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3"/>
  </p:notesMasterIdLst>
  <p:handoutMasterIdLst>
    <p:handoutMasterId r:id="rId24"/>
  </p:handoutMasterIdLst>
  <p:sldIdLst>
    <p:sldId id="1874" r:id="rId2"/>
    <p:sldId id="1875" r:id="rId3"/>
    <p:sldId id="1876" r:id="rId4"/>
    <p:sldId id="1877" r:id="rId5"/>
    <p:sldId id="1878" r:id="rId6"/>
    <p:sldId id="1879" r:id="rId7"/>
    <p:sldId id="1880" r:id="rId8"/>
    <p:sldId id="1883" r:id="rId9"/>
    <p:sldId id="1881" r:id="rId10"/>
    <p:sldId id="1882" r:id="rId11"/>
    <p:sldId id="1884" r:id="rId12"/>
    <p:sldId id="1885" r:id="rId13"/>
    <p:sldId id="1886" r:id="rId14"/>
    <p:sldId id="1887" r:id="rId15"/>
    <p:sldId id="1888" r:id="rId16"/>
    <p:sldId id="1889" r:id="rId17"/>
    <p:sldId id="1890" r:id="rId18"/>
    <p:sldId id="1891" r:id="rId19"/>
    <p:sldId id="1892" r:id="rId20"/>
    <p:sldId id="1893" r:id="rId21"/>
    <p:sldId id="1894"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811"/>
    <p:restoredTop sz="95417"/>
  </p:normalViewPr>
  <p:slideViewPr>
    <p:cSldViewPr snapToGrid="0" snapToObjects="1">
      <p:cViewPr varScale="1">
        <p:scale>
          <a:sx n="59" d="100"/>
          <a:sy n="59" d="100"/>
        </p:scale>
        <p:origin x="80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2025/9/29</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2025/9/29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a:t>
            </a:r>
            <a:r>
              <a:rPr lang="ja-JP" altLang="en-US" sz="3200"/>
              <a:t>１０</a:t>
            </a:r>
            <a:r>
              <a:rPr kumimoji="1" lang="ja-JP" altLang="en-US" sz="3200"/>
              <a:t>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住教育の促進と</a:t>
            </a:r>
            <a:endParaRPr lang="en-US" sz="2000" u="sng" dirty="0"/>
          </a:p>
          <a:p>
            <a:pPr marL="0" indent="0" algn="ctr">
              <a:lnSpc>
                <a:spcPct val="200000"/>
              </a:lnSpc>
              <a:buNone/>
            </a:pPr>
            <a:r>
              <a:rPr lang="en-US" sz="2000" u="sng" dirty="0"/>
              <a:t>令和8年度概算要求について</a:t>
            </a:r>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84E75C7-4E03-7EBE-4E98-E9EAA82F01CB}"/>
              </a:ext>
            </a:extLst>
          </p:cNvPr>
          <p:cNvSpPr>
            <a:spLocks noGrp="1"/>
          </p:cNvSpPr>
          <p:nvPr>
            <p:ph type="title"/>
          </p:nvPr>
        </p:nvSpPr>
        <p:spPr/>
        <p:txBody>
          <a:bodyPr/>
          <a:lstStyle/>
          <a:p>
            <a:r>
              <a:rPr lang="en-US" altLang="ja-JP" dirty="0"/>
              <a:t>10</a:t>
            </a:r>
            <a:r>
              <a:rPr lang="ja-JP" altLang="en-US"/>
              <a:t>月は</a:t>
            </a:r>
            <a:r>
              <a:rPr lang="en-US" altLang="ja-JP" dirty="0"/>
              <a:t>【</a:t>
            </a:r>
            <a:r>
              <a:rPr lang="ja-JP" altLang="en-US"/>
              <a:t>住生活月間</a:t>
            </a:r>
            <a:r>
              <a:rPr lang="en-US" altLang="ja-JP" dirty="0"/>
              <a:t>】</a:t>
            </a:r>
            <a:r>
              <a:rPr lang="ja-JP" altLang="en-US"/>
              <a:t>です</a:t>
            </a:r>
            <a:endParaRPr kumimoji="1" lang="ja-JP" altLang="en-US"/>
          </a:p>
        </p:txBody>
      </p:sp>
      <p:sp>
        <p:nvSpPr>
          <p:cNvPr id="3" name="コンテンツ プレースホルダー 2">
            <a:extLst>
              <a:ext uri="{FF2B5EF4-FFF2-40B4-BE49-F238E27FC236}">
                <a16:creationId xmlns:a16="http://schemas.microsoft.com/office/drawing/2014/main" id="{2F383878-2CD5-7945-EFA9-EA4FA85EBCFA}"/>
              </a:ext>
            </a:extLst>
          </p:cNvPr>
          <p:cNvSpPr>
            <a:spLocks noGrp="1"/>
          </p:cNvSpPr>
          <p:nvPr>
            <p:ph idx="1"/>
          </p:nvPr>
        </p:nvSpPr>
        <p:spPr/>
        <p:txBody>
          <a:bodyPr/>
          <a:lstStyle/>
          <a:p>
            <a:pPr marL="0" indent="0">
              <a:buNone/>
            </a:pPr>
            <a:r>
              <a:rPr kumimoji="1" lang="ja-JP" altLang="en-US"/>
              <a:t>住教育とは、</a:t>
            </a:r>
            <a:endParaRPr kumimoji="1" lang="en-US" altLang="ja-JP" dirty="0"/>
          </a:p>
          <a:p>
            <a:pPr marL="0" indent="0">
              <a:buNone/>
            </a:pPr>
            <a:r>
              <a:rPr lang="ja-JP" altLang="en-US"/>
              <a:t>「住生活基本法」（</a:t>
            </a:r>
            <a:r>
              <a:rPr lang="en-US" altLang="ja-JP" dirty="0"/>
              <a:t>2006</a:t>
            </a:r>
            <a:r>
              <a:rPr lang="ja-JP" altLang="en-US"/>
              <a:t>年施行）を背景に広がってきました。この法律の中では、</a:t>
            </a:r>
            <a:r>
              <a:rPr lang="ja-JP" altLang="en-US" u="sng"/>
              <a:t>良質な住生活の実現</a:t>
            </a:r>
            <a:r>
              <a:rPr lang="ja-JP" altLang="en-US"/>
              <a:t>を国民の権利とし、そのために国や自治体が住宅政策を推進することが定められています。</a:t>
            </a:r>
            <a:endParaRPr lang="en-US" altLang="ja-JP" dirty="0"/>
          </a:p>
          <a:p>
            <a:pPr marL="0" indent="0">
              <a:buNone/>
            </a:pPr>
            <a:endParaRPr lang="en-US" altLang="ja-JP" dirty="0"/>
          </a:p>
          <a:p>
            <a:pPr marL="0" indent="0">
              <a:buNone/>
            </a:pPr>
            <a:r>
              <a:rPr lang="ja-JP" altLang="en-US"/>
              <a:t>その一環として「住教育」の重要性も明記され、</a:t>
            </a:r>
            <a:r>
              <a:rPr lang="ja-JP" altLang="en-US" u="sng"/>
              <a:t>国民が正しい住まいの知識を持つことが求められています。</a:t>
            </a:r>
            <a:endParaRPr kumimoji="1" lang="ja-JP" altLang="en-US" u="sng"/>
          </a:p>
        </p:txBody>
      </p:sp>
      <p:sp>
        <p:nvSpPr>
          <p:cNvPr id="4" name="スライド番号プレースホルダー 3">
            <a:extLst>
              <a:ext uri="{FF2B5EF4-FFF2-40B4-BE49-F238E27FC236}">
                <a16:creationId xmlns:a16="http://schemas.microsoft.com/office/drawing/2014/main" id="{951A551F-F513-81E3-4124-C24D936571D7}"/>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3252992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E48A56D-43F3-163A-402D-35565A26B599}"/>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9DD985C6-3BAB-AD34-00FD-70567AA499B7}"/>
              </a:ext>
            </a:extLst>
          </p:cNvPr>
          <p:cNvSpPr>
            <a:spLocks noGrp="1"/>
          </p:cNvSpPr>
          <p:nvPr>
            <p:ph idx="1"/>
          </p:nvPr>
        </p:nvSpPr>
        <p:spPr/>
        <p:txBody>
          <a:bodyPr/>
          <a:lstStyle/>
          <a:p>
            <a:r>
              <a:rPr kumimoji="1" lang="ja-JP" altLang="en-US" dirty="0"/>
              <a:t>家を建てるときに気をつけること</a:t>
            </a:r>
            <a:endParaRPr kumimoji="1" lang="en-US" altLang="ja-JP" dirty="0"/>
          </a:p>
          <a:p>
            <a:endParaRPr lang="en-US" altLang="ja-JP" dirty="0"/>
          </a:p>
          <a:p>
            <a:r>
              <a:rPr kumimoji="1" lang="ja-JP" altLang="en-US" dirty="0"/>
              <a:t>家を建ててからのメンテナンス方法</a:t>
            </a:r>
            <a:endParaRPr kumimoji="1" lang="en-US" altLang="ja-JP" dirty="0"/>
          </a:p>
          <a:p>
            <a:endParaRPr lang="en-US" altLang="ja-JP" dirty="0"/>
          </a:p>
          <a:p>
            <a:r>
              <a:rPr lang="ja-JP" altLang="en-US" dirty="0"/>
              <a:t>近所の方との付き合い方</a:t>
            </a:r>
            <a:endParaRPr lang="en-US" altLang="ja-JP" dirty="0"/>
          </a:p>
          <a:p>
            <a:endParaRPr kumimoji="1" lang="en-US" altLang="ja-JP" dirty="0"/>
          </a:p>
          <a:p>
            <a:r>
              <a:rPr lang="ja-JP" altLang="en-US" dirty="0"/>
              <a:t>家の処分について考えること</a:t>
            </a:r>
            <a:endParaRPr lang="en-US" altLang="ja-JP" dirty="0"/>
          </a:p>
          <a:p>
            <a:endParaRPr kumimoji="1" lang="en-US" altLang="ja-JP" dirty="0"/>
          </a:p>
          <a:p>
            <a:pPr marL="0" indent="0">
              <a:buNone/>
            </a:pPr>
            <a:r>
              <a:rPr lang="ja-JP" altLang="en-US" dirty="0"/>
              <a:t>これらすべて</a:t>
            </a:r>
            <a:r>
              <a:rPr lang="en-US" altLang="ja-JP" dirty="0"/>
              <a:t>【</a:t>
            </a:r>
            <a:r>
              <a:rPr lang="ja-JP" altLang="en-US" dirty="0"/>
              <a:t>住教育</a:t>
            </a:r>
            <a:r>
              <a:rPr lang="en-US" altLang="ja-JP" dirty="0"/>
              <a:t>】</a:t>
            </a:r>
            <a:r>
              <a:rPr lang="ja-JP" altLang="en-US" dirty="0"/>
              <a:t>です。</a:t>
            </a:r>
            <a:endParaRPr kumimoji="1" lang="ja-JP" altLang="en-US" dirty="0"/>
          </a:p>
        </p:txBody>
      </p:sp>
      <p:sp>
        <p:nvSpPr>
          <p:cNvPr id="4" name="スライド番号プレースホルダー 3">
            <a:extLst>
              <a:ext uri="{FF2B5EF4-FFF2-40B4-BE49-F238E27FC236}">
                <a16:creationId xmlns:a16="http://schemas.microsoft.com/office/drawing/2014/main" id="{DA0FDBDD-B5E6-A707-FA7B-1EBBA2C9EDFA}"/>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3129400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37F8A1-62FF-DD5A-2D59-B877F7F2964A}"/>
              </a:ext>
            </a:extLst>
          </p:cNvPr>
          <p:cNvSpPr>
            <a:spLocks noGrp="1"/>
          </p:cNvSpPr>
          <p:nvPr>
            <p:ph type="title"/>
          </p:nvPr>
        </p:nvSpPr>
        <p:spPr/>
        <p:txBody>
          <a:bodyPr/>
          <a:lstStyle/>
          <a:p>
            <a:r>
              <a:rPr kumimoji="1" lang="ja-JP" altLang="en-US"/>
              <a:t>住教育の目的</a:t>
            </a:r>
          </a:p>
        </p:txBody>
      </p:sp>
      <p:sp>
        <p:nvSpPr>
          <p:cNvPr id="3" name="コンテンツ プレースホルダー 2">
            <a:extLst>
              <a:ext uri="{FF2B5EF4-FFF2-40B4-BE49-F238E27FC236}">
                <a16:creationId xmlns:a16="http://schemas.microsoft.com/office/drawing/2014/main" id="{1D1DEB39-C77F-102F-B517-90D39738764B}"/>
              </a:ext>
            </a:extLst>
          </p:cNvPr>
          <p:cNvSpPr>
            <a:spLocks noGrp="1"/>
          </p:cNvSpPr>
          <p:nvPr>
            <p:ph idx="1"/>
          </p:nvPr>
        </p:nvSpPr>
        <p:spPr/>
        <p:txBody>
          <a:bodyPr/>
          <a:lstStyle/>
          <a:p>
            <a:r>
              <a:rPr lang="ja-JP" altLang="en-US" sz="2000" dirty="0"/>
              <a:t>暮らしの質を高める</a:t>
            </a:r>
            <a:endParaRPr lang="en-US" altLang="ja-JP" sz="2000" dirty="0"/>
          </a:p>
          <a:p>
            <a:pPr marL="0" indent="0">
              <a:buNone/>
            </a:pPr>
            <a:r>
              <a:rPr kumimoji="1" lang="ja-JP" altLang="en-US" sz="1400" dirty="0"/>
              <a:t>→住宅の選び方や維持管理の仕方を学ぶことで、安心・安全で快適な生活を実現します。</a:t>
            </a:r>
            <a:endParaRPr kumimoji="1" lang="en-US" altLang="ja-JP" sz="1400" dirty="0"/>
          </a:p>
          <a:p>
            <a:pPr marL="0" indent="0">
              <a:buNone/>
            </a:pPr>
            <a:endParaRPr kumimoji="1" lang="en-US" altLang="ja-JP" sz="1400" dirty="0"/>
          </a:p>
          <a:p>
            <a:r>
              <a:rPr lang="ja-JP" altLang="en-US" sz="2000" dirty="0"/>
              <a:t>地域社会の活性化</a:t>
            </a:r>
            <a:endParaRPr lang="en-US" altLang="ja-JP" sz="2000" dirty="0"/>
          </a:p>
          <a:p>
            <a:pPr marL="0" indent="0">
              <a:buNone/>
            </a:pPr>
            <a:r>
              <a:rPr lang="ja-JP" altLang="en-US" sz="1400" dirty="0"/>
              <a:t>→空き家対策や古民家の利活用、防災まちづくりに関わることで、地域の絆を強めます。</a:t>
            </a:r>
            <a:br>
              <a:rPr lang="ja-JP" altLang="en-US" dirty="0"/>
            </a:br>
            <a:endParaRPr lang="en-US" altLang="ja-JP" dirty="0"/>
          </a:p>
          <a:p>
            <a:r>
              <a:rPr lang="ja-JP" altLang="en-US" sz="2000" dirty="0"/>
              <a:t>持続可能な社会づくり</a:t>
            </a:r>
            <a:endParaRPr lang="en-US" altLang="ja-JP" sz="2000" dirty="0"/>
          </a:p>
          <a:p>
            <a:pPr marL="0" indent="0">
              <a:buNone/>
            </a:pPr>
            <a:r>
              <a:rPr kumimoji="1" lang="ja-JP" altLang="en-US" sz="1400" dirty="0"/>
              <a:t>→環境に配慮した住宅選択やリフォーム、循環型社会への理解を育てます。</a:t>
            </a:r>
            <a:endParaRPr kumimoji="1" lang="en-US" altLang="ja-JP" sz="1400" dirty="0"/>
          </a:p>
          <a:p>
            <a:pPr marL="0" indent="0">
              <a:buNone/>
            </a:pPr>
            <a:endParaRPr lang="en-US" altLang="ja-JP" sz="1400" dirty="0"/>
          </a:p>
          <a:p>
            <a:pPr marL="0" indent="0">
              <a:buNone/>
            </a:pPr>
            <a:r>
              <a:rPr kumimoji="1" lang="ja-JP" altLang="en-US" sz="2400" dirty="0">
                <a:solidFill>
                  <a:srgbClr val="FF0000"/>
                </a:solidFill>
              </a:rPr>
              <a:t>→</a:t>
            </a:r>
            <a:r>
              <a:rPr kumimoji="1" lang="en-US" altLang="ja-JP" sz="2400" dirty="0">
                <a:solidFill>
                  <a:srgbClr val="FF0000"/>
                </a:solidFill>
              </a:rPr>
              <a:t>【</a:t>
            </a:r>
            <a:r>
              <a:rPr kumimoji="1" lang="ja-JP" altLang="en-US" sz="2400" dirty="0">
                <a:solidFill>
                  <a:srgbClr val="FF0000"/>
                </a:solidFill>
              </a:rPr>
              <a:t>住教育</a:t>
            </a:r>
            <a:r>
              <a:rPr kumimoji="1" lang="en-US" altLang="ja-JP" sz="2400" dirty="0">
                <a:solidFill>
                  <a:srgbClr val="FF0000"/>
                </a:solidFill>
              </a:rPr>
              <a:t>】</a:t>
            </a:r>
            <a:r>
              <a:rPr kumimoji="1" lang="ja-JP" altLang="en-US" sz="2400" dirty="0">
                <a:solidFill>
                  <a:srgbClr val="FF0000"/>
                </a:solidFill>
              </a:rPr>
              <a:t>を推進することは、</a:t>
            </a:r>
            <a:endParaRPr kumimoji="1" lang="en-US" altLang="ja-JP" sz="2400" dirty="0">
              <a:solidFill>
                <a:srgbClr val="FF0000"/>
              </a:solidFill>
            </a:endParaRPr>
          </a:p>
          <a:p>
            <a:pPr marL="0" indent="0">
              <a:buNone/>
            </a:pPr>
            <a:r>
              <a:rPr kumimoji="1" lang="en-US" altLang="ja-JP" sz="2400" dirty="0">
                <a:solidFill>
                  <a:srgbClr val="FF0000"/>
                </a:solidFill>
              </a:rPr>
              <a:t>【</a:t>
            </a:r>
            <a:r>
              <a:rPr kumimoji="1" lang="ja-JP" altLang="en-US" sz="2400" dirty="0">
                <a:solidFill>
                  <a:srgbClr val="FF0000"/>
                </a:solidFill>
              </a:rPr>
              <a:t>空き家の発生抑制</a:t>
            </a:r>
            <a:r>
              <a:rPr kumimoji="1" lang="en-US" altLang="ja-JP" sz="2400" dirty="0">
                <a:solidFill>
                  <a:srgbClr val="FF0000"/>
                </a:solidFill>
              </a:rPr>
              <a:t>】</a:t>
            </a:r>
            <a:r>
              <a:rPr kumimoji="1" lang="ja-JP" altLang="en-US" sz="2400" dirty="0">
                <a:solidFill>
                  <a:srgbClr val="FF0000"/>
                </a:solidFill>
              </a:rPr>
              <a:t>につなげることが可能です。</a:t>
            </a:r>
          </a:p>
        </p:txBody>
      </p:sp>
      <p:sp>
        <p:nvSpPr>
          <p:cNvPr id="4" name="スライド番号プレースホルダー 3">
            <a:extLst>
              <a:ext uri="{FF2B5EF4-FFF2-40B4-BE49-F238E27FC236}">
                <a16:creationId xmlns:a16="http://schemas.microsoft.com/office/drawing/2014/main" id="{131806B2-E7CC-C4EF-9BF4-FA3F8CA8E141}"/>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4675158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4FB8D9C-3947-238E-8809-5DBA425A6A11}"/>
              </a:ext>
            </a:extLst>
          </p:cNvPr>
          <p:cNvSpPr>
            <a:spLocks noGrp="1"/>
          </p:cNvSpPr>
          <p:nvPr>
            <p:ph type="title"/>
          </p:nvPr>
        </p:nvSpPr>
        <p:spPr/>
        <p:txBody>
          <a:bodyPr/>
          <a:lstStyle/>
          <a:p>
            <a:r>
              <a:rPr kumimoji="1" lang="ja-JP" altLang="en-US"/>
              <a:t>住教育と空き家発生抑制</a:t>
            </a:r>
          </a:p>
        </p:txBody>
      </p:sp>
      <p:sp>
        <p:nvSpPr>
          <p:cNvPr id="3" name="コンテンツ プレースホルダー 2">
            <a:extLst>
              <a:ext uri="{FF2B5EF4-FFF2-40B4-BE49-F238E27FC236}">
                <a16:creationId xmlns:a16="http://schemas.microsoft.com/office/drawing/2014/main" id="{B39A5AF7-2166-21D1-0D42-9F13618A4E4D}"/>
              </a:ext>
            </a:extLst>
          </p:cNvPr>
          <p:cNvSpPr>
            <a:spLocks noGrp="1"/>
          </p:cNvSpPr>
          <p:nvPr>
            <p:ph idx="1"/>
          </p:nvPr>
        </p:nvSpPr>
        <p:spPr/>
        <p:txBody>
          <a:bodyPr/>
          <a:lstStyle/>
          <a:p>
            <a:pPr marL="0" indent="0">
              <a:buNone/>
            </a:pPr>
            <a:r>
              <a:rPr kumimoji="1" lang="ja-JP" altLang="en-US"/>
              <a:t>全国空き家アドバイザー協議会では</a:t>
            </a:r>
            <a:r>
              <a:rPr kumimoji="1" lang="en-US" altLang="ja-JP" dirty="0"/>
              <a:t>10</a:t>
            </a:r>
            <a:r>
              <a:rPr kumimoji="1" lang="ja-JP" altLang="en-US"/>
              <a:t>月の住生活月間を中心に各地で</a:t>
            </a:r>
            <a:r>
              <a:rPr kumimoji="1" lang="en-US" altLang="ja-JP" dirty="0"/>
              <a:t>【</a:t>
            </a:r>
            <a:r>
              <a:rPr kumimoji="1" lang="ja-JP" altLang="en-US"/>
              <a:t>実家の終活</a:t>
            </a:r>
            <a:r>
              <a:rPr kumimoji="1" lang="en-US" altLang="ja-JP" dirty="0"/>
              <a:t>】</a:t>
            </a:r>
            <a:r>
              <a:rPr kumimoji="1" lang="ja-JP" altLang="en-US"/>
              <a:t>をテーマに住教育セミナーを実施しています。</a:t>
            </a:r>
            <a:endParaRPr kumimoji="1" lang="en-US" altLang="ja-JP" dirty="0"/>
          </a:p>
          <a:p>
            <a:pPr marL="0" indent="0">
              <a:buNone/>
            </a:pPr>
            <a:endParaRPr lang="en-US" altLang="ja-JP" dirty="0"/>
          </a:p>
          <a:p>
            <a:pPr marL="0" indent="0">
              <a:buNone/>
            </a:pPr>
            <a:r>
              <a:rPr kumimoji="1" lang="ja-JP" altLang="en-US"/>
              <a:t>実家の終活</a:t>
            </a:r>
            <a:endParaRPr kumimoji="1" lang="en-US" altLang="ja-JP" dirty="0"/>
          </a:p>
          <a:p>
            <a:pPr marL="0" indent="0">
              <a:buNone/>
            </a:pPr>
            <a:r>
              <a:rPr kumimoji="1" lang="ja-JP" altLang="en-US"/>
              <a:t>→主に空き家予備軍に対し、</a:t>
            </a:r>
            <a:r>
              <a:rPr kumimoji="1" lang="en-US" altLang="ja-JP" dirty="0"/>
              <a:t>【</a:t>
            </a:r>
            <a:r>
              <a:rPr kumimoji="1" lang="ja-JP" altLang="en-US"/>
              <a:t>相続</a:t>
            </a:r>
            <a:r>
              <a:rPr kumimoji="1" lang="en-US" altLang="ja-JP" dirty="0"/>
              <a:t>】【</a:t>
            </a:r>
            <a:r>
              <a:rPr kumimoji="1" lang="ja-JP" altLang="en-US"/>
              <a:t>老後</a:t>
            </a:r>
            <a:r>
              <a:rPr kumimoji="1" lang="en-US" altLang="ja-JP" dirty="0"/>
              <a:t>】【</a:t>
            </a:r>
            <a:r>
              <a:rPr kumimoji="1" lang="ja-JP" altLang="en-US"/>
              <a:t>介護</a:t>
            </a:r>
            <a:r>
              <a:rPr kumimoji="1" lang="en-US" altLang="ja-JP" dirty="0"/>
              <a:t>】</a:t>
            </a:r>
            <a:r>
              <a:rPr kumimoji="1" lang="ja-JP" altLang="en-US"/>
              <a:t>などの視点から万が一の際、実家をどのように次世代が速やかに引き継ぐかを考える機会として提供し、空き家の発生抑制に努めます。</a:t>
            </a:r>
            <a:endParaRPr kumimoji="1" lang="en-US" altLang="ja-JP" dirty="0"/>
          </a:p>
        </p:txBody>
      </p:sp>
      <p:sp>
        <p:nvSpPr>
          <p:cNvPr id="4" name="スライド番号プレースホルダー 3">
            <a:extLst>
              <a:ext uri="{FF2B5EF4-FFF2-40B4-BE49-F238E27FC236}">
                <a16:creationId xmlns:a16="http://schemas.microsoft.com/office/drawing/2014/main" id="{7BC1EDC8-BC89-DAF9-3ED3-379543E7662E}"/>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spTree>
    <p:extLst>
      <p:ext uri="{BB962C8B-B14F-4D97-AF65-F5344CB8AC3E}">
        <p14:creationId xmlns:p14="http://schemas.microsoft.com/office/powerpoint/2010/main" val="36727270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5CD6FA-35E9-27CF-552E-0B6CA2142C9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1D75BAAF-38EF-FC8A-93E4-DC391E1342D1}"/>
              </a:ext>
            </a:extLst>
          </p:cNvPr>
          <p:cNvSpPr>
            <a:spLocks noGrp="1"/>
          </p:cNvSpPr>
          <p:nvPr>
            <p:ph idx="1"/>
          </p:nvPr>
        </p:nvSpPr>
        <p:spPr/>
        <p:txBody>
          <a:bodyPr>
            <a:normAutofit/>
          </a:bodyPr>
          <a:lstStyle/>
          <a:p>
            <a:pPr marL="0" indent="0">
              <a:buNone/>
            </a:pPr>
            <a:r>
              <a:rPr kumimoji="1" lang="en-US" altLang="ja-JP" sz="1800" dirty="0"/>
              <a:t>【</a:t>
            </a:r>
            <a:r>
              <a:rPr kumimoji="1" lang="ja-JP" altLang="en-US" sz="1800" dirty="0"/>
              <a:t>相続</a:t>
            </a:r>
            <a:r>
              <a:rPr kumimoji="1" lang="en-US" altLang="ja-JP" sz="1800" dirty="0"/>
              <a:t>】</a:t>
            </a:r>
          </a:p>
          <a:p>
            <a:pPr marL="0" indent="0">
              <a:buNone/>
            </a:pPr>
            <a:r>
              <a:rPr lang="ja-JP" altLang="en-US" sz="1800" dirty="0"/>
              <a:t>→万が一の際、誰が実家を引き継ぎ、どのように処分</a:t>
            </a:r>
            <a:r>
              <a:rPr lang="en-US" altLang="ja-JP" sz="1800" dirty="0"/>
              <a:t>or</a:t>
            </a:r>
            <a:r>
              <a:rPr lang="ja-JP" altLang="en-US" sz="1800" dirty="0"/>
              <a:t>継続して使用するのかを事前に話す必要性をお伝えします。</a:t>
            </a:r>
            <a:endParaRPr lang="en-US" altLang="ja-JP" sz="1800" dirty="0"/>
          </a:p>
          <a:p>
            <a:pPr marL="0" indent="0">
              <a:buNone/>
            </a:pPr>
            <a:endParaRPr kumimoji="1" lang="en-US" altLang="ja-JP" sz="1800" dirty="0"/>
          </a:p>
          <a:p>
            <a:pPr marL="0" indent="0">
              <a:buNone/>
            </a:pPr>
            <a:r>
              <a:rPr lang="en-US" altLang="ja-JP" sz="1800" dirty="0"/>
              <a:t>【</a:t>
            </a:r>
            <a:r>
              <a:rPr lang="ja-JP" altLang="en-US" sz="1800" dirty="0"/>
              <a:t>老後</a:t>
            </a:r>
            <a:r>
              <a:rPr lang="en-US" altLang="ja-JP" sz="1800" dirty="0"/>
              <a:t>】</a:t>
            </a:r>
          </a:p>
          <a:p>
            <a:pPr marL="0" indent="0">
              <a:buNone/>
            </a:pPr>
            <a:r>
              <a:rPr kumimoji="1" lang="ja-JP" altLang="en-US" sz="1800" dirty="0"/>
              <a:t>→例えば、車がないと生活できない地域に済んでい</a:t>
            </a:r>
            <a:r>
              <a:rPr lang="ja-JP" altLang="en-US" sz="1800" dirty="0"/>
              <a:t>る。将来、高齢になり、車の運転に心配が出てきた際などにどう生活するのか？を考える機会とします。</a:t>
            </a:r>
            <a:endParaRPr lang="en-US" altLang="ja-JP" sz="1800" dirty="0"/>
          </a:p>
          <a:p>
            <a:pPr marL="0" indent="0">
              <a:buNone/>
            </a:pPr>
            <a:endParaRPr kumimoji="1" lang="en-US" altLang="ja-JP" sz="1800" dirty="0"/>
          </a:p>
          <a:p>
            <a:pPr marL="0" indent="0">
              <a:buNone/>
            </a:pPr>
            <a:r>
              <a:rPr lang="en-US" altLang="ja-JP" sz="1800" dirty="0"/>
              <a:t>【</a:t>
            </a:r>
            <a:r>
              <a:rPr lang="ja-JP" altLang="en-US" sz="1800" dirty="0"/>
              <a:t>介護</a:t>
            </a:r>
            <a:r>
              <a:rPr lang="en-US" altLang="ja-JP" sz="1800" dirty="0"/>
              <a:t>】</a:t>
            </a:r>
          </a:p>
          <a:p>
            <a:pPr marL="0" indent="0">
              <a:buNone/>
            </a:pPr>
            <a:r>
              <a:rPr kumimoji="1" lang="ja-JP" altLang="en-US" sz="1800" dirty="0"/>
              <a:t>住まい手に介護が必要になった場合に、介護は自宅</a:t>
            </a:r>
            <a:r>
              <a:rPr kumimoji="1" lang="en-US" altLang="ja-JP" sz="1800" dirty="0"/>
              <a:t>or</a:t>
            </a:r>
            <a:r>
              <a:rPr kumimoji="1" lang="ja-JP" altLang="en-US" sz="1800" dirty="0"/>
              <a:t>施設？施設入居の際は実家は残しておくのか？介護費用の捻出のために売却を進めるのか？その際に必要な家族信託の設定は行うのか？</a:t>
            </a:r>
            <a:endParaRPr kumimoji="1" lang="en-US" altLang="ja-JP" sz="1800" dirty="0"/>
          </a:p>
          <a:p>
            <a:pPr marL="0" indent="0">
              <a:buNone/>
            </a:pPr>
            <a:endParaRPr lang="en-US" altLang="ja-JP" sz="1800" dirty="0"/>
          </a:p>
          <a:p>
            <a:pPr marL="0" indent="0">
              <a:buNone/>
            </a:pPr>
            <a:r>
              <a:rPr kumimoji="1" lang="ja-JP" altLang="en-US" sz="1800" dirty="0"/>
              <a:t>などの話し合いの機会を提供することで、空き家発生抑制につなげることを目的とします。</a:t>
            </a:r>
          </a:p>
        </p:txBody>
      </p:sp>
      <p:sp>
        <p:nvSpPr>
          <p:cNvPr id="4" name="スライド番号プレースホルダー 3">
            <a:extLst>
              <a:ext uri="{FF2B5EF4-FFF2-40B4-BE49-F238E27FC236}">
                <a16:creationId xmlns:a16="http://schemas.microsoft.com/office/drawing/2014/main" id="{0F6D4280-88EF-E570-E1DA-E04D506C6978}"/>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spTree>
    <p:extLst>
      <p:ext uri="{BB962C8B-B14F-4D97-AF65-F5344CB8AC3E}">
        <p14:creationId xmlns:p14="http://schemas.microsoft.com/office/powerpoint/2010/main" val="3988007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B9D23E-7D03-0C8B-0FFC-143675A25087}"/>
              </a:ext>
            </a:extLst>
          </p:cNvPr>
          <p:cNvSpPr>
            <a:spLocks noGrp="1"/>
          </p:cNvSpPr>
          <p:nvPr>
            <p:ph type="title"/>
          </p:nvPr>
        </p:nvSpPr>
        <p:spPr/>
        <p:txBody>
          <a:bodyPr/>
          <a:lstStyle/>
          <a:p>
            <a:r>
              <a:rPr kumimoji="1" lang="ja-JP" altLang="en-US"/>
              <a:t>住教育の目的</a:t>
            </a:r>
          </a:p>
        </p:txBody>
      </p:sp>
      <p:sp>
        <p:nvSpPr>
          <p:cNvPr id="3" name="コンテンツ プレースホルダー 2">
            <a:extLst>
              <a:ext uri="{FF2B5EF4-FFF2-40B4-BE49-F238E27FC236}">
                <a16:creationId xmlns:a16="http://schemas.microsoft.com/office/drawing/2014/main" id="{40DBE7E3-2583-55F9-006B-C31C62111010}"/>
              </a:ext>
            </a:extLst>
          </p:cNvPr>
          <p:cNvSpPr>
            <a:spLocks noGrp="1"/>
          </p:cNvSpPr>
          <p:nvPr>
            <p:ph idx="1"/>
          </p:nvPr>
        </p:nvSpPr>
        <p:spPr/>
        <p:txBody>
          <a:bodyPr>
            <a:normAutofit lnSpcReduction="10000"/>
          </a:bodyPr>
          <a:lstStyle/>
          <a:p>
            <a:pPr marL="0" indent="0">
              <a:buNone/>
            </a:pPr>
            <a:r>
              <a:rPr kumimoji="1" lang="ja-JP" altLang="en-US" sz="1400"/>
              <a:t>住教育を推進する目的を</a:t>
            </a:r>
            <a:r>
              <a:rPr kumimoji="1" lang="en-US" altLang="ja-JP" sz="1400" dirty="0"/>
              <a:t>【</a:t>
            </a:r>
            <a:r>
              <a:rPr kumimoji="1" lang="ja-JP" altLang="en-US" sz="1400"/>
              <a:t>対外</a:t>
            </a:r>
            <a:r>
              <a:rPr kumimoji="1" lang="en-US" altLang="ja-JP" sz="1400" dirty="0"/>
              <a:t>】【</a:t>
            </a:r>
            <a:r>
              <a:rPr kumimoji="1" lang="ja-JP" altLang="en-US" sz="1400"/>
              <a:t>対内</a:t>
            </a:r>
            <a:r>
              <a:rPr kumimoji="1" lang="en-US" altLang="ja-JP" sz="1400" dirty="0"/>
              <a:t>】</a:t>
            </a:r>
            <a:r>
              <a:rPr kumimoji="1" lang="ja-JP" altLang="en-US" sz="1400"/>
              <a:t>の観点からご紹介します。</a:t>
            </a:r>
            <a:endParaRPr kumimoji="1" lang="en-US" altLang="ja-JP" sz="1400" dirty="0"/>
          </a:p>
          <a:p>
            <a:pPr marL="0" indent="0">
              <a:buNone/>
            </a:pPr>
            <a:endParaRPr lang="en-US" altLang="ja-JP" sz="1400" dirty="0"/>
          </a:p>
          <a:p>
            <a:pPr marL="0" indent="0">
              <a:buNone/>
            </a:pPr>
            <a:r>
              <a:rPr kumimoji="1" lang="en-US" altLang="ja-JP" sz="1400" dirty="0"/>
              <a:t>【</a:t>
            </a:r>
            <a:r>
              <a:rPr kumimoji="1" lang="ja-JP" altLang="en-US" sz="1400"/>
              <a:t>対外目的</a:t>
            </a:r>
            <a:r>
              <a:rPr kumimoji="1" lang="en-US" altLang="ja-JP" sz="1400" dirty="0"/>
              <a:t>】</a:t>
            </a:r>
          </a:p>
          <a:p>
            <a:pPr marL="0" indent="0">
              <a:buNone/>
            </a:pPr>
            <a:r>
              <a:rPr kumimoji="1" lang="en-US" altLang="ja-JP" sz="1400" dirty="0"/>
              <a:t>①</a:t>
            </a:r>
            <a:r>
              <a:rPr kumimoji="1" lang="ja-JP" altLang="en-US" sz="1400"/>
              <a:t>住生活意識の向上</a:t>
            </a:r>
          </a:p>
          <a:p>
            <a:pPr marL="0" indent="0">
              <a:buNone/>
            </a:pPr>
            <a:r>
              <a:rPr kumimoji="1" lang="ja-JP" altLang="en-US" sz="1400"/>
              <a:t>住民に住まいに関する正しい知識を広めることで、快適で安心・安全な生活環境を整えることにつながります。</a:t>
            </a:r>
          </a:p>
          <a:p>
            <a:pPr marL="0" indent="0">
              <a:buNone/>
            </a:pPr>
            <a:endParaRPr kumimoji="1" lang="ja-JP" altLang="en-US" sz="1400"/>
          </a:p>
          <a:p>
            <a:pPr marL="0" indent="0">
              <a:buNone/>
            </a:pPr>
            <a:r>
              <a:rPr kumimoji="1" lang="en-US" altLang="ja-JP" sz="1400" dirty="0"/>
              <a:t>②</a:t>
            </a:r>
            <a:r>
              <a:rPr kumimoji="1" lang="ja-JP" altLang="en-US" sz="1400"/>
              <a:t>地域課題の解決</a:t>
            </a:r>
          </a:p>
          <a:p>
            <a:pPr marL="0" indent="0">
              <a:buNone/>
            </a:pPr>
            <a:r>
              <a:rPr kumimoji="1" lang="ja-JP" altLang="en-US" sz="1400"/>
              <a:t>空き家問題、防災、相続、環境配慮など、地域社会が直面する課題を住教育を通じて解決し、持続可能な地域づくりを推進します。</a:t>
            </a:r>
          </a:p>
          <a:p>
            <a:pPr marL="0" indent="0">
              <a:buNone/>
            </a:pPr>
            <a:endParaRPr kumimoji="1" lang="ja-JP" altLang="en-US" sz="1400"/>
          </a:p>
          <a:p>
            <a:pPr marL="0" indent="0">
              <a:buNone/>
            </a:pPr>
            <a:r>
              <a:rPr kumimoji="1" lang="en-US" altLang="ja-JP" sz="1400" dirty="0"/>
              <a:t>③</a:t>
            </a:r>
            <a:r>
              <a:rPr kumimoji="1" lang="ja-JP" altLang="en-US" sz="1400"/>
              <a:t>世代間交流の促進</a:t>
            </a:r>
          </a:p>
          <a:p>
            <a:pPr marL="0" indent="0">
              <a:buNone/>
            </a:pPr>
            <a:r>
              <a:rPr kumimoji="1" lang="ja-JP" altLang="en-US" sz="1400"/>
              <a:t>子どもから高齢者まで幅広い層が「住まい」をテーマに学び合うことで、世代を超えたつながりや地域コミュニティの活性化につながります。</a:t>
            </a:r>
          </a:p>
          <a:p>
            <a:pPr marL="0" indent="0">
              <a:buNone/>
            </a:pPr>
            <a:endParaRPr kumimoji="1" lang="ja-JP" altLang="en-US" sz="1400"/>
          </a:p>
          <a:p>
            <a:pPr marL="0" indent="0">
              <a:buNone/>
            </a:pPr>
            <a:r>
              <a:rPr kumimoji="1" lang="en-US" altLang="ja-JP" sz="1400" dirty="0"/>
              <a:t>④</a:t>
            </a:r>
            <a:r>
              <a:rPr kumimoji="1" lang="ja-JP" altLang="en-US" sz="1400"/>
              <a:t>国や自治体の政策への貢献</a:t>
            </a:r>
          </a:p>
          <a:p>
            <a:pPr marL="0" indent="0">
              <a:buNone/>
            </a:pPr>
            <a:r>
              <a:rPr kumimoji="1" lang="ja-JP" altLang="en-US" sz="1400"/>
              <a:t>住生活基本法や住生活月間などの施策と連動し、地域社会における住教育の実践を通じて行政との連携を深め、公共的な役割を果たします。</a:t>
            </a:r>
            <a:endParaRPr kumimoji="1" lang="en-US" altLang="ja-JP" sz="1400" dirty="0"/>
          </a:p>
        </p:txBody>
      </p:sp>
      <p:sp>
        <p:nvSpPr>
          <p:cNvPr id="4" name="スライド番号プレースホルダー 3">
            <a:extLst>
              <a:ext uri="{FF2B5EF4-FFF2-40B4-BE49-F238E27FC236}">
                <a16:creationId xmlns:a16="http://schemas.microsoft.com/office/drawing/2014/main" id="{57056EEE-A50E-E422-E2D8-F08CDA4A79A4}"/>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6630540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B9D23E-7D03-0C8B-0FFC-143675A25087}"/>
              </a:ext>
            </a:extLst>
          </p:cNvPr>
          <p:cNvSpPr>
            <a:spLocks noGrp="1"/>
          </p:cNvSpPr>
          <p:nvPr>
            <p:ph type="title"/>
          </p:nvPr>
        </p:nvSpPr>
        <p:spPr/>
        <p:txBody>
          <a:bodyPr/>
          <a:lstStyle/>
          <a:p>
            <a:r>
              <a:rPr kumimoji="1" lang="ja-JP" altLang="en-US"/>
              <a:t>住教育の目的</a:t>
            </a:r>
          </a:p>
        </p:txBody>
      </p:sp>
      <p:sp>
        <p:nvSpPr>
          <p:cNvPr id="3" name="コンテンツ プレースホルダー 2">
            <a:extLst>
              <a:ext uri="{FF2B5EF4-FFF2-40B4-BE49-F238E27FC236}">
                <a16:creationId xmlns:a16="http://schemas.microsoft.com/office/drawing/2014/main" id="{40DBE7E3-2583-55F9-006B-C31C62111010}"/>
              </a:ext>
            </a:extLst>
          </p:cNvPr>
          <p:cNvSpPr>
            <a:spLocks noGrp="1"/>
          </p:cNvSpPr>
          <p:nvPr>
            <p:ph idx="1"/>
          </p:nvPr>
        </p:nvSpPr>
        <p:spPr/>
        <p:txBody>
          <a:bodyPr>
            <a:normAutofit lnSpcReduction="10000"/>
          </a:bodyPr>
          <a:lstStyle/>
          <a:p>
            <a:pPr marL="0" indent="0">
              <a:buNone/>
            </a:pPr>
            <a:r>
              <a:rPr kumimoji="1" lang="ja-JP" altLang="en-US" sz="1400"/>
              <a:t>住教育を推進する目的を</a:t>
            </a:r>
            <a:r>
              <a:rPr kumimoji="1" lang="en-US" altLang="ja-JP" sz="1400" dirty="0"/>
              <a:t>【</a:t>
            </a:r>
            <a:r>
              <a:rPr kumimoji="1" lang="ja-JP" altLang="en-US" sz="1400"/>
              <a:t>対外</a:t>
            </a:r>
            <a:r>
              <a:rPr kumimoji="1" lang="en-US" altLang="ja-JP" sz="1400" dirty="0"/>
              <a:t>】【</a:t>
            </a:r>
            <a:r>
              <a:rPr kumimoji="1" lang="ja-JP" altLang="en-US" sz="1400"/>
              <a:t>対内</a:t>
            </a:r>
            <a:r>
              <a:rPr kumimoji="1" lang="en-US" altLang="ja-JP" sz="1400" dirty="0"/>
              <a:t>】</a:t>
            </a:r>
            <a:r>
              <a:rPr kumimoji="1" lang="ja-JP" altLang="en-US" sz="1400"/>
              <a:t>の観点からご紹介します。</a:t>
            </a:r>
            <a:endParaRPr kumimoji="1" lang="en-US" altLang="ja-JP" sz="1400" dirty="0"/>
          </a:p>
          <a:p>
            <a:pPr marL="0" indent="0">
              <a:buNone/>
            </a:pPr>
            <a:endParaRPr lang="en-US" altLang="ja-JP" sz="1400" dirty="0"/>
          </a:p>
          <a:p>
            <a:pPr marL="0" indent="0">
              <a:buNone/>
            </a:pPr>
            <a:r>
              <a:rPr kumimoji="1" lang="en-US" altLang="ja-JP" sz="1400" dirty="0"/>
              <a:t>【</a:t>
            </a:r>
            <a:r>
              <a:rPr kumimoji="1" lang="ja-JP" altLang="en-US" sz="1400"/>
              <a:t>対内目的</a:t>
            </a:r>
            <a:r>
              <a:rPr kumimoji="1" lang="en-US" altLang="ja-JP" sz="1400" dirty="0"/>
              <a:t>】</a:t>
            </a:r>
          </a:p>
          <a:p>
            <a:pPr marL="0" indent="0">
              <a:buNone/>
            </a:pPr>
            <a:r>
              <a:rPr kumimoji="1" lang="en-US" altLang="ja-JP" sz="1400" dirty="0"/>
              <a:t>①</a:t>
            </a:r>
            <a:r>
              <a:rPr kumimoji="1" lang="ja-JP" altLang="en-US" sz="1400"/>
              <a:t>相談件数の増加・本業へのつながり</a:t>
            </a:r>
          </a:p>
          <a:p>
            <a:pPr marL="0" indent="0">
              <a:buNone/>
            </a:pPr>
            <a:r>
              <a:rPr kumimoji="1" lang="ja-JP" altLang="en-US" sz="1400"/>
              <a:t>住教育を通じて、住まいや暮らしに関する悩みや疑問を抱える住民との接点を増やし、具体的な相談や本業（不動産・建築・相続・リフォーム・資産管理など）への依頼につなげることができます。</a:t>
            </a:r>
          </a:p>
          <a:p>
            <a:pPr marL="0" indent="0">
              <a:buNone/>
            </a:pPr>
            <a:endParaRPr kumimoji="1" lang="ja-JP" altLang="en-US" sz="1400"/>
          </a:p>
          <a:p>
            <a:pPr marL="0" indent="0">
              <a:buNone/>
            </a:pPr>
            <a:r>
              <a:rPr kumimoji="1" lang="en-US" altLang="ja-JP" sz="1400" dirty="0"/>
              <a:t>②</a:t>
            </a:r>
            <a:r>
              <a:rPr kumimoji="1" lang="ja-JP" altLang="en-US" sz="1400"/>
              <a:t>専門性の強化・ブランディング</a:t>
            </a:r>
          </a:p>
          <a:p>
            <a:pPr marL="0" indent="0">
              <a:buNone/>
            </a:pPr>
            <a:r>
              <a:rPr kumimoji="1" lang="ja-JP" altLang="en-US" sz="1400"/>
              <a:t>住教育を推進することで「住まいの専門家」「地域に根差したアドバイザー」としての信頼を高め、組織や会員のブランド価値を向上させます。</a:t>
            </a:r>
          </a:p>
          <a:p>
            <a:pPr marL="0" indent="0">
              <a:buNone/>
            </a:pPr>
            <a:endParaRPr kumimoji="1" lang="ja-JP" altLang="en-US" sz="1400"/>
          </a:p>
          <a:p>
            <a:pPr marL="0" indent="0">
              <a:buNone/>
            </a:pPr>
            <a:r>
              <a:rPr kumimoji="1" lang="en-US" altLang="ja-JP" sz="1400" dirty="0"/>
              <a:t>③</a:t>
            </a:r>
            <a:r>
              <a:rPr kumimoji="1" lang="ja-JP" altLang="en-US" sz="1400"/>
              <a:t>人材育成・内部研修の効果</a:t>
            </a:r>
          </a:p>
          <a:p>
            <a:pPr marL="0" indent="0">
              <a:buNone/>
            </a:pPr>
            <a:r>
              <a:rPr kumimoji="1" lang="ja-JP" altLang="en-US" sz="1400"/>
              <a:t>住教育の取り組みを通じて、会員自身やスタッフが最新の住まい関連知識を学び直す機会となり、組織全体のスキルアップに寄与します。</a:t>
            </a:r>
          </a:p>
          <a:p>
            <a:pPr marL="0" indent="0">
              <a:buNone/>
            </a:pPr>
            <a:endParaRPr kumimoji="1" lang="ja-JP" altLang="en-US" sz="1400"/>
          </a:p>
          <a:p>
            <a:pPr marL="0" indent="0">
              <a:buNone/>
            </a:pPr>
            <a:r>
              <a:rPr kumimoji="1" lang="en-US" altLang="ja-JP" sz="1400" dirty="0"/>
              <a:t>④</a:t>
            </a:r>
            <a:r>
              <a:rPr kumimoji="1" lang="ja-JP" altLang="en-US" sz="1400"/>
              <a:t>継続的な収益基盤の構築</a:t>
            </a:r>
          </a:p>
          <a:p>
            <a:pPr marL="0" indent="0">
              <a:buNone/>
            </a:pPr>
            <a:r>
              <a:rPr kumimoji="1" lang="ja-JP" altLang="en-US" sz="1400"/>
              <a:t>住教育セミナーやカードゲームをきっかけとした新規顧客獲得により、安定的かつ持続可能な相談・受注の流れを作り出します。</a:t>
            </a:r>
            <a:endParaRPr kumimoji="1" lang="en-US" altLang="ja-JP" sz="1400" dirty="0"/>
          </a:p>
        </p:txBody>
      </p:sp>
      <p:sp>
        <p:nvSpPr>
          <p:cNvPr id="4" name="スライド番号プレースホルダー 3">
            <a:extLst>
              <a:ext uri="{FF2B5EF4-FFF2-40B4-BE49-F238E27FC236}">
                <a16:creationId xmlns:a16="http://schemas.microsoft.com/office/drawing/2014/main" id="{57056EEE-A50E-E422-E2D8-F08CDA4A79A4}"/>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spTree>
    <p:extLst>
      <p:ext uri="{BB962C8B-B14F-4D97-AF65-F5344CB8AC3E}">
        <p14:creationId xmlns:p14="http://schemas.microsoft.com/office/powerpoint/2010/main" val="4068226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D1F150-BE15-4AE1-6D97-5446567FBA3E}"/>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81FAA4A8-3923-DEF3-778E-C5B67A7D2534}"/>
              </a:ext>
            </a:extLst>
          </p:cNvPr>
          <p:cNvSpPr>
            <a:spLocks noGrp="1"/>
          </p:cNvSpPr>
          <p:nvPr>
            <p:ph idx="1"/>
          </p:nvPr>
        </p:nvSpPr>
        <p:spPr/>
        <p:txBody>
          <a:bodyPr>
            <a:normAutofit/>
          </a:bodyPr>
          <a:lstStyle/>
          <a:p>
            <a:pPr marL="0" indent="0">
              <a:buNone/>
            </a:pPr>
            <a:endParaRPr kumimoji="1" lang="en-US" altLang="ja-JP" sz="2400" dirty="0"/>
          </a:p>
          <a:p>
            <a:pPr marL="0" indent="0">
              <a:buNone/>
            </a:pPr>
            <a:endParaRPr lang="en-US" altLang="ja-JP" sz="2400" dirty="0"/>
          </a:p>
          <a:p>
            <a:pPr marL="0" indent="0">
              <a:buNone/>
            </a:pPr>
            <a:endParaRPr kumimoji="1" lang="en-US" altLang="ja-JP" sz="2400" dirty="0"/>
          </a:p>
          <a:p>
            <a:pPr marL="0" indent="0">
              <a:buNone/>
            </a:pPr>
            <a:r>
              <a:rPr kumimoji="1" lang="ja-JP" altLang="en-US" sz="2400"/>
              <a:t>住教育を推進することで、地域・社会に影響をもたらすことはもちろん、住教育を通して</a:t>
            </a:r>
            <a:r>
              <a:rPr kumimoji="1" lang="ja-JP" altLang="en-US" sz="2400">
                <a:solidFill>
                  <a:srgbClr val="FF0000"/>
                </a:solidFill>
              </a:rPr>
              <a:t>新たなビジネスチャンスとすることも可能性</a:t>
            </a:r>
            <a:r>
              <a:rPr kumimoji="1" lang="ja-JP" altLang="en-US" sz="2400"/>
              <a:t>として秘められています。</a:t>
            </a:r>
            <a:endParaRPr kumimoji="1" lang="en-US" altLang="ja-JP" sz="2400" dirty="0"/>
          </a:p>
          <a:p>
            <a:pPr marL="0" indent="0">
              <a:buNone/>
            </a:pPr>
            <a:endParaRPr lang="en-US" altLang="ja-JP" sz="2400" dirty="0"/>
          </a:p>
          <a:p>
            <a:pPr marL="0" indent="0">
              <a:buNone/>
            </a:pPr>
            <a:r>
              <a:rPr kumimoji="1" lang="ja-JP" altLang="en-US" sz="2400">
                <a:solidFill>
                  <a:srgbClr val="FF0000"/>
                </a:solidFill>
              </a:rPr>
              <a:t>本業に通ずる社会貢献活動</a:t>
            </a:r>
            <a:r>
              <a:rPr kumimoji="1" lang="ja-JP" altLang="en-US" sz="2400"/>
              <a:t>として、住教育について積極的にお取り組みいただけると幸いです。</a:t>
            </a:r>
          </a:p>
        </p:txBody>
      </p:sp>
      <p:sp>
        <p:nvSpPr>
          <p:cNvPr id="4" name="スライド番号プレースホルダー 3">
            <a:extLst>
              <a:ext uri="{FF2B5EF4-FFF2-40B4-BE49-F238E27FC236}">
                <a16:creationId xmlns:a16="http://schemas.microsoft.com/office/drawing/2014/main" id="{E9C2EA1A-8DD3-8066-0D63-64E8FC46A0AD}"/>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spTree>
    <p:extLst>
      <p:ext uri="{BB962C8B-B14F-4D97-AF65-F5344CB8AC3E}">
        <p14:creationId xmlns:p14="http://schemas.microsoft.com/office/powerpoint/2010/main" val="429013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E01172B-3C13-3702-044D-26C47F8C9FAF}"/>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1C282B9-DC37-9EE2-8FAC-92A529F41F1F}"/>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endParaRPr lang="en-US" altLang="ja-JP" dirty="0"/>
          </a:p>
          <a:p>
            <a:pPr marL="0" indent="0" algn="ctr">
              <a:buNone/>
            </a:pPr>
            <a:r>
              <a:rPr kumimoji="1" lang="ja-JP" altLang="en-US"/>
              <a:t>令和</a:t>
            </a:r>
            <a:r>
              <a:rPr kumimoji="1" lang="en-US" altLang="ja-JP" dirty="0"/>
              <a:t>8</a:t>
            </a:r>
            <a:r>
              <a:rPr kumimoji="1" lang="ja-JP" altLang="en-US"/>
              <a:t>年度概算要求について</a:t>
            </a:r>
          </a:p>
        </p:txBody>
      </p:sp>
      <p:sp>
        <p:nvSpPr>
          <p:cNvPr id="4" name="スライド番号プレースホルダー 3">
            <a:extLst>
              <a:ext uri="{FF2B5EF4-FFF2-40B4-BE49-F238E27FC236}">
                <a16:creationId xmlns:a16="http://schemas.microsoft.com/office/drawing/2014/main" id="{D8EB887C-6F99-38FE-D82E-85CC114D4655}"/>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104239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2CB8FA7-D598-2164-46E2-7D1825CBE832}"/>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889AA058-6051-3DC1-D834-D5C2131F5A80}"/>
              </a:ext>
            </a:extLst>
          </p:cNvPr>
          <p:cNvSpPr>
            <a:spLocks noGrp="1"/>
          </p:cNvSpPr>
          <p:nvPr>
            <p:ph idx="1"/>
          </p:nvPr>
        </p:nvSpPr>
        <p:spPr/>
        <p:txBody>
          <a:bodyPr/>
          <a:lstStyle/>
          <a:p>
            <a:pPr marL="0" indent="0">
              <a:buNone/>
            </a:pPr>
            <a:r>
              <a:rPr kumimoji="1" lang="ja-JP" altLang="en-US"/>
              <a:t>令和</a:t>
            </a:r>
            <a:r>
              <a:rPr kumimoji="1" lang="en-US" altLang="ja-JP" dirty="0"/>
              <a:t>7</a:t>
            </a:r>
            <a:r>
              <a:rPr kumimoji="1" lang="ja-JP" altLang="en-US"/>
              <a:t>年</a:t>
            </a:r>
            <a:r>
              <a:rPr kumimoji="1" lang="en-US" altLang="ja-JP" dirty="0"/>
              <a:t>9</a:t>
            </a:r>
            <a:r>
              <a:rPr kumimoji="1" lang="ja-JP" altLang="en-US"/>
              <a:t>月</a:t>
            </a:r>
            <a:r>
              <a:rPr kumimoji="1" lang="en-US" altLang="ja-JP" dirty="0"/>
              <a:t>3</a:t>
            </a:r>
            <a:r>
              <a:rPr kumimoji="1" lang="ja-JP" altLang="en-US"/>
              <a:t>日に公開された令和</a:t>
            </a:r>
            <a:r>
              <a:rPr kumimoji="1" lang="en-US" altLang="ja-JP" dirty="0"/>
              <a:t>8</a:t>
            </a:r>
            <a:r>
              <a:rPr kumimoji="1" lang="ja-JP" altLang="en-US"/>
              <a:t>年度予算の概算要求について、関連する項目を紹介いたします。</a:t>
            </a:r>
            <a:endParaRPr kumimoji="1" lang="en-US" altLang="ja-JP" dirty="0"/>
          </a:p>
          <a:p>
            <a:pPr marL="0" indent="0">
              <a:buNone/>
            </a:pPr>
            <a:endParaRPr lang="en-US" altLang="ja-JP" dirty="0"/>
          </a:p>
          <a:p>
            <a:pPr marL="0" indent="0">
              <a:buNone/>
            </a:pPr>
            <a:r>
              <a:rPr kumimoji="1" lang="ja-JP" altLang="en-US"/>
              <a:t>概算要求の全貌については、以下の</a:t>
            </a:r>
            <a:r>
              <a:rPr kumimoji="1" lang="en-US" altLang="ja-JP" dirty="0"/>
              <a:t>QR</a:t>
            </a:r>
            <a:r>
              <a:rPr kumimoji="1" lang="ja-JP" altLang="en-US"/>
              <a:t>コードからご覧いただけます。併せてご確認下さい。</a:t>
            </a:r>
          </a:p>
        </p:txBody>
      </p:sp>
      <p:sp>
        <p:nvSpPr>
          <p:cNvPr id="4" name="スライド番号プレースホルダー 3">
            <a:extLst>
              <a:ext uri="{FF2B5EF4-FFF2-40B4-BE49-F238E27FC236}">
                <a16:creationId xmlns:a16="http://schemas.microsoft.com/office/drawing/2014/main" id="{B0C54809-9998-32D5-807A-B0420DFCB77D}"/>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pic>
        <p:nvPicPr>
          <p:cNvPr id="6" name="図 5">
            <a:extLst>
              <a:ext uri="{FF2B5EF4-FFF2-40B4-BE49-F238E27FC236}">
                <a16:creationId xmlns:a16="http://schemas.microsoft.com/office/drawing/2014/main" id="{71DB908C-0A38-9383-A32E-E1FA15963A98}"/>
              </a:ext>
            </a:extLst>
          </p:cNvPr>
          <p:cNvPicPr>
            <a:picLocks noChangeAspect="1"/>
          </p:cNvPicPr>
          <p:nvPr/>
        </p:nvPicPr>
        <p:blipFill>
          <a:blip r:embed="rId2"/>
          <a:stretch>
            <a:fillRect/>
          </a:stretch>
        </p:blipFill>
        <p:spPr>
          <a:xfrm>
            <a:off x="1481873" y="3936380"/>
            <a:ext cx="1625050" cy="1611041"/>
          </a:xfrm>
          <a:prstGeom prst="rect">
            <a:avLst/>
          </a:prstGeom>
        </p:spPr>
      </p:pic>
      <p:sp>
        <p:nvSpPr>
          <p:cNvPr id="7" name="テキスト ボックス 6">
            <a:extLst>
              <a:ext uri="{FF2B5EF4-FFF2-40B4-BE49-F238E27FC236}">
                <a16:creationId xmlns:a16="http://schemas.microsoft.com/office/drawing/2014/main" id="{2A0F4760-3FA1-DA3B-4411-E61B91F13DA0}"/>
              </a:ext>
            </a:extLst>
          </p:cNvPr>
          <p:cNvSpPr txBox="1"/>
          <p:nvPr/>
        </p:nvSpPr>
        <p:spPr>
          <a:xfrm>
            <a:off x="1740400" y="5578134"/>
            <a:ext cx="1107996" cy="369332"/>
          </a:xfrm>
          <a:prstGeom prst="rect">
            <a:avLst/>
          </a:prstGeom>
          <a:noFill/>
        </p:spPr>
        <p:txBody>
          <a:bodyPr wrap="none" rtlCol="0">
            <a:spAutoFit/>
          </a:bodyPr>
          <a:lstStyle/>
          <a:p>
            <a:r>
              <a:rPr kumimoji="1" lang="ja-JP" altLang="en-US"/>
              <a:t>一般会計</a:t>
            </a:r>
          </a:p>
        </p:txBody>
      </p:sp>
      <p:pic>
        <p:nvPicPr>
          <p:cNvPr id="9" name="図 8">
            <a:extLst>
              <a:ext uri="{FF2B5EF4-FFF2-40B4-BE49-F238E27FC236}">
                <a16:creationId xmlns:a16="http://schemas.microsoft.com/office/drawing/2014/main" id="{7223C71F-CA5F-B7AF-02D5-50B36DE02B02}"/>
              </a:ext>
            </a:extLst>
          </p:cNvPr>
          <p:cNvPicPr>
            <a:picLocks noChangeAspect="1"/>
          </p:cNvPicPr>
          <p:nvPr/>
        </p:nvPicPr>
        <p:blipFill>
          <a:blip r:embed="rId3"/>
          <a:stretch>
            <a:fillRect/>
          </a:stretch>
        </p:blipFill>
        <p:spPr>
          <a:xfrm>
            <a:off x="5224554" y="3936380"/>
            <a:ext cx="1618046" cy="1611041"/>
          </a:xfrm>
          <a:prstGeom prst="rect">
            <a:avLst/>
          </a:prstGeom>
        </p:spPr>
      </p:pic>
      <p:sp>
        <p:nvSpPr>
          <p:cNvPr id="10" name="テキスト ボックス 9">
            <a:extLst>
              <a:ext uri="{FF2B5EF4-FFF2-40B4-BE49-F238E27FC236}">
                <a16:creationId xmlns:a16="http://schemas.microsoft.com/office/drawing/2014/main" id="{AA36CDB0-A493-571F-F88C-D23DE154EEE8}"/>
              </a:ext>
            </a:extLst>
          </p:cNvPr>
          <p:cNvSpPr txBox="1"/>
          <p:nvPr/>
        </p:nvSpPr>
        <p:spPr>
          <a:xfrm>
            <a:off x="5479579" y="5574248"/>
            <a:ext cx="1107996" cy="369332"/>
          </a:xfrm>
          <a:prstGeom prst="rect">
            <a:avLst/>
          </a:prstGeom>
          <a:noFill/>
        </p:spPr>
        <p:txBody>
          <a:bodyPr wrap="none" rtlCol="0">
            <a:spAutoFit/>
          </a:bodyPr>
          <a:lstStyle/>
          <a:p>
            <a:r>
              <a:rPr kumimoji="1" lang="ja-JP" altLang="en-US"/>
              <a:t>特別会計</a:t>
            </a:r>
          </a:p>
        </p:txBody>
      </p:sp>
    </p:spTree>
    <p:extLst>
      <p:ext uri="{BB962C8B-B14F-4D97-AF65-F5344CB8AC3E}">
        <p14:creationId xmlns:p14="http://schemas.microsoft.com/office/powerpoint/2010/main" val="26080092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61AD6F-A269-5BA1-B12B-EBAB156FA9C3}"/>
              </a:ext>
            </a:extLst>
          </p:cNvPr>
          <p:cNvSpPr>
            <a:spLocks noGrp="1"/>
          </p:cNvSpPr>
          <p:nvPr>
            <p:ph type="title"/>
          </p:nvPr>
        </p:nvSpPr>
        <p:spPr/>
        <p:txBody>
          <a:bodyPr/>
          <a:lstStyle/>
          <a:p>
            <a:r>
              <a:rPr kumimoji="1" lang="ja-JP" altLang="en-US"/>
              <a:t>国土交通省</a:t>
            </a:r>
          </a:p>
        </p:txBody>
      </p:sp>
      <p:pic>
        <p:nvPicPr>
          <p:cNvPr id="6" name="コンテンツ プレースホルダー 5">
            <a:extLst>
              <a:ext uri="{FF2B5EF4-FFF2-40B4-BE49-F238E27FC236}">
                <a16:creationId xmlns:a16="http://schemas.microsoft.com/office/drawing/2014/main" id="{6EB2EF5D-799C-57DD-2C79-335784ADFDEB}"/>
              </a:ext>
            </a:extLst>
          </p:cNvPr>
          <p:cNvPicPr>
            <a:picLocks noGrp="1" noChangeAspect="1"/>
          </p:cNvPicPr>
          <p:nvPr>
            <p:ph idx="1"/>
          </p:nvPr>
        </p:nvPicPr>
        <p:blipFill>
          <a:blip r:embed="rId2"/>
          <a:stretch>
            <a:fillRect/>
          </a:stretch>
        </p:blipFill>
        <p:spPr>
          <a:xfrm rot="5400000">
            <a:off x="1747899" y="-475639"/>
            <a:ext cx="5648202" cy="7992918"/>
          </a:xfrm>
        </p:spPr>
      </p:pic>
      <p:sp>
        <p:nvSpPr>
          <p:cNvPr id="4" name="スライド番号プレースホルダー 3">
            <a:extLst>
              <a:ext uri="{FF2B5EF4-FFF2-40B4-BE49-F238E27FC236}">
                <a16:creationId xmlns:a16="http://schemas.microsoft.com/office/drawing/2014/main" id="{864407CD-FED8-C91C-ED88-0493499B570B}"/>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spTree>
    <p:extLst>
      <p:ext uri="{BB962C8B-B14F-4D97-AF65-F5344CB8AC3E}">
        <p14:creationId xmlns:p14="http://schemas.microsoft.com/office/powerpoint/2010/main" val="4218522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4B50B58-7488-D47D-9132-C408498F90E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BFDA70CE-7A6C-22CF-AEEF-2E12E2C23557}"/>
              </a:ext>
            </a:extLst>
          </p:cNvPr>
          <p:cNvPicPr>
            <a:picLocks noGrp="1" noChangeAspect="1"/>
          </p:cNvPicPr>
          <p:nvPr>
            <p:ph idx="1"/>
          </p:nvPr>
        </p:nvPicPr>
        <p:blipFill>
          <a:blip r:embed="rId2"/>
          <a:stretch>
            <a:fillRect/>
          </a:stretch>
        </p:blipFill>
        <p:spPr>
          <a:xfrm rot="5400000">
            <a:off x="1605172" y="-642327"/>
            <a:ext cx="5933656" cy="8396871"/>
          </a:xfrm>
        </p:spPr>
      </p:pic>
      <p:sp>
        <p:nvSpPr>
          <p:cNvPr id="4" name="スライド番号プレースホルダー 3">
            <a:extLst>
              <a:ext uri="{FF2B5EF4-FFF2-40B4-BE49-F238E27FC236}">
                <a16:creationId xmlns:a16="http://schemas.microsoft.com/office/drawing/2014/main" id="{F8134931-B53F-799F-95B5-E79BAB8AD3AE}"/>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spTree>
    <p:extLst>
      <p:ext uri="{BB962C8B-B14F-4D97-AF65-F5344CB8AC3E}">
        <p14:creationId xmlns:p14="http://schemas.microsoft.com/office/powerpoint/2010/main" val="1530319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C4D3C4-D256-50C9-DD9B-9865259544E3}"/>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70DC3E78-F4B6-14B4-32DE-435111BB0A53}"/>
              </a:ext>
            </a:extLst>
          </p:cNvPr>
          <p:cNvPicPr>
            <a:picLocks noGrp="1" noChangeAspect="1"/>
          </p:cNvPicPr>
          <p:nvPr>
            <p:ph idx="1"/>
          </p:nvPr>
        </p:nvPicPr>
        <p:blipFill>
          <a:blip r:embed="rId2"/>
          <a:stretch>
            <a:fillRect/>
          </a:stretch>
        </p:blipFill>
        <p:spPr>
          <a:xfrm rot="5400000">
            <a:off x="1567276" y="-729303"/>
            <a:ext cx="6009447" cy="8504125"/>
          </a:xfrm>
        </p:spPr>
      </p:pic>
      <p:sp>
        <p:nvSpPr>
          <p:cNvPr id="4" name="スライド番号プレースホルダー 3">
            <a:extLst>
              <a:ext uri="{FF2B5EF4-FFF2-40B4-BE49-F238E27FC236}">
                <a16:creationId xmlns:a16="http://schemas.microsoft.com/office/drawing/2014/main" id="{9DE20923-BF37-969E-8389-D1947BF4E5C0}"/>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Tree>
    <p:extLst>
      <p:ext uri="{BB962C8B-B14F-4D97-AF65-F5344CB8AC3E}">
        <p14:creationId xmlns:p14="http://schemas.microsoft.com/office/powerpoint/2010/main" val="22644070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965D39-D0D7-874F-2D92-EA53DC15F0A0}"/>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6F2F0EC8-60A0-18F2-7492-789D4FAF4402}"/>
              </a:ext>
            </a:extLst>
          </p:cNvPr>
          <p:cNvPicPr>
            <a:picLocks noGrp="1" noChangeAspect="1"/>
          </p:cNvPicPr>
          <p:nvPr>
            <p:ph idx="1"/>
          </p:nvPr>
        </p:nvPicPr>
        <p:blipFill>
          <a:blip r:embed="rId2"/>
          <a:stretch>
            <a:fillRect/>
          </a:stretch>
        </p:blipFill>
        <p:spPr>
          <a:xfrm rot="5400000">
            <a:off x="1653957" y="-700399"/>
            <a:ext cx="5836086" cy="8258798"/>
          </a:xfrm>
        </p:spPr>
      </p:pic>
      <p:sp>
        <p:nvSpPr>
          <p:cNvPr id="4" name="スライド番号プレースホルダー 3">
            <a:extLst>
              <a:ext uri="{FF2B5EF4-FFF2-40B4-BE49-F238E27FC236}">
                <a16:creationId xmlns:a16="http://schemas.microsoft.com/office/drawing/2014/main" id="{30AFB66E-DA35-0C19-C24C-03FFCE92EA99}"/>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Tree>
    <p:extLst>
      <p:ext uri="{BB962C8B-B14F-4D97-AF65-F5344CB8AC3E}">
        <p14:creationId xmlns:p14="http://schemas.microsoft.com/office/powerpoint/2010/main" val="2765737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5FB843-9285-713B-FD37-8F9FE65167B9}"/>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3759CAC6-9916-DFE0-C370-7AC1E9C56D62}"/>
              </a:ext>
            </a:extLst>
          </p:cNvPr>
          <p:cNvPicPr>
            <a:picLocks noGrp="1" noChangeAspect="1"/>
          </p:cNvPicPr>
          <p:nvPr>
            <p:ph idx="1"/>
          </p:nvPr>
        </p:nvPicPr>
        <p:blipFill>
          <a:blip r:embed="rId2"/>
          <a:stretch>
            <a:fillRect/>
          </a:stretch>
        </p:blipFill>
        <p:spPr>
          <a:xfrm rot="5400000">
            <a:off x="1705177" y="-578818"/>
            <a:ext cx="5733646" cy="8113832"/>
          </a:xfrm>
        </p:spPr>
      </p:pic>
      <p:sp>
        <p:nvSpPr>
          <p:cNvPr id="4" name="スライド番号プレースホルダー 3">
            <a:extLst>
              <a:ext uri="{FF2B5EF4-FFF2-40B4-BE49-F238E27FC236}">
                <a16:creationId xmlns:a16="http://schemas.microsoft.com/office/drawing/2014/main" id="{CD612710-7AB6-CC8C-8A4F-1E12886D60B2}"/>
              </a:ext>
            </a:extLst>
          </p:cNvPr>
          <p:cNvSpPr>
            <a:spLocks noGrp="1"/>
          </p:cNvSpPr>
          <p:nvPr>
            <p:ph type="sldNum" sz="quarter" idx="4"/>
          </p:nvPr>
        </p:nvSpPr>
        <p:spPr/>
        <p:txBody>
          <a:bodyPr/>
          <a:lstStyle/>
          <a:p>
            <a:fld id="{3B436069-AED8-6F41-96C9-27086F582EDC}" type="slidenum">
              <a:rPr kumimoji="1" lang="ja-JP" altLang="en-US" smtClean="0"/>
              <a:t>16</a:t>
            </a:fld>
            <a:endParaRPr kumimoji="1" lang="ja-JP" altLang="en-US"/>
          </a:p>
        </p:txBody>
      </p:sp>
    </p:spTree>
    <p:extLst>
      <p:ext uri="{BB962C8B-B14F-4D97-AF65-F5344CB8AC3E}">
        <p14:creationId xmlns:p14="http://schemas.microsoft.com/office/powerpoint/2010/main" val="159936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A29079B-2A48-0397-E39B-E0A5C7B6732A}"/>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9C417B8B-B455-C850-F17E-52485775554E}"/>
              </a:ext>
            </a:extLst>
          </p:cNvPr>
          <p:cNvPicPr>
            <a:picLocks noGrp="1" noChangeAspect="1"/>
          </p:cNvPicPr>
          <p:nvPr>
            <p:ph idx="1"/>
          </p:nvPr>
        </p:nvPicPr>
        <p:blipFill>
          <a:blip r:embed="rId2"/>
          <a:stretch>
            <a:fillRect/>
          </a:stretch>
        </p:blipFill>
        <p:spPr>
          <a:xfrm>
            <a:off x="553240" y="665201"/>
            <a:ext cx="8037520" cy="5679720"/>
          </a:xfrm>
        </p:spPr>
      </p:pic>
      <p:sp>
        <p:nvSpPr>
          <p:cNvPr id="4" name="スライド番号プレースホルダー 3">
            <a:extLst>
              <a:ext uri="{FF2B5EF4-FFF2-40B4-BE49-F238E27FC236}">
                <a16:creationId xmlns:a16="http://schemas.microsoft.com/office/drawing/2014/main" id="{229881A7-C18A-3D31-3514-1F62106535AA}"/>
              </a:ext>
            </a:extLst>
          </p:cNvPr>
          <p:cNvSpPr>
            <a:spLocks noGrp="1"/>
          </p:cNvSpPr>
          <p:nvPr>
            <p:ph type="sldNum" sz="quarter" idx="4"/>
          </p:nvPr>
        </p:nvSpPr>
        <p:spPr/>
        <p:txBody>
          <a:bodyPr/>
          <a:lstStyle/>
          <a:p>
            <a:fld id="{3B436069-AED8-6F41-96C9-27086F582EDC}" type="slidenum">
              <a:rPr kumimoji="1" lang="ja-JP" altLang="en-US" smtClean="0"/>
              <a:t>17</a:t>
            </a:fld>
            <a:endParaRPr kumimoji="1" lang="ja-JP" altLang="en-US"/>
          </a:p>
        </p:txBody>
      </p:sp>
    </p:spTree>
    <p:extLst>
      <p:ext uri="{BB962C8B-B14F-4D97-AF65-F5344CB8AC3E}">
        <p14:creationId xmlns:p14="http://schemas.microsoft.com/office/powerpoint/2010/main" val="3252038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9ED98F-2941-20D6-528D-0530CBB45AE7}"/>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538971BB-E5F9-5029-48EB-15A3EA8E787D}"/>
              </a:ext>
            </a:extLst>
          </p:cNvPr>
          <p:cNvPicPr>
            <a:picLocks noGrp="1" noChangeAspect="1"/>
          </p:cNvPicPr>
          <p:nvPr>
            <p:ph idx="1"/>
          </p:nvPr>
        </p:nvPicPr>
        <p:blipFill>
          <a:blip r:embed="rId2"/>
          <a:stretch>
            <a:fillRect/>
          </a:stretch>
        </p:blipFill>
        <p:spPr>
          <a:xfrm>
            <a:off x="551985" y="663428"/>
            <a:ext cx="8040029" cy="5681493"/>
          </a:xfrm>
        </p:spPr>
      </p:pic>
      <p:sp>
        <p:nvSpPr>
          <p:cNvPr id="4" name="スライド番号プレースホルダー 3">
            <a:extLst>
              <a:ext uri="{FF2B5EF4-FFF2-40B4-BE49-F238E27FC236}">
                <a16:creationId xmlns:a16="http://schemas.microsoft.com/office/drawing/2014/main" id="{662FAE67-2FD0-9480-DF89-1F1CA70BD399}"/>
              </a:ext>
            </a:extLst>
          </p:cNvPr>
          <p:cNvSpPr>
            <a:spLocks noGrp="1"/>
          </p:cNvSpPr>
          <p:nvPr>
            <p:ph type="sldNum" sz="quarter" idx="4"/>
          </p:nvPr>
        </p:nvSpPr>
        <p:spPr/>
        <p:txBody>
          <a:bodyPr/>
          <a:lstStyle/>
          <a:p>
            <a:fld id="{3B436069-AED8-6F41-96C9-27086F582EDC}" type="slidenum">
              <a:rPr kumimoji="1" lang="ja-JP" altLang="en-US" smtClean="0"/>
              <a:t>18</a:t>
            </a:fld>
            <a:endParaRPr kumimoji="1" lang="ja-JP" altLang="en-US"/>
          </a:p>
        </p:txBody>
      </p:sp>
    </p:spTree>
    <p:extLst>
      <p:ext uri="{BB962C8B-B14F-4D97-AF65-F5344CB8AC3E}">
        <p14:creationId xmlns:p14="http://schemas.microsoft.com/office/powerpoint/2010/main" val="14620082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DF0F73-9509-43B5-0D75-4AAF85CCC454}"/>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145BA5AE-E598-A1EF-A613-DCA48E75F5A0}"/>
              </a:ext>
            </a:extLst>
          </p:cNvPr>
          <p:cNvPicPr>
            <a:picLocks noGrp="1" noChangeAspect="1"/>
          </p:cNvPicPr>
          <p:nvPr>
            <p:ph idx="1"/>
          </p:nvPr>
        </p:nvPicPr>
        <p:blipFill>
          <a:blip r:embed="rId2"/>
          <a:stretch>
            <a:fillRect/>
          </a:stretch>
        </p:blipFill>
        <p:spPr>
          <a:xfrm>
            <a:off x="362414" y="589280"/>
            <a:ext cx="8419171" cy="5949414"/>
          </a:xfrm>
        </p:spPr>
      </p:pic>
      <p:sp>
        <p:nvSpPr>
          <p:cNvPr id="4" name="スライド番号プレースホルダー 3">
            <a:extLst>
              <a:ext uri="{FF2B5EF4-FFF2-40B4-BE49-F238E27FC236}">
                <a16:creationId xmlns:a16="http://schemas.microsoft.com/office/drawing/2014/main" id="{E92AE78F-8617-A4F8-E6C2-76295756E435}"/>
              </a:ext>
            </a:extLst>
          </p:cNvPr>
          <p:cNvSpPr>
            <a:spLocks noGrp="1"/>
          </p:cNvSpPr>
          <p:nvPr>
            <p:ph type="sldNum" sz="quarter" idx="4"/>
          </p:nvPr>
        </p:nvSpPr>
        <p:spPr/>
        <p:txBody>
          <a:bodyPr/>
          <a:lstStyle/>
          <a:p>
            <a:fld id="{3B436069-AED8-6F41-96C9-27086F582EDC}" type="slidenum">
              <a:rPr kumimoji="1" lang="ja-JP" altLang="en-US" smtClean="0"/>
              <a:t>19</a:t>
            </a:fld>
            <a:endParaRPr kumimoji="1" lang="ja-JP" altLang="en-US"/>
          </a:p>
        </p:txBody>
      </p:sp>
    </p:spTree>
    <p:extLst>
      <p:ext uri="{BB962C8B-B14F-4D97-AF65-F5344CB8AC3E}">
        <p14:creationId xmlns:p14="http://schemas.microsoft.com/office/powerpoint/2010/main" val="3067186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31A8EAC-5E51-DB66-0201-2F9E602A0469}"/>
              </a:ext>
            </a:extLst>
          </p:cNvPr>
          <p:cNvSpPr>
            <a:spLocks noGrp="1"/>
          </p:cNvSpPr>
          <p:nvPr>
            <p:ph type="title"/>
          </p:nvPr>
        </p:nvSpPr>
        <p:spPr/>
        <p:txBody>
          <a:bodyPr/>
          <a:lstStyle/>
          <a:p>
            <a:r>
              <a:rPr kumimoji="1" lang="ja-JP" altLang="en-US"/>
              <a:t>農林水産省</a:t>
            </a:r>
          </a:p>
        </p:txBody>
      </p:sp>
      <p:pic>
        <p:nvPicPr>
          <p:cNvPr id="6" name="コンテンツ プレースホルダー 5">
            <a:extLst>
              <a:ext uri="{FF2B5EF4-FFF2-40B4-BE49-F238E27FC236}">
                <a16:creationId xmlns:a16="http://schemas.microsoft.com/office/drawing/2014/main" id="{0DADFBBE-53C3-8A3E-5435-7BDE568C8A6E}"/>
              </a:ext>
            </a:extLst>
          </p:cNvPr>
          <p:cNvPicPr>
            <a:picLocks noGrp="1" noChangeAspect="1"/>
          </p:cNvPicPr>
          <p:nvPr>
            <p:ph idx="1"/>
          </p:nvPr>
        </p:nvPicPr>
        <p:blipFill>
          <a:blip r:embed="rId2"/>
          <a:stretch>
            <a:fillRect/>
          </a:stretch>
        </p:blipFill>
        <p:spPr>
          <a:xfrm>
            <a:off x="848337" y="879662"/>
            <a:ext cx="7894262" cy="5465259"/>
          </a:xfrm>
        </p:spPr>
      </p:pic>
      <p:sp>
        <p:nvSpPr>
          <p:cNvPr id="4" name="スライド番号プレースホルダー 3">
            <a:extLst>
              <a:ext uri="{FF2B5EF4-FFF2-40B4-BE49-F238E27FC236}">
                <a16:creationId xmlns:a16="http://schemas.microsoft.com/office/drawing/2014/main" id="{06FA0FFB-743A-758F-EAA3-CBED98E79E6C}"/>
              </a:ext>
            </a:extLst>
          </p:cNvPr>
          <p:cNvSpPr>
            <a:spLocks noGrp="1"/>
          </p:cNvSpPr>
          <p:nvPr>
            <p:ph type="sldNum" sz="quarter" idx="4"/>
          </p:nvPr>
        </p:nvSpPr>
        <p:spPr/>
        <p:txBody>
          <a:bodyPr/>
          <a:lstStyle/>
          <a:p>
            <a:fld id="{3B436069-AED8-6F41-96C9-27086F582EDC}" type="slidenum">
              <a:rPr kumimoji="1" lang="ja-JP" altLang="en-US" smtClean="0"/>
              <a:t>20</a:t>
            </a:fld>
            <a:endParaRPr kumimoji="1" lang="ja-JP" altLang="en-US"/>
          </a:p>
        </p:txBody>
      </p:sp>
    </p:spTree>
    <p:extLst>
      <p:ext uri="{BB962C8B-B14F-4D97-AF65-F5344CB8AC3E}">
        <p14:creationId xmlns:p14="http://schemas.microsoft.com/office/powerpoint/2010/main" val="2683690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FDBD35-CF22-7C2C-B19F-D9C5954C83EB}"/>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BB612938-8921-1FE9-CB09-C197CEDF29BB}"/>
              </a:ext>
            </a:extLst>
          </p:cNvPr>
          <p:cNvSpPr>
            <a:spLocks noGrp="1"/>
          </p:cNvSpPr>
          <p:nvPr>
            <p:ph idx="1"/>
          </p:nvPr>
        </p:nvSpPr>
        <p:spPr/>
        <p:txBody>
          <a:bodyPr>
            <a:normAutofit/>
          </a:bodyPr>
          <a:lstStyle/>
          <a:p>
            <a:endParaRPr kumimoji="1" lang="en-US" altLang="ja-JP" sz="2000" dirty="0"/>
          </a:p>
          <a:p>
            <a:endParaRPr lang="en-US" altLang="ja-JP" sz="2000" dirty="0"/>
          </a:p>
          <a:p>
            <a:pPr marL="0" indent="0">
              <a:buNone/>
            </a:pPr>
            <a:r>
              <a:rPr lang="ja-JP" altLang="en-US" sz="2000"/>
              <a:t>関連する令和</a:t>
            </a:r>
            <a:r>
              <a:rPr lang="en-US" altLang="ja-JP" sz="2000" dirty="0"/>
              <a:t>8</a:t>
            </a:r>
            <a:r>
              <a:rPr lang="ja-JP" altLang="en-US" sz="2000"/>
              <a:t>年度の概算要求についてご紹介をさせていただきました。</a:t>
            </a:r>
            <a:endParaRPr lang="en-US" altLang="ja-JP" sz="2000" dirty="0"/>
          </a:p>
          <a:p>
            <a:pPr marL="0" indent="0">
              <a:buNone/>
            </a:pPr>
            <a:r>
              <a:rPr lang="ja-JP" altLang="en-US" sz="2000"/>
              <a:t>詳細については、財務省</a:t>
            </a:r>
            <a:r>
              <a:rPr lang="en-US" altLang="ja-JP" sz="2000" dirty="0"/>
              <a:t>HP</a:t>
            </a:r>
            <a:r>
              <a:rPr lang="ja-JP" altLang="en-US" sz="2000"/>
              <a:t>にて公開がされております。</a:t>
            </a:r>
            <a:endParaRPr lang="en-US" altLang="ja-JP" sz="2000" dirty="0"/>
          </a:p>
          <a:p>
            <a:pPr marL="0" indent="0">
              <a:buNone/>
            </a:pPr>
            <a:endParaRPr lang="en-US" altLang="ja-JP" sz="2000" dirty="0"/>
          </a:p>
          <a:p>
            <a:pPr marL="0" indent="0">
              <a:buNone/>
            </a:pPr>
            <a:endParaRPr lang="en-US" altLang="ja-JP" sz="2000" dirty="0"/>
          </a:p>
          <a:p>
            <a:pPr marL="0" indent="0">
              <a:buNone/>
            </a:pPr>
            <a:r>
              <a:rPr lang="ja-JP" altLang="en-US" sz="2000"/>
              <a:t>予算要求＝国が行う事業の方針となりますので、</a:t>
            </a:r>
            <a:endParaRPr lang="en-US" altLang="ja-JP" sz="2000" dirty="0"/>
          </a:p>
          <a:p>
            <a:pPr marL="0" indent="0">
              <a:buNone/>
            </a:pPr>
            <a:r>
              <a:rPr lang="ja-JP" altLang="en-US" sz="2000"/>
              <a:t>令和</a:t>
            </a:r>
            <a:r>
              <a:rPr lang="en-US" altLang="ja-JP" sz="2000" dirty="0"/>
              <a:t>8</a:t>
            </a:r>
            <a:r>
              <a:rPr lang="ja-JP" altLang="en-US" sz="2000"/>
              <a:t>年度何を国が行っていくのか？という視点でご覧いただけますと幸いでです。</a:t>
            </a:r>
            <a:endParaRPr lang="en-US" altLang="ja-JP" sz="2000" dirty="0"/>
          </a:p>
        </p:txBody>
      </p:sp>
      <p:sp>
        <p:nvSpPr>
          <p:cNvPr id="4" name="スライド番号プレースホルダー 3">
            <a:extLst>
              <a:ext uri="{FF2B5EF4-FFF2-40B4-BE49-F238E27FC236}">
                <a16:creationId xmlns:a16="http://schemas.microsoft.com/office/drawing/2014/main" id="{5325E14D-C7B2-2409-B39B-379B2560DA16}"/>
              </a:ext>
            </a:extLst>
          </p:cNvPr>
          <p:cNvSpPr>
            <a:spLocks noGrp="1"/>
          </p:cNvSpPr>
          <p:nvPr>
            <p:ph type="sldNum" sz="quarter" idx="4"/>
          </p:nvPr>
        </p:nvSpPr>
        <p:spPr/>
        <p:txBody>
          <a:bodyPr/>
          <a:lstStyle/>
          <a:p>
            <a:fld id="{3B436069-AED8-6F41-96C9-27086F582EDC}" type="slidenum">
              <a:rPr kumimoji="1" lang="ja-JP" altLang="en-US" smtClean="0"/>
              <a:t>21</a:t>
            </a:fld>
            <a:endParaRPr kumimoji="1" lang="ja-JP" altLang="en-US"/>
          </a:p>
        </p:txBody>
      </p:sp>
    </p:spTree>
    <p:extLst>
      <p:ext uri="{BB962C8B-B14F-4D97-AF65-F5344CB8AC3E}">
        <p14:creationId xmlns:p14="http://schemas.microsoft.com/office/powerpoint/2010/main" val="380130174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5965</TotalTime>
  <Words>1108</Words>
  <Application>Microsoft Office PowerPoint</Application>
  <PresentationFormat>画面に合わせる (4:3)</PresentationFormat>
  <Paragraphs>119</Paragraphs>
  <Slides>21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21</vt:i4>
      </vt:variant>
    </vt:vector>
  </HeadingPairs>
  <TitlesOfParts>
    <vt:vector size="27" baseType="lpstr">
      <vt:lpstr>ＭＳ ゴシック</vt:lpstr>
      <vt:lpstr>游ゴシック</vt:lpstr>
      <vt:lpstr>Arial</vt:lpstr>
      <vt:lpstr>Calibri</vt:lpstr>
      <vt:lpstr>Calibri Light</vt:lpstr>
      <vt:lpstr>Office テーマ</vt:lpstr>
      <vt:lpstr> 一般社団法人 全国空き家アドバイザー協議会　　　○○県○○支部  令和７年１０月度例会 学習プログラム用 （過去の例会資料も参考にしてください）</vt:lpstr>
      <vt:lpstr>10月は【住生活月間】です</vt:lpstr>
      <vt:lpstr>PowerPoint プレゼンテーション</vt:lpstr>
      <vt:lpstr>住教育の目的</vt:lpstr>
      <vt:lpstr>住教育と空き家発生抑制</vt:lpstr>
      <vt:lpstr>PowerPoint プレゼンテーション</vt:lpstr>
      <vt:lpstr>住教育の目的</vt:lpstr>
      <vt:lpstr>住教育の目的</vt:lpstr>
      <vt:lpstr>PowerPoint プレゼンテーション</vt:lpstr>
      <vt:lpstr>PowerPoint プレゼンテーション</vt:lpstr>
      <vt:lpstr>PowerPoint プレゼンテーション</vt:lpstr>
      <vt:lpstr>国土交通省</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農林水産省</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公宏 河野</cp:lastModifiedBy>
  <cp:revision>74</cp:revision>
  <dcterms:created xsi:type="dcterms:W3CDTF">2021-02-04T05:15:42Z</dcterms:created>
  <dcterms:modified xsi:type="dcterms:W3CDTF">2025-09-29T06:06:22Z</dcterms:modified>
</cp:coreProperties>
</file>