
<file path=[Content_Types].xml><?xml version="1.0" encoding="utf-8"?>
<Types xmlns="http://schemas.openxmlformats.org/package/2006/content-types">
  <Default Extension="emf" ContentType="image/x-emf"/>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0"/>
  </p:notesMasterIdLst>
  <p:sldIdLst>
    <p:sldId id="256" r:id="rId2"/>
    <p:sldId id="257" r:id="rId3"/>
    <p:sldId id="258" r:id="rId4"/>
    <p:sldId id="259" r:id="rId5"/>
    <p:sldId id="260" r:id="rId6"/>
    <p:sldId id="261" r:id="rId7"/>
    <p:sldId id="264" r:id="rId8"/>
    <p:sldId id="263" r:id="rId9"/>
  </p:sld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9659"/>
    <p:restoredTop sz="94610"/>
  </p:normalViewPr>
  <p:slideViewPr>
    <p:cSldViewPr snapToGrid="0" snapToObjects="1">
      <p:cViewPr varScale="1">
        <p:scale>
          <a:sx n="115" d="100"/>
          <a:sy n="115" d="100"/>
        </p:scale>
        <p:origin x="240" y="32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507420211"/>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284437659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pic>
        <p:nvPicPr>
          <p:cNvPr id="2" name="図 1" descr="図形&#10;&#10;中程度の精度で自動的に生成された説明">
            <a:extLst>
              <a:ext uri="{FF2B5EF4-FFF2-40B4-BE49-F238E27FC236}">
                <a16:creationId xmlns:a16="http://schemas.microsoft.com/office/drawing/2014/main" id="{45A700EF-7166-11DE-87AE-DF00A3EE61DA}"/>
              </a:ext>
            </a:extLst>
          </p:cNvPr>
          <p:cNvPicPr>
            <a:picLocks noChangeAspect="1"/>
          </p:cNvPicPr>
          <p:nvPr userDrawn="1"/>
        </p:nvPicPr>
        <p:blipFill>
          <a:blip r:embed="rId2"/>
          <a:stretch>
            <a:fillRect/>
          </a:stretch>
        </p:blipFill>
        <p:spPr>
          <a:xfrm>
            <a:off x="17394" y="6296619"/>
            <a:ext cx="2797865" cy="531494"/>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image" Target="../media/image12.png"/><Relationship Id="rId3" Type="http://schemas.openxmlformats.org/officeDocument/2006/relationships/image" Target="../media/image2.png"/><Relationship Id="rId7" Type="http://schemas.openxmlformats.org/officeDocument/2006/relationships/image" Target="../media/image6.png"/><Relationship Id="rId12" Type="http://schemas.openxmlformats.org/officeDocument/2006/relationships/image" Target="../media/image11.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5.png"/><Relationship Id="rId11" Type="http://schemas.openxmlformats.org/officeDocument/2006/relationships/image" Target="../media/image10.png"/><Relationship Id="rId5" Type="http://schemas.openxmlformats.org/officeDocument/2006/relationships/image" Target="../media/image4.png"/><Relationship Id="rId10" Type="http://schemas.openxmlformats.org/officeDocument/2006/relationships/image" Target="../media/image9.png"/><Relationship Id="rId4" Type="http://schemas.openxmlformats.org/officeDocument/2006/relationships/image" Target="../media/image3.png"/><Relationship Id="rId9" Type="http://schemas.openxmlformats.org/officeDocument/2006/relationships/image" Target="../media/image8.png"/><Relationship Id="rId14" Type="http://schemas.openxmlformats.org/officeDocument/2006/relationships/image" Target="../media/image1.png"/></Relationships>
</file>

<file path=ppt/slides/_rels/slide2.xml.rels><?xml version="1.0" encoding="UTF-8" standalone="yes"?>
<Relationships xmlns="http://schemas.openxmlformats.org/package/2006/relationships"><Relationship Id="rId8" Type="http://schemas.openxmlformats.org/officeDocument/2006/relationships/image" Target="../media/image17.png"/><Relationship Id="rId13" Type="http://schemas.openxmlformats.org/officeDocument/2006/relationships/image" Target="../media/image22.png"/><Relationship Id="rId18" Type="http://schemas.openxmlformats.org/officeDocument/2006/relationships/image" Target="../media/image27.png"/><Relationship Id="rId3" Type="http://schemas.openxmlformats.org/officeDocument/2006/relationships/image" Target="../media/image2.png"/><Relationship Id="rId21" Type="http://schemas.openxmlformats.org/officeDocument/2006/relationships/image" Target="../media/image1.png"/><Relationship Id="rId7" Type="http://schemas.openxmlformats.org/officeDocument/2006/relationships/image" Target="../media/image16.png"/><Relationship Id="rId12" Type="http://schemas.openxmlformats.org/officeDocument/2006/relationships/image" Target="../media/image21.png"/><Relationship Id="rId17" Type="http://schemas.openxmlformats.org/officeDocument/2006/relationships/image" Target="../media/image26.png"/><Relationship Id="rId2" Type="http://schemas.openxmlformats.org/officeDocument/2006/relationships/notesSlide" Target="../notesSlides/notesSlide2.xml"/><Relationship Id="rId16" Type="http://schemas.openxmlformats.org/officeDocument/2006/relationships/image" Target="../media/image25.png"/><Relationship Id="rId20" Type="http://schemas.openxmlformats.org/officeDocument/2006/relationships/image" Target="../media/image29.png"/><Relationship Id="rId1" Type="http://schemas.openxmlformats.org/officeDocument/2006/relationships/slideLayout" Target="../slideLayouts/slideLayout1.xml"/><Relationship Id="rId6" Type="http://schemas.openxmlformats.org/officeDocument/2006/relationships/image" Target="../media/image15.png"/><Relationship Id="rId11" Type="http://schemas.openxmlformats.org/officeDocument/2006/relationships/image" Target="../media/image20.png"/><Relationship Id="rId5" Type="http://schemas.openxmlformats.org/officeDocument/2006/relationships/image" Target="../media/image14.png"/><Relationship Id="rId15" Type="http://schemas.openxmlformats.org/officeDocument/2006/relationships/image" Target="../media/image24.png"/><Relationship Id="rId10" Type="http://schemas.openxmlformats.org/officeDocument/2006/relationships/image" Target="../media/image19.png"/><Relationship Id="rId19" Type="http://schemas.openxmlformats.org/officeDocument/2006/relationships/image" Target="../media/image28.png"/><Relationship Id="rId4" Type="http://schemas.openxmlformats.org/officeDocument/2006/relationships/image" Target="../media/image13.png"/><Relationship Id="rId9" Type="http://schemas.openxmlformats.org/officeDocument/2006/relationships/image" Target="../media/image18.png"/><Relationship Id="rId14" Type="http://schemas.openxmlformats.org/officeDocument/2006/relationships/image" Target="../media/image23.png"/></Relationships>
</file>

<file path=ppt/slides/_rels/slide3.xml.rels><?xml version="1.0" encoding="UTF-8" standalone="yes"?>
<Relationships xmlns="http://schemas.openxmlformats.org/package/2006/relationships"><Relationship Id="rId8" Type="http://schemas.openxmlformats.org/officeDocument/2006/relationships/image" Target="../media/image32.png"/><Relationship Id="rId13" Type="http://schemas.openxmlformats.org/officeDocument/2006/relationships/image" Target="../media/image37.png"/><Relationship Id="rId18" Type="http://schemas.openxmlformats.org/officeDocument/2006/relationships/image" Target="../media/image42.png"/><Relationship Id="rId3" Type="http://schemas.openxmlformats.org/officeDocument/2006/relationships/image" Target="../media/image2.png"/><Relationship Id="rId21" Type="http://schemas.openxmlformats.org/officeDocument/2006/relationships/image" Target="../media/image45.png"/><Relationship Id="rId7" Type="http://schemas.openxmlformats.org/officeDocument/2006/relationships/image" Target="../media/image31.png"/><Relationship Id="rId12" Type="http://schemas.openxmlformats.org/officeDocument/2006/relationships/image" Target="../media/image36.png"/><Relationship Id="rId17" Type="http://schemas.openxmlformats.org/officeDocument/2006/relationships/image" Target="../media/image41.png"/><Relationship Id="rId2" Type="http://schemas.openxmlformats.org/officeDocument/2006/relationships/notesSlide" Target="../notesSlides/notesSlide3.xml"/><Relationship Id="rId16" Type="http://schemas.openxmlformats.org/officeDocument/2006/relationships/image" Target="../media/image40.png"/><Relationship Id="rId20" Type="http://schemas.openxmlformats.org/officeDocument/2006/relationships/image" Target="../media/image44.png"/><Relationship Id="rId1" Type="http://schemas.openxmlformats.org/officeDocument/2006/relationships/slideLayout" Target="../slideLayouts/slideLayout1.xml"/><Relationship Id="rId6" Type="http://schemas.openxmlformats.org/officeDocument/2006/relationships/image" Target="../media/image30.png"/><Relationship Id="rId11" Type="http://schemas.openxmlformats.org/officeDocument/2006/relationships/image" Target="../media/image35.png"/><Relationship Id="rId5" Type="http://schemas.openxmlformats.org/officeDocument/2006/relationships/image" Target="../media/image14.png"/><Relationship Id="rId15" Type="http://schemas.openxmlformats.org/officeDocument/2006/relationships/image" Target="../media/image39.png"/><Relationship Id="rId10" Type="http://schemas.openxmlformats.org/officeDocument/2006/relationships/image" Target="../media/image34.png"/><Relationship Id="rId19" Type="http://schemas.openxmlformats.org/officeDocument/2006/relationships/image" Target="../media/image43.png"/><Relationship Id="rId4" Type="http://schemas.openxmlformats.org/officeDocument/2006/relationships/image" Target="../media/image13.png"/><Relationship Id="rId9" Type="http://schemas.openxmlformats.org/officeDocument/2006/relationships/image" Target="../media/image33.png"/><Relationship Id="rId14" Type="http://schemas.openxmlformats.org/officeDocument/2006/relationships/image" Target="../media/image38.png"/><Relationship Id="rId22" Type="http://schemas.openxmlformats.org/officeDocument/2006/relationships/image" Target="../media/image1.png"/></Relationships>
</file>

<file path=ppt/slides/_rels/slide4.xml.rels><?xml version="1.0" encoding="UTF-8" standalone="yes"?>
<Relationships xmlns="http://schemas.openxmlformats.org/package/2006/relationships"><Relationship Id="rId8" Type="http://schemas.openxmlformats.org/officeDocument/2006/relationships/image" Target="../media/image50.png"/><Relationship Id="rId13" Type="http://schemas.openxmlformats.org/officeDocument/2006/relationships/image" Target="../media/image55.png"/><Relationship Id="rId3" Type="http://schemas.openxmlformats.org/officeDocument/2006/relationships/image" Target="../media/image46.png"/><Relationship Id="rId7" Type="http://schemas.openxmlformats.org/officeDocument/2006/relationships/image" Target="../media/image49.png"/><Relationship Id="rId12" Type="http://schemas.openxmlformats.org/officeDocument/2006/relationships/image" Target="../media/image54.png"/><Relationship Id="rId17" Type="http://schemas.openxmlformats.org/officeDocument/2006/relationships/image" Target="../media/image1.png"/><Relationship Id="rId2" Type="http://schemas.openxmlformats.org/officeDocument/2006/relationships/notesSlide" Target="../notesSlides/notesSlide4.xml"/><Relationship Id="rId16" Type="http://schemas.openxmlformats.org/officeDocument/2006/relationships/image" Target="../media/image58.png"/><Relationship Id="rId1" Type="http://schemas.openxmlformats.org/officeDocument/2006/relationships/slideLayout" Target="../slideLayouts/slideLayout1.xml"/><Relationship Id="rId6" Type="http://schemas.openxmlformats.org/officeDocument/2006/relationships/image" Target="../media/image48.png"/><Relationship Id="rId11" Type="http://schemas.openxmlformats.org/officeDocument/2006/relationships/image" Target="../media/image53.png"/><Relationship Id="rId5" Type="http://schemas.openxmlformats.org/officeDocument/2006/relationships/image" Target="../media/image14.png"/><Relationship Id="rId15" Type="http://schemas.openxmlformats.org/officeDocument/2006/relationships/image" Target="../media/image57.png"/><Relationship Id="rId10" Type="http://schemas.openxmlformats.org/officeDocument/2006/relationships/image" Target="../media/image52.png"/><Relationship Id="rId4" Type="http://schemas.openxmlformats.org/officeDocument/2006/relationships/image" Target="../media/image47.png"/><Relationship Id="rId9" Type="http://schemas.openxmlformats.org/officeDocument/2006/relationships/image" Target="../media/image51.png"/><Relationship Id="rId14" Type="http://schemas.openxmlformats.org/officeDocument/2006/relationships/image" Target="../media/image56.png"/></Relationships>
</file>

<file path=ppt/slides/_rels/slide5.xml.rels><?xml version="1.0" encoding="UTF-8" standalone="yes"?>
<Relationships xmlns="http://schemas.openxmlformats.org/package/2006/relationships"><Relationship Id="rId8" Type="http://schemas.openxmlformats.org/officeDocument/2006/relationships/image" Target="../media/image63.png"/><Relationship Id="rId13" Type="http://schemas.openxmlformats.org/officeDocument/2006/relationships/image" Target="../media/image68.png"/><Relationship Id="rId18" Type="http://schemas.openxmlformats.org/officeDocument/2006/relationships/image" Target="../media/image73.png"/><Relationship Id="rId26" Type="http://schemas.openxmlformats.org/officeDocument/2006/relationships/image" Target="../media/image81.png"/><Relationship Id="rId3" Type="http://schemas.openxmlformats.org/officeDocument/2006/relationships/image" Target="../media/image59.png"/><Relationship Id="rId21" Type="http://schemas.openxmlformats.org/officeDocument/2006/relationships/image" Target="../media/image76.png"/><Relationship Id="rId7" Type="http://schemas.openxmlformats.org/officeDocument/2006/relationships/image" Target="../media/image62.png"/><Relationship Id="rId12" Type="http://schemas.openxmlformats.org/officeDocument/2006/relationships/image" Target="../media/image67.png"/><Relationship Id="rId17" Type="http://schemas.openxmlformats.org/officeDocument/2006/relationships/image" Target="../media/image72.png"/><Relationship Id="rId25" Type="http://schemas.openxmlformats.org/officeDocument/2006/relationships/image" Target="../media/image80.png"/><Relationship Id="rId2" Type="http://schemas.openxmlformats.org/officeDocument/2006/relationships/notesSlide" Target="../notesSlides/notesSlide5.xml"/><Relationship Id="rId16" Type="http://schemas.openxmlformats.org/officeDocument/2006/relationships/image" Target="../media/image71.png"/><Relationship Id="rId20" Type="http://schemas.openxmlformats.org/officeDocument/2006/relationships/image" Target="../media/image75.png"/><Relationship Id="rId1" Type="http://schemas.openxmlformats.org/officeDocument/2006/relationships/slideLayout" Target="../slideLayouts/slideLayout1.xml"/><Relationship Id="rId6" Type="http://schemas.openxmlformats.org/officeDocument/2006/relationships/image" Target="../media/image61.png"/><Relationship Id="rId11" Type="http://schemas.openxmlformats.org/officeDocument/2006/relationships/image" Target="../media/image66.png"/><Relationship Id="rId24" Type="http://schemas.openxmlformats.org/officeDocument/2006/relationships/image" Target="../media/image79.png"/><Relationship Id="rId5" Type="http://schemas.openxmlformats.org/officeDocument/2006/relationships/image" Target="../media/image14.png"/><Relationship Id="rId15" Type="http://schemas.openxmlformats.org/officeDocument/2006/relationships/image" Target="../media/image70.png"/><Relationship Id="rId23" Type="http://schemas.openxmlformats.org/officeDocument/2006/relationships/image" Target="../media/image78.png"/><Relationship Id="rId10" Type="http://schemas.openxmlformats.org/officeDocument/2006/relationships/image" Target="../media/image65.png"/><Relationship Id="rId19" Type="http://schemas.openxmlformats.org/officeDocument/2006/relationships/image" Target="../media/image74.png"/><Relationship Id="rId4" Type="http://schemas.openxmlformats.org/officeDocument/2006/relationships/image" Target="../media/image60.png"/><Relationship Id="rId9" Type="http://schemas.openxmlformats.org/officeDocument/2006/relationships/image" Target="../media/image64.png"/><Relationship Id="rId14" Type="http://schemas.openxmlformats.org/officeDocument/2006/relationships/image" Target="../media/image69.png"/><Relationship Id="rId22" Type="http://schemas.openxmlformats.org/officeDocument/2006/relationships/image" Target="../media/image77.png"/><Relationship Id="rId27" Type="http://schemas.openxmlformats.org/officeDocument/2006/relationships/image" Target="../media/image1.png"/></Relationships>
</file>

<file path=ppt/slides/_rels/slide6.xml.rels><?xml version="1.0" encoding="UTF-8" standalone="yes"?>
<Relationships xmlns="http://schemas.openxmlformats.org/package/2006/relationships"><Relationship Id="rId8" Type="http://schemas.openxmlformats.org/officeDocument/2006/relationships/image" Target="../media/image84.png"/><Relationship Id="rId13" Type="http://schemas.openxmlformats.org/officeDocument/2006/relationships/image" Target="../media/image89.png"/><Relationship Id="rId18" Type="http://schemas.openxmlformats.org/officeDocument/2006/relationships/image" Target="../media/image1.png"/><Relationship Id="rId3" Type="http://schemas.openxmlformats.org/officeDocument/2006/relationships/image" Target="../media/image2.png"/><Relationship Id="rId7" Type="http://schemas.openxmlformats.org/officeDocument/2006/relationships/image" Target="../media/image83.png"/><Relationship Id="rId12" Type="http://schemas.openxmlformats.org/officeDocument/2006/relationships/image" Target="../media/image88.png"/><Relationship Id="rId17" Type="http://schemas.openxmlformats.org/officeDocument/2006/relationships/image" Target="../media/image93.png"/><Relationship Id="rId2" Type="http://schemas.openxmlformats.org/officeDocument/2006/relationships/notesSlide" Target="../notesSlides/notesSlide6.xml"/><Relationship Id="rId16" Type="http://schemas.openxmlformats.org/officeDocument/2006/relationships/image" Target="../media/image92.png"/><Relationship Id="rId1" Type="http://schemas.openxmlformats.org/officeDocument/2006/relationships/slideLayout" Target="../slideLayouts/slideLayout1.xml"/><Relationship Id="rId6" Type="http://schemas.openxmlformats.org/officeDocument/2006/relationships/image" Target="../media/image82.png"/><Relationship Id="rId11" Type="http://schemas.openxmlformats.org/officeDocument/2006/relationships/image" Target="../media/image87.png"/><Relationship Id="rId5" Type="http://schemas.openxmlformats.org/officeDocument/2006/relationships/image" Target="../media/image14.png"/><Relationship Id="rId15" Type="http://schemas.openxmlformats.org/officeDocument/2006/relationships/image" Target="../media/image91.png"/><Relationship Id="rId10" Type="http://schemas.openxmlformats.org/officeDocument/2006/relationships/image" Target="../media/image86.png"/><Relationship Id="rId4" Type="http://schemas.openxmlformats.org/officeDocument/2006/relationships/image" Target="../media/image13.png"/><Relationship Id="rId9" Type="http://schemas.openxmlformats.org/officeDocument/2006/relationships/image" Target="../media/image85.png"/><Relationship Id="rId14" Type="http://schemas.openxmlformats.org/officeDocument/2006/relationships/image" Target="../media/image90.png"/></Relationships>
</file>

<file path=ppt/slides/_rels/slide7.xml.rels><?xml version="1.0" encoding="UTF-8" standalone="yes"?>
<Relationships xmlns="http://schemas.openxmlformats.org/package/2006/relationships"><Relationship Id="rId8" Type="http://schemas.openxmlformats.org/officeDocument/2006/relationships/image" Target="../media/image98.png"/><Relationship Id="rId13" Type="http://schemas.openxmlformats.org/officeDocument/2006/relationships/image" Target="../media/image77.png"/><Relationship Id="rId3" Type="http://schemas.openxmlformats.org/officeDocument/2006/relationships/image" Target="../media/image94.png"/><Relationship Id="rId7" Type="http://schemas.openxmlformats.org/officeDocument/2006/relationships/image" Target="../media/image97.png"/><Relationship Id="rId12" Type="http://schemas.openxmlformats.org/officeDocument/2006/relationships/image" Target="../media/image76.png"/><Relationship Id="rId2" Type="http://schemas.openxmlformats.org/officeDocument/2006/relationships/notesSlide" Target="../notesSlides/notesSlide7.xml"/><Relationship Id="rId1" Type="http://schemas.openxmlformats.org/officeDocument/2006/relationships/slideLayout" Target="../slideLayouts/slideLayout1.xml"/><Relationship Id="rId6" Type="http://schemas.openxmlformats.org/officeDocument/2006/relationships/image" Target="../media/image96.png"/><Relationship Id="rId11" Type="http://schemas.openxmlformats.org/officeDocument/2006/relationships/image" Target="../media/image1.png"/><Relationship Id="rId5" Type="http://schemas.openxmlformats.org/officeDocument/2006/relationships/image" Target="../media/image14.png"/><Relationship Id="rId15" Type="http://schemas.openxmlformats.org/officeDocument/2006/relationships/image" Target="../media/image102.emf"/><Relationship Id="rId10" Type="http://schemas.openxmlformats.org/officeDocument/2006/relationships/image" Target="../media/image100.png"/><Relationship Id="rId4" Type="http://schemas.openxmlformats.org/officeDocument/2006/relationships/image" Target="../media/image95.png"/><Relationship Id="rId9" Type="http://schemas.openxmlformats.org/officeDocument/2006/relationships/image" Target="../media/image99.png"/><Relationship Id="rId14" Type="http://schemas.openxmlformats.org/officeDocument/2006/relationships/image" Target="../media/image101.emf"/></Relationships>
</file>

<file path=ppt/slides/_rels/slide8.xml.rels><?xml version="1.0" encoding="UTF-8" standalone="yes"?>
<Relationships xmlns="http://schemas.openxmlformats.org/package/2006/relationships"><Relationship Id="rId8" Type="http://schemas.openxmlformats.org/officeDocument/2006/relationships/image" Target="../media/image107.png"/><Relationship Id="rId13" Type="http://schemas.openxmlformats.org/officeDocument/2006/relationships/image" Target="../media/image112.png"/><Relationship Id="rId18" Type="http://schemas.openxmlformats.org/officeDocument/2006/relationships/image" Target="../media/image117.png"/><Relationship Id="rId3" Type="http://schemas.openxmlformats.org/officeDocument/2006/relationships/image" Target="../media/image103.png"/><Relationship Id="rId21" Type="http://schemas.openxmlformats.org/officeDocument/2006/relationships/image" Target="../media/image1.png"/><Relationship Id="rId7" Type="http://schemas.openxmlformats.org/officeDocument/2006/relationships/image" Target="../media/image106.png"/><Relationship Id="rId12" Type="http://schemas.openxmlformats.org/officeDocument/2006/relationships/image" Target="../media/image111.png"/><Relationship Id="rId17" Type="http://schemas.openxmlformats.org/officeDocument/2006/relationships/image" Target="../media/image116.png"/><Relationship Id="rId2" Type="http://schemas.openxmlformats.org/officeDocument/2006/relationships/notesSlide" Target="../notesSlides/notesSlide8.xml"/><Relationship Id="rId16" Type="http://schemas.openxmlformats.org/officeDocument/2006/relationships/image" Target="../media/image115.png"/><Relationship Id="rId20" Type="http://schemas.openxmlformats.org/officeDocument/2006/relationships/image" Target="../media/image119.png"/><Relationship Id="rId1" Type="http://schemas.openxmlformats.org/officeDocument/2006/relationships/slideLayout" Target="../slideLayouts/slideLayout1.xml"/><Relationship Id="rId6" Type="http://schemas.openxmlformats.org/officeDocument/2006/relationships/image" Target="../media/image105.png"/><Relationship Id="rId11" Type="http://schemas.openxmlformats.org/officeDocument/2006/relationships/image" Target="../media/image110.png"/><Relationship Id="rId5" Type="http://schemas.openxmlformats.org/officeDocument/2006/relationships/image" Target="../media/image14.png"/><Relationship Id="rId15" Type="http://schemas.openxmlformats.org/officeDocument/2006/relationships/image" Target="../media/image114.png"/><Relationship Id="rId10" Type="http://schemas.openxmlformats.org/officeDocument/2006/relationships/image" Target="../media/image109.png"/><Relationship Id="rId19" Type="http://schemas.openxmlformats.org/officeDocument/2006/relationships/image" Target="../media/image118.png"/><Relationship Id="rId4" Type="http://schemas.openxmlformats.org/officeDocument/2006/relationships/image" Target="../media/image104.png"/><Relationship Id="rId9" Type="http://schemas.openxmlformats.org/officeDocument/2006/relationships/image" Target="../media/image108.png"/><Relationship Id="rId14" Type="http://schemas.openxmlformats.org/officeDocument/2006/relationships/image" Target="../media/image113.png"/><Relationship Id="rId22" Type="http://schemas.openxmlformats.org/officeDocument/2006/relationships/image" Target="../media/image120.png"/></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20464" y="0"/>
            <a:ext cx="12192000" cy="6858000"/>
          </a:xfrm>
          <a:prstGeom prst="rect">
            <a:avLst/>
          </a:prstGeom>
        </p:spPr>
      </p:pic>
      <p:pic>
        <p:nvPicPr>
          <p:cNvPr id="3" name="Image 1" descr="preencoded.png"/>
          <p:cNvPicPr>
            <a:picLocks noChangeAspect="1"/>
          </p:cNvPicPr>
          <p:nvPr/>
        </p:nvPicPr>
        <p:blipFill>
          <a:blip r:embed="rId4"/>
          <a:stretch>
            <a:fillRect/>
          </a:stretch>
        </p:blipFill>
        <p:spPr>
          <a:xfrm>
            <a:off x="0" y="0"/>
            <a:ext cx="1905000" cy="1905000"/>
          </a:xfrm>
          <a:prstGeom prst="rect">
            <a:avLst/>
          </a:prstGeom>
        </p:spPr>
      </p:pic>
      <p:pic>
        <p:nvPicPr>
          <p:cNvPr id="4" name="Image 2" descr="preencoded.png"/>
          <p:cNvPicPr>
            <a:picLocks noChangeAspect="1"/>
          </p:cNvPicPr>
          <p:nvPr/>
        </p:nvPicPr>
        <p:blipFill>
          <a:blip r:embed="rId5"/>
          <a:stretch>
            <a:fillRect/>
          </a:stretch>
        </p:blipFill>
        <p:spPr>
          <a:xfrm>
            <a:off x="9334500" y="5429250"/>
            <a:ext cx="1905000" cy="1905000"/>
          </a:xfrm>
          <a:prstGeom prst="rect">
            <a:avLst/>
          </a:prstGeom>
        </p:spPr>
      </p:pic>
      <p:pic>
        <p:nvPicPr>
          <p:cNvPr id="5" name="Image 3" descr="preencoded.png"/>
          <p:cNvPicPr>
            <a:picLocks noChangeAspect="1"/>
          </p:cNvPicPr>
          <p:nvPr/>
        </p:nvPicPr>
        <p:blipFill>
          <a:blip r:embed="rId6"/>
          <a:stretch>
            <a:fillRect/>
          </a:stretch>
        </p:blipFill>
        <p:spPr>
          <a:xfrm>
            <a:off x="11239500" y="952500"/>
            <a:ext cx="952500" cy="1428750"/>
          </a:xfrm>
          <a:prstGeom prst="rect">
            <a:avLst/>
          </a:prstGeom>
        </p:spPr>
      </p:pic>
      <p:pic>
        <p:nvPicPr>
          <p:cNvPr id="6" name="Image 4" descr="preencoded.png"/>
          <p:cNvPicPr>
            <a:picLocks noChangeAspect="1"/>
          </p:cNvPicPr>
          <p:nvPr/>
        </p:nvPicPr>
        <p:blipFill>
          <a:blip r:embed="rId7"/>
          <a:stretch>
            <a:fillRect/>
          </a:stretch>
        </p:blipFill>
        <p:spPr>
          <a:xfrm>
            <a:off x="4752975" y="2312640"/>
            <a:ext cx="714375" cy="571500"/>
          </a:xfrm>
          <a:prstGeom prst="rect">
            <a:avLst/>
          </a:prstGeom>
        </p:spPr>
      </p:pic>
      <p:pic>
        <p:nvPicPr>
          <p:cNvPr id="7" name="Image 5" descr="preencoded.png"/>
          <p:cNvPicPr>
            <a:picLocks noChangeAspect="1"/>
          </p:cNvPicPr>
          <p:nvPr/>
        </p:nvPicPr>
        <p:blipFill>
          <a:blip r:embed="rId8"/>
          <a:stretch>
            <a:fillRect/>
          </a:stretch>
        </p:blipFill>
        <p:spPr>
          <a:xfrm>
            <a:off x="5772150" y="2312640"/>
            <a:ext cx="714375" cy="571500"/>
          </a:xfrm>
          <a:prstGeom prst="rect">
            <a:avLst/>
          </a:prstGeom>
        </p:spPr>
      </p:pic>
      <p:pic>
        <p:nvPicPr>
          <p:cNvPr id="8" name="Image 6" descr="preencoded.png"/>
          <p:cNvPicPr>
            <a:picLocks noChangeAspect="1"/>
          </p:cNvPicPr>
          <p:nvPr/>
        </p:nvPicPr>
        <p:blipFill>
          <a:blip r:embed="rId9"/>
          <a:stretch>
            <a:fillRect/>
          </a:stretch>
        </p:blipFill>
        <p:spPr>
          <a:xfrm>
            <a:off x="6791325" y="2312640"/>
            <a:ext cx="647700" cy="571500"/>
          </a:xfrm>
          <a:prstGeom prst="rect">
            <a:avLst/>
          </a:prstGeom>
        </p:spPr>
      </p:pic>
      <p:pic>
        <p:nvPicPr>
          <p:cNvPr id="9" name="Image 7" descr="preencoded.png"/>
          <p:cNvPicPr>
            <a:picLocks noChangeAspect="1"/>
          </p:cNvPicPr>
          <p:nvPr/>
        </p:nvPicPr>
        <p:blipFill>
          <a:blip r:embed="rId10"/>
          <a:stretch>
            <a:fillRect/>
          </a:stretch>
        </p:blipFill>
        <p:spPr>
          <a:xfrm>
            <a:off x="5619750" y="3874740"/>
            <a:ext cx="952500" cy="76200"/>
          </a:xfrm>
          <a:prstGeom prst="rect">
            <a:avLst/>
          </a:prstGeom>
        </p:spPr>
      </p:pic>
      <p:pic>
        <p:nvPicPr>
          <p:cNvPr id="10" name="Image 8" descr="preencoded.png"/>
          <p:cNvPicPr>
            <a:picLocks noChangeAspect="1"/>
          </p:cNvPicPr>
          <p:nvPr/>
        </p:nvPicPr>
        <p:blipFill>
          <a:blip r:embed="rId11"/>
          <a:stretch>
            <a:fillRect/>
          </a:stretch>
        </p:blipFill>
        <p:spPr>
          <a:xfrm>
            <a:off x="0" y="6553200"/>
            <a:ext cx="12192000" cy="304800"/>
          </a:xfrm>
          <a:prstGeom prst="rect">
            <a:avLst/>
          </a:prstGeom>
        </p:spPr>
      </p:pic>
      <p:pic>
        <p:nvPicPr>
          <p:cNvPr id="11" name="Image 9" descr="preencoded.png"/>
          <p:cNvPicPr>
            <a:picLocks noChangeAspect="1"/>
          </p:cNvPicPr>
          <p:nvPr/>
        </p:nvPicPr>
        <p:blipFill>
          <a:blip r:embed="rId12"/>
          <a:stretch>
            <a:fillRect/>
          </a:stretch>
        </p:blipFill>
        <p:spPr>
          <a:xfrm>
            <a:off x="4063901" y="6553200"/>
            <a:ext cx="4023271" cy="304800"/>
          </a:xfrm>
          <a:prstGeom prst="rect">
            <a:avLst/>
          </a:prstGeom>
        </p:spPr>
      </p:pic>
      <p:pic>
        <p:nvPicPr>
          <p:cNvPr id="12" name="Image 10" descr="preencoded.png"/>
          <p:cNvPicPr>
            <a:picLocks noChangeAspect="1"/>
          </p:cNvPicPr>
          <p:nvPr/>
        </p:nvPicPr>
        <p:blipFill>
          <a:blip r:embed="rId13"/>
          <a:stretch>
            <a:fillRect/>
          </a:stretch>
        </p:blipFill>
        <p:spPr>
          <a:xfrm>
            <a:off x="8128099" y="6553200"/>
            <a:ext cx="4063901" cy="304800"/>
          </a:xfrm>
          <a:prstGeom prst="rect">
            <a:avLst/>
          </a:prstGeom>
        </p:spPr>
      </p:pic>
      <p:sp>
        <p:nvSpPr>
          <p:cNvPr id="13" name="Text 0"/>
          <p:cNvSpPr/>
          <p:nvPr/>
        </p:nvSpPr>
        <p:spPr>
          <a:xfrm>
            <a:off x="889635" y="3188940"/>
            <a:ext cx="10412730" cy="457200"/>
          </a:xfrm>
          <a:prstGeom prst="rect">
            <a:avLst/>
          </a:prstGeom>
          <a:noFill/>
          <a:ln/>
        </p:spPr>
        <p:txBody>
          <a:bodyPr vert="horz" wrap="square" lIns="0" tIns="0" rIns="0" bIns="0" rtlCol="0" anchor="t"/>
          <a:lstStyle/>
          <a:p>
            <a:pPr marL="0" indent="0" algn="ctr">
              <a:lnSpc>
                <a:spcPts val="3600"/>
              </a:lnSpc>
              <a:buNone/>
            </a:pPr>
            <a:r>
              <a:rPr lang="en-US" sz="3600" b="1" dirty="0">
                <a:solidFill>
                  <a:srgbClr val="000080"/>
                </a:solidFill>
                <a:latin typeface="Noto Sans JP" pitchFamily="34" charset="0"/>
                <a:ea typeface="Noto Sans JP" pitchFamily="34" charset="-122"/>
                <a:cs typeface="Noto Sans JP" pitchFamily="34" charset="-120"/>
              </a:rPr>
              <a:t>特定地域づくり事業協同組合制度について</a:t>
            </a:r>
            <a:endParaRPr lang="en-US" sz="3600" dirty="0"/>
          </a:p>
        </p:txBody>
      </p:sp>
      <p:sp>
        <p:nvSpPr>
          <p:cNvPr id="14" name="Text 1"/>
          <p:cNvSpPr/>
          <p:nvPr/>
        </p:nvSpPr>
        <p:spPr>
          <a:xfrm>
            <a:off x="1930851" y="4179540"/>
            <a:ext cx="8330148" cy="365671"/>
          </a:xfrm>
          <a:prstGeom prst="rect">
            <a:avLst/>
          </a:prstGeom>
          <a:noFill/>
          <a:ln/>
        </p:spPr>
        <p:txBody>
          <a:bodyPr vert="horz" wrap="square" lIns="0" tIns="0" rIns="0" bIns="0" rtlCol="0" anchor="t"/>
          <a:lstStyle/>
          <a:p>
            <a:pPr marL="0" indent="0" algn="ctr">
              <a:lnSpc>
                <a:spcPts val="2880"/>
              </a:lnSpc>
              <a:buNone/>
            </a:pPr>
            <a:r>
              <a:rPr lang="en-US" sz="1800" dirty="0" err="1">
                <a:solidFill>
                  <a:srgbClr val="333333"/>
                </a:solidFill>
                <a:latin typeface="Noto Sans JP" pitchFamily="34" charset="0"/>
                <a:ea typeface="Noto Sans JP" pitchFamily="34" charset="-122"/>
                <a:cs typeface="Noto Sans JP" pitchFamily="34" charset="-120"/>
              </a:rPr>
              <a:t>地域の活力と持続可能性を支える新しい取り組み</a:t>
            </a:r>
            <a:endParaRPr lang="en-US" sz="1800" dirty="0">
              <a:solidFill>
                <a:srgbClr val="333333"/>
              </a:solidFill>
              <a:latin typeface="Noto Sans JP" pitchFamily="34" charset="0"/>
              <a:ea typeface="Noto Sans JP" pitchFamily="34" charset="-122"/>
              <a:cs typeface="Noto Sans JP" pitchFamily="34" charset="-120"/>
            </a:endParaRPr>
          </a:p>
          <a:p>
            <a:pPr marL="0" indent="0" algn="ctr">
              <a:lnSpc>
                <a:spcPts val="2880"/>
              </a:lnSpc>
              <a:buNone/>
            </a:pPr>
            <a:r>
              <a:rPr lang="en-US" dirty="0" err="1">
                <a:solidFill>
                  <a:srgbClr val="333333"/>
                </a:solidFill>
                <a:latin typeface="Noto Sans JP" pitchFamily="34" charset="0"/>
                <a:ea typeface="Noto Sans JP" pitchFamily="34" charset="-122"/>
              </a:rPr>
              <a:t>全国空き家アドバイザー協議会</a:t>
            </a:r>
            <a:r>
              <a:rPr lang="en-US" dirty="0">
                <a:solidFill>
                  <a:srgbClr val="333333"/>
                </a:solidFill>
                <a:latin typeface="Noto Sans JP" pitchFamily="34" charset="0"/>
                <a:ea typeface="Noto Sans JP" pitchFamily="34" charset="-122"/>
              </a:rPr>
              <a:t>◯◯</a:t>
            </a:r>
            <a:r>
              <a:rPr lang="en-US" dirty="0" err="1">
                <a:solidFill>
                  <a:srgbClr val="333333"/>
                </a:solidFill>
                <a:latin typeface="Noto Sans JP" pitchFamily="34" charset="0"/>
                <a:ea typeface="Noto Sans JP" pitchFamily="34" charset="-122"/>
              </a:rPr>
              <a:t>県</a:t>
            </a:r>
            <a:r>
              <a:rPr lang="en-US" dirty="0">
                <a:solidFill>
                  <a:srgbClr val="333333"/>
                </a:solidFill>
                <a:latin typeface="Noto Sans JP" pitchFamily="34" charset="0"/>
                <a:ea typeface="Noto Sans JP" pitchFamily="34" charset="-122"/>
              </a:rPr>
              <a:t>◯◯</a:t>
            </a:r>
            <a:r>
              <a:rPr lang="en-US" dirty="0" err="1">
                <a:solidFill>
                  <a:srgbClr val="333333"/>
                </a:solidFill>
                <a:latin typeface="Noto Sans JP" pitchFamily="34" charset="0"/>
                <a:ea typeface="Noto Sans JP" pitchFamily="34" charset="-122"/>
              </a:rPr>
              <a:t>支部</a:t>
            </a:r>
            <a:endParaRPr lang="en-US" dirty="0">
              <a:solidFill>
                <a:srgbClr val="333333"/>
              </a:solidFill>
              <a:latin typeface="Noto Sans JP" pitchFamily="34" charset="0"/>
              <a:ea typeface="Noto Sans JP" pitchFamily="34" charset="-122"/>
            </a:endParaRPr>
          </a:p>
          <a:p>
            <a:pPr marL="0" indent="0" algn="ctr">
              <a:lnSpc>
                <a:spcPts val="2880"/>
              </a:lnSpc>
              <a:buNone/>
            </a:pPr>
            <a:r>
              <a:rPr lang="en-US" dirty="0">
                <a:solidFill>
                  <a:srgbClr val="333333"/>
                </a:solidFill>
                <a:latin typeface="Noto Sans JP" pitchFamily="34" charset="0"/>
                <a:ea typeface="Noto Sans JP" pitchFamily="34" charset="-122"/>
              </a:rPr>
              <a:t>2025年11月勉強会資料</a:t>
            </a:r>
            <a:endParaRPr lang="en-US" sz="1800" dirty="0"/>
          </a:p>
        </p:txBody>
      </p:sp>
      <p:pic>
        <p:nvPicPr>
          <p:cNvPr id="16" name="図 15" descr="図形&#10;&#10;中程度の精度で自動的に生成された説明">
            <a:extLst>
              <a:ext uri="{FF2B5EF4-FFF2-40B4-BE49-F238E27FC236}">
                <a16:creationId xmlns:a16="http://schemas.microsoft.com/office/drawing/2014/main" id="{1790DBE5-7B63-F47C-48B8-D0589428B5B2}"/>
              </a:ext>
            </a:extLst>
          </p:cNvPr>
          <p:cNvPicPr>
            <a:picLocks noChangeAspect="1"/>
          </p:cNvPicPr>
          <p:nvPr/>
        </p:nvPicPr>
        <p:blipFill>
          <a:blip r:embed="rId14"/>
          <a:stretch>
            <a:fillRect/>
          </a:stretch>
        </p:blipFill>
        <p:spPr>
          <a:xfrm>
            <a:off x="0" y="6021706"/>
            <a:ext cx="2797865" cy="531494"/>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2192000" cy="6858000"/>
          </a:xfrm>
          <a:prstGeom prst="rect">
            <a:avLst/>
          </a:prstGeom>
        </p:spPr>
      </p:pic>
      <p:pic>
        <p:nvPicPr>
          <p:cNvPr id="3" name="Image 1" descr="preencoded.png"/>
          <p:cNvPicPr>
            <a:picLocks noChangeAspect="1"/>
          </p:cNvPicPr>
          <p:nvPr/>
        </p:nvPicPr>
        <p:blipFill>
          <a:blip r:embed="rId4"/>
          <a:stretch>
            <a:fillRect/>
          </a:stretch>
        </p:blipFill>
        <p:spPr>
          <a:xfrm>
            <a:off x="-45720" y="13447"/>
            <a:ext cx="12192000" cy="6858000"/>
          </a:xfrm>
          <a:prstGeom prst="rect">
            <a:avLst/>
          </a:prstGeom>
        </p:spPr>
      </p:pic>
      <p:pic>
        <p:nvPicPr>
          <p:cNvPr id="4" name="Image 2" descr="preencoded.png"/>
          <p:cNvPicPr>
            <a:picLocks noChangeAspect="1"/>
          </p:cNvPicPr>
          <p:nvPr/>
        </p:nvPicPr>
        <p:blipFill>
          <a:blip r:embed="rId5"/>
          <a:stretch>
            <a:fillRect/>
          </a:stretch>
        </p:blipFill>
        <p:spPr>
          <a:xfrm>
            <a:off x="304800" y="304800"/>
            <a:ext cx="11582400" cy="628650"/>
          </a:xfrm>
          <a:prstGeom prst="rect">
            <a:avLst/>
          </a:prstGeom>
        </p:spPr>
      </p:pic>
      <p:pic>
        <p:nvPicPr>
          <p:cNvPr id="5" name="Image 3" descr="preencoded.png"/>
          <p:cNvPicPr>
            <a:picLocks noChangeAspect="1"/>
          </p:cNvPicPr>
          <p:nvPr/>
        </p:nvPicPr>
        <p:blipFill>
          <a:blip r:embed="rId6"/>
          <a:stretch>
            <a:fillRect/>
          </a:stretch>
        </p:blipFill>
        <p:spPr>
          <a:xfrm>
            <a:off x="304800" y="1162050"/>
            <a:ext cx="5638800" cy="3924300"/>
          </a:xfrm>
          <a:prstGeom prst="rect">
            <a:avLst/>
          </a:prstGeom>
        </p:spPr>
      </p:pic>
      <p:pic>
        <p:nvPicPr>
          <p:cNvPr id="6" name="Image 4" descr="preencoded.png"/>
          <p:cNvPicPr>
            <a:picLocks noChangeAspect="1"/>
          </p:cNvPicPr>
          <p:nvPr/>
        </p:nvPicPr>
        <p:blipFill>
          <a:blip r:embed="rId7"/>
          <a:stretch>
            <a:fillRect/>
          </a:stretch>
        </p:blipFill>
        <p:spPr>
          <a:xfrm>
            <a:off x="533400" y="1847850"/>
            <a:ext cx="5181600" cy="38100"/>
          </a:xfrm>
          <a:prstGeom prst="rect">
            <a:avLst/>
          </a:prstGeom>
        </p:spPr>
      </p:pic>
      <p:pic>
        <p:nvPicPr>
          <p:cNvPr id="7" name="Image 5" descr="preencoded.png"/>
          <p:cNvPicPr>
            <a:picLocks noChangeAspect="1"/>
          </p:cNvPicPr>
          <p:nvPr/>
        </p:nvPicPr>
        <p:blipFill>
          <a:blip r:embed="rId8"/>
          <a:stretch>
            <a:fillRect/>
          </a:stretch>
        </p:blipFill>
        <p:spPr>
          <a:xfrm>
            <a:off x="533400" y="2123481"/>
            <a:ext cx="762000" cy="762000"/>
          </a:xfrm>
          <a:prstGeom prst="rect">
            <a:avLst/>
          </a:prstGeom>
        </p:spPr>
      </p:pic>
      <p:pic>
        <p:nvPicPr>
          <p:cNvPr id="8" name="Image 6" descr="preencoded.png"/>
          <p:cNvPicPr>
            <a:picLocks noChangeAspect="1"/>
          </p:cNvPicPr>
          <p:nvPr/>
        </p:nvPicPr>
        <p:blipFill>
          <a:blip r:embed="rId9"/>
          <a:stretch>
            <a:fillRect/>
          </a:stretch>
        </p:blipFill>
        <p:spPr>
          <a:xfrm>
            <a:off x="700088" y="2313981"/>
            <a:ext cx="428625" cy="381000"/>
          </a:xfrm>
          <a:prstGeom prst="rect">
            <a:avLst/>
          </a:prstGeom>
        </p:spPr>
      </p:pic>
      <p:pic>
        <p:nvPicPr>
          <p:cNvPr id="9" name="Image 7" descr="preencoded.png"/>
          <p:cNvPicPr>
            <a:picLocks noChangeAspect="1"/>
          </p:cNvPicPr>
          <p:nvPr/>
        </p:nvPicPr>
        <p:blipFill>
          <a:blip r:embed="rId10"/>
          <a:stretch>
            <a:fillRect/>
          </a:stretch>
        </p:blipFill>
        <p:spPr>
          <a:xfrm>
            <a:off x="533400" y="3105150"/>
            <a:ext cx="762000" cy="762000"/>
          </a:xfrm>
          <a:prstGeom prst="rect">
            <a:avLst/>
          </a:prstGeom>
        </p:spPr>
      </p:pic>
      <p:pic>
        <p:nvPicPr>
          <p:cNvPr id="10" name="Image 8" descr="preencoded.png"/>
          <p:cNvPicPr>
            <a:picLocks noChangeAspect="1"/>
          </p:cNvPicPr>
          <p:nvPr/>
        </p:nvPicPr>
        <p:blipFill>
          <a:blip r:embed="rId11"/>
          <a:stretch>
            <a:fillRect/>
          </a:stretch>
        </p:blipFill>
        <p:spPr>
          <a:xfrm>
            <a:off x="742950" y="3295650"/>
            <a:ext cx="342900" cy="381000"/>
          </a:xfrm>
          <a:prstGeom prst="rect">
            <a:avLst/>
          </a:prstGeom>
        </p:spPr>
      </p:pic>
      <p:pic>
        <p:nvPicPr>
          <p:cNvPr id="11" name="Image 9" descr="preencoded.png"/>
          <p:cNvPicPr>
            <a:picLocks noChangeAspect="1"/>
          </p:cNvPicPr>
          <p:nvPr/>
        </p:nvPicPr>
        <p:blipFill>
          <a:blip r:embed="rId12"/>
          <a:stretch>
            <a:fillRect/>
          </a:stretch>
        </p:blipFill>
        <p:spPr>
          <a:xfrm>
            <a:off x="533400" y="4054306"/>
            <a:ext cx="762000" cy="762000"/>
          </a:xfrm>
          <a:prstGeom prst="rect">
            <a:avLst/>
          </a:prstGeom>
        </p:spPr>
      </p:pic>
      <p:pic>
        <p:nvPicPr>
          <p:cNvPr id="12" name="Image 10" descr="preencoded.png"/>
          <p:cNvPicPr>
            <a:picLocks noChangeAspect="1"/>
          </p:cNvPicPr>
          <p:nvPr/>
        </p:nvPicPr>
        <p:blipFill>
          <a:blip r:embed="rId13"/>
          <a:stretch>
            <a:fillRect/>
          </a:stretch>
        </p:blipFill>
        <p:spPr>
          <a:xfrm>
            <a:off x="719138" y="4244806"/>
            <a:ext cx="390525" cy="381000"/>
          </a:xfrm>
          <a:prstGeom prst="rect">
            <a:avLst/>
          </a:prstGeom>
        </p:spPr>
      </p:pic>
      <p:pic>
        <p:nvPicPr>
          <p:cNvPr id="13" name="Image 11" descr="preencoded.png"/>
          <p:cNvPicPr>
            <a:picLocks noChangeAspect="1"/>
          </p:cNvPicPr>
          <p:nvPr/>
        </p:nvPicPr>
        <p:blipFill>
          <a:blip r:embed="rId6"/>
          <a:stretch>
            <a:fillRect/>
          </a:stretch>
        </p:blipFill>
        <p:spPr>
          <a:xfrm>
            <a:off x="6248400" y="1162050"/>
            <a:ext cx="5638800" cy="3924300"/>
          </a:xfrm>
          <a:prstGeom prst="rect">
            <a:avLst/>
          </a:prstGeom>
        </p:spPr>
      </p:pic>
      <p:pic>
        <p:nvPicPr>
          <p:cNvPr id="14" name="Image 12" descr="preencoded.png"/>
          <p:cNvPicPr>
            <a:picLocks noChangeAspect="1"/>
          </p:cNvPicPr>
          <p:nvPr/>
        </p:nvPicPr>
        <p:blipFill>
          <a:blip r:embed="rId14"/>
          <a:stretch>
            <a:fillRect/>
          </a:stretch>
        </p:blipFill>
        <p:spPr>
          <a:xfrm>
            <a:off x="6477000" y="1847850"/>
            <a:ext cx="5181600" cy="38100"/>
          </a:xfrm>
          <a:prstGeom prst="rect">
            <a:avLst/>
          </a:prstGeom>
        </p:spPr>
      </p:pic>
      <p:pic>
        <p:nvPicPr>
          <p:cNvPr id="15" name="Image 13" descr="preencoded.png"/>
          <p:cNvPicPr>
            <a:picLocks noChangeAspect="1"/>
          </p:cNvPicPr>
          <p:nvPr/>
        </p:nvPicPr>
        <p:blipFill>
          <a:blip r:embed="rId15"/>
          <a:stretch>
            <a:fillRect/>
          </a:stretch>
        </p:blipFill>
        <p:spPr>
          <a:xfrm>
            <a:off x="6477000" y="2114550"/>
            <a:ext cx="762000" cy="762000"/>
          </a:xfrm>
          <a:prstGeom prst="rect">
            <a:avLst/>
          </a:prstGeom>
        </p:spPr>
      </p:pic>
      <p:pic>
        <p:nvPicPr>
          <p:cNvPr id="16" name="Image 14" descr="preencoded.png"/>
          <p:cNvPicPr>
            <a:picLocks noChangeAspect="1"/>
          </p:cNvPicPr>
          <p:nvPr/>
        </p:nvPicPr>
        <p:blipFill>
          <a:blip r:embed="rId16"/>
          <a:stretch>
            <a:fillRect/>
          </a:stretch>
        </p:blipFill>
        <p:spPr>
          <a:xfrm>
            <a:off x="6643688" y="2305050"/>
            <a:ext cx="428625" cy="381000"/>
          </a:xfrm>
          <a:prstGeom prst="rect">
            <a:avLst/>
          </a:prstGeom>
        </p:spPr>
      </p:pic>
      <p:pic>
        <p:nvPicPr>
          <p:cNvPr id="17" name="Image 15" descr="preencoded.png"/>
          <p:cNvPicPr>
            <a:picLocks noChangeAspect="1"/>
          </p:cNvPicPr>
          <p:nvPr/>
        </p:nvPicPr>
        <p:blipFill>
          <a:blip r:embed="rId17"/>
          <a:stretch>
            <a:fillRect/>
          </a:stretch>
        </p:blipFill>
        <p:spPr>
          <a:xfrm>
            <a:off x="6477000" y="3105150"/>
            <a:ext cx="762000" cy="762000"/>
          </a:xfrm>
          <a:prstGeom prst="rect">
            <a:avLst/>
          </a:prstGeom>
        </p:spPr>
      </p:pic>
      <p:pic>
        <p:nvPicPr>
          <p:cNvPr id="18" name="Image 16" descr="preencoded.png"/>
          <p:cNvPicPr>
            <a:picLocks noChangeAspect="1"/>
          </p:cNvPicPr>
          <p:nvPr/>
        </p:nvPicPr>
        <p:blipFill>
          <a:blip r:embed="rId18"/>
          <a:stretch>
            <a:fillRect/>
          </a:stretch>
        </p:blipFill>
        <p:spPr>
          <a:xfrm>
            <a:off x="6686550" y="3295650"/>
            <a:ext cx="342900" cy="381000"/>
          </a:xfrm>
          <a:prstGeom prst="rect">
            <a:avLst/>
          </a:prstGeom>
        </p:spPr>
      </p:pic>
      <p:pic>
        <p:nvPicPr>
          <p:cNvPr id="19" name="Image 17" descr="preencoded.png"/>
          <p:cNvPicPr>
            <a:picLocks noChangeAspect="1"/>
          </p:cNvPicPr>
          <p:nvPr/>
        </p:nvPicPr>
        <p:blipFill>
          <a:blip r:embed="rId19"/>
          <a:stretch>
            <a:fillRect/>
          </a:stretch>
        </p:blipFill>
        <p:spPr>
          <a:xfrm>
            <a:off x="6477000" y="4095750"/>
            <a:ext cx="762000" cy="762000"/>
          </a:xfrm>
          <a:prstGeom prst="rect">
            <a:avLst/>
          </a:prstGeom>
        </p:spPr>
      </p:pic>
      <p:pic>
        <p:nvPicPr>
          <p:cNvPr id="20" name="Image 18" descr="preencoded.png"/>
          <p:cNvPicPr>
            <a:picLocks noChangeAspect="1"/>
          </p:cNvPicPr>
          <p:nvPr/>
        </p:nvPicPr>
        <p:blipFill>
          <a:blip r:embed="rId20"/>
          <a:stretch>
            <a:fillRect/>
          </a:stretch>
        </p:blipFill>
        <p:spPr>
          <a:xfrm>
            <a:off x="6686550" y="4286250"/>
            <a:ext cx="342900" cy="381000"/>
          </a:xfrm>
          <a:prstGeom prst="rect">
            <a:avLst/>
          </a:prstGeom>
        </p:spPr>
      </p:pic>
      <p:sp>
        <p:nvSpPr>
          <p:cNvPr id="21" name="Text 0"/>
          <p:cNvSpPr/>
          <p:nvPr/>
        </p:nvSpPr>
        <p:spPr>
          <a:xfrm>
            <a:off x="590550" y="447675"/>
            <a:ext cx="11010900" cy="342900"/>
          </a:xfrm>
          <a:prstGeom prst="rect">
            <a:avLst/>
          </a:prstGeom>
          <a:noFill/>
          <a:ln/>
        </p:spPr>
        <p:txBody>
          <a:bodyPr vert="horz" wrap="square" lIns="0" tIns="0" rIns="0" bIns="0" rtlCol="0" anchor="t"/>
          <a:lstStyle/>
          <a:p>
            <a:pPr marL="0" indent="0">
              <a:lnSpc>
                <a:spcPts val="2700"/>
              </a:lnSpc>
              <a:buNone/>
            </a:pPr>
            <a:r>
              <a:rPr lang="en-US" sz="2250" b="1" dirty="0">
                <a:solidFill>
                  <a:srgbClr val="FFFFFF"/>
                </a:solidFill>
                <a:latin typeface="UD丸ゴシック" pitchFamily="34" charset="0"/>
                <a:ea typeface="UD丸ゴシック" pitchFamily="34" charset="-122"/>
                <a:cs typeface="UD丸ゴシック" pitchFamily="34" charset="-120"/>
              </a:rPr>
              <a:t>制度の背景と目的</a:t>
            </a:r>
            <a:endParaRPr lang="en-US" sz="2250" dirty="0"/>
          </a:p>
        </p:txBody>
      </p:sp>
      <p:sp>
        <p:nvSpPr>
          <p:cNvPr id="22" name="Text 1"/>
          <p:cNvSpPr/>
          <p:nvPr/>
        </p:nvSpPr>
        <p:spPr>
          <a:xfrm>
            <a:off x="533400" y="1390650"/>
            <a:ext cx="5181600" cy="304800"/>
          </a:xfrm>
          <a:prstGeom prst="rect">
            <a:avLst/>
          </a:prstGeom>
          <a:noFill/>
          <a:ln/>
        </p:spPr>
        <p:txBody>
          <a:bodyPr vert="horz" wrap="square" lIns="0" tIns="0" rIns="0" bIns="0" rtlCol="0" anchor="t"/>
          <a:lstStyle/>
          <a:p>
            <a:pPr marL="0" indent="0">
              <a:lnSpc>
                <a:spcPts val="2400"/>
              </a:lnSpc>
              <a:buNone/>
            </a:pPr>
            <a:r>
              <a:rPr lang="en-US" sz="1800" b="1" dirty="0">
                <a:solidFill>
                  <a:srgbClr val="374151"/>
                </a:solidFill>
                <a:latin typeface="UD丸ゴシック" pitchFamily="34" charset="0"/>
                <a:ea typeface="UD丸ゴシック" pitchFamily="34" charset="-122"/>
                <a:cs typeface="UD丸ゴシック" pitchFamily="34" charset="-120"/>
              </a:rPr>
              <a:t>背景と課題</a:t>
            </a:r>
            <a:endParaRPr lang="en-US" sz="1800" dirty="0"/>
          </a:p>
        </p:txBody>
      </p:sp>
      <p:sp>
        <p:nvSpPr>
          <p:cNvPr id="23" name="Text 2"/>
          <p:cNvSpPr/>
          <p:nvPr/>
        </p:nvSpPr>
        <p:spPr>
          <a:xfrm>
            <a:off x="1413342" y="2257425"/>
            <a:ext cx="3810000" cy="266700"/>
          </a:xfrm>
          <a:prstGeom prst="rect">
            <a:avLst/>
          </a:prstGeom>
          <a:noFill/>
          <a:ln/>
        </p:spPr>
        <p:txBody>
          <a:bodyPr vert="horz" wrap="square" lIns="0" tIns="0" rIns="0" bIns="0" rtlCol="0" anchor="t"/>
          <a:lstStyle/>
          <a:p>
            <a:pPr marL="0" indent="0">
              <a:lnSpc>
                <a:spcPts val="2100"/>
              </a:lnSpc>
              <a:buNone/>
            </a:pPr>
            <a:r>
              <a:rPr lang="en-US" sz="1500" b="1" dirty="0">
                <a:solidFill>
                  <a:srgbClr val="333333"/>
                </a:solidFill>
                <a:latin typeface="UD丸ゴシック" pitchFamily="34" charset="0"/>
                <a:ea typeface="UD丸ゴシック" pitchFamily="34" charset="-122"/>
                <a:cs typeface="UD丸ゴシック" pitchFamily="34" charset="-120"/>
              </a:rPr>
              <a:t>人口急減地域</a:t>
            </a:r>
            <a:endParaRPr lang="en-US" sz="1500" dirty="0"/>
          </a:p>
        </p:txBody>
      </p:sp>
      <p:sp>
        <p:nvSpPr>
          <p:cNvPr id="24" name="Text 3"/>
          <p:cNvSpPr/>
          <p:nvPr/>
        </p:nvSpPr>
        <p:spPr>
          <a:xfrm>
            <a:off x="1433513" y="2524125"/>
            <a:ext cx="4572000" cy="228600"/>
          </a:xfrm>
          <a:prstGeom prst="rect">
            <a:avLst/>
          </a:prstGeom>
          <a:noFill/>
          <a:ln/>
        </p:spPr>
        <p:txBody>
          <a:bodyPr vert="horz" wrap="square" lIns="0" tIns="0" rIns="0" bIns="0" rtlCol="0" anchor="t"/>
          <a:lstStyle/>
          <a:p>
            <a:pPr marL="0" indent="0">
              <a:lnSpc>
                <a:spcPts val="1800"/>
              </a:lnSpc>
              <a:buNone/>
            </a:pPr>
            <a:r>
              <a:rPr lang="en-US" sz="1200" dirty="0">
                <a:solidFill>
                  <a:srgbClr val="4B5563"/>
                </a:solidFill>
                <a:latin typeface="UD丸ゴシック" pitchFamily="34" charset="0"/>
                <a:ea typeface="UD丸ゴシック" pitchFamily="34" charset="-122"/>
                <a:cs typeface="UD丸ゴシック" pitchFamily="34" charset="-120"/>
              </a:rPr>
              <a:t>日本各地で深刻化する人口減少が地域社会に与える影響</a:t>
            </a:r>
            <a:endParaRPr lang="en-US" sz="1200" dirty="0"/>
          </a:p>
        </p:txBody>
      </p:sp>
      <p:sp>
        <p:nvSpPr>
          <p:cNvPr id="25" name="Text 4"/>
          <p:cNvSpPr/>
          <p:nvPr/>
        </p:nvSpPr>
        <p:spPr>
          <a:xfrm>
            <a:off x="1447800" y="3124200"/>
            <a:ext cx="4267200" cy="266700"/>
          </a:xfrm>
          <a:prstGeom prst="rect">
            <a:avLst/>
          </a:prstGeom>
          <a:noFill/>
          <a:ln/>
        </p:spPr>
        <p:txBody>
          <a:bodyPr vert="horz" wrap="square" lIns="0" tIns="0" rIns="0" bIns="0" rtlCol="0" anchor="t"/>
          <a:lstStyle/>
          <a:p>
            <a:pPr marL="0" indent="0">
              <a:lnSpc>
                <a:spcPts val="2100"/>
              </a:lnSpc>
              <a:buNone/>
            </a:pPr>
            <a:r>
              <a:rPr lang="en-US" sz="1500" b="1" dirty="0">
                <a:solidFill>
                  <a:srgbClr val="333333"/>
                </a:solidFill>
                <a:latin typeface="UD丸ゴシック" pitchFamily="34" charset="0"/>
                <a:ea typeface="UD丸ゴシック" pitchFamily="34" charset="-122"/>
                <a:cs typeface="UD丸ゴシック" pitchFamily="34" charset="-120"/>
              </a:rPr>
              <a:t>担い手不足</a:t>
            </a:r>
            <a:endParaRPr lang="en-US" sz="1500" dirty="0"/>
          </a:p>
        </p:txBody>
      </p:sp>
      <p:sp>
        <p:nvSpPr>
          <p:cNvPr id="26" name="Text 5"/>
          <p:cNvSpPr/>
          <p:nvPr/>
        </p:nvSpPr>
        <p:spPr>
          <a:xfrm>
            <a:off x="1447800" y="3390900"/>
            <a:ext cx="4267200" cy="457200"/>
          </a:xfrm>
          <a:prstGeom prst="rect">
            <a:avLst/>
          </a:prstGeom>
          <a:noFill/>
          <a:ln/>
        </p:spPr>
        <p:txBody>
          <a:bodyPr vert="horz" wrap="square" lIns="0" tIns="0" rIns="0" bIns="0" rtlCol="0" anchor="t"/>
          <a:lstStyle/>
          <a:p>
            <a:pPr marL="0" indent="0">
              <a:lnSpc>
                <a:spcPts val="1800"/>
              </a:lnSpc>
              <a:buNone/>
            </a:pPr>
            <a:r>
              <a:rPr lang="en-US" sz="1200" dirty="0">
                <a:solidFill>
                  <a:srgbClr val="4B5563"/>
                </a:solidFill>
                <a:latin typeface="UD丸ゴシック" pitchFamily="34" charset="0"/>
                <a:ea typeface="UD丸ゴシック" pitchFamily="34" charset="-122"/>
                <a:cs typeface="UD丸ゴシック" pitchFamily="34" charset="-120"/>
              </a:rPr>
              <a:t>農林水産業や商工業といった地域産業の担い手不足という喫緊の課題</a:t>
            </a:r>
            <a:endParaRPr lang="en-US" sz="1200" dirty="0"/>
          </a:p>
        </p:txBody>
      </p:sp>
      <p:sp>
        <p:nvSpPr>
          <p:cNvPr id="27" name="Text 6"/>
          <p:cNvSpPr/>
          <p:nvPr/>
        </p:nvSpPr>
        <p:spPr>
          <a:xfrm>
            <a:off x="1447800" y="4244806"/>
            <a:ext cx="3657600" cy="266700"/>
          </a:xfrm>
          <a:prstGeom prst="rect">
            <a:avLst/>
          </a:prstGeom>
          <a:noFill/>
          <a:ln/>
        </p:spPr>
        <p:txBody>
          <a:bodyPr vert="horz" wrap="square" lIns="0" tIns="0" rIns="0" bIns="0" rtlCol="0" anchor="t"/>
          <a:lstStyle/>
          <a:p>
            <a:pPr marL="0" indent="0">
              <a:lnSpc>
                <a:spcPts val="2100"/>
              </a:lnSpc>
              <a:buNone/>
            </a:pPr>
            <a:r>
              <a:rPr lang="en-US" sz="1500" b="1" dirty="0">
                <a:solidFill>
                  <a:srgbClr val="333333"/>
                </a:solidFill>
                <a:latin typeface="UD丸ゴシック" pitchFamily="34" charset="0"/>
                <a:ea typeface="UD丸ゴシック" pitchFamily="34" charset="-122"/>
                <a:cs typeface="UD丸ゴシック" pitchFamily="34" charset="-120"/>
              </a:rPr>
              <a:t>地域経済の活性化</a:t>
            </a:r>
            <a:endParaRPr lang="en-US" sz="1500" dirty="0"/>
          </a:p>
        </p:txBody>
      </p:sp>
      <p:sp>
        <p:nvSpPr>
          <p:cNvPr id="28" name="Text 7"/>
          <p:cNvSpPr/>
          <p:nvPr/>
        </p:nvSpPr>
        <p:spPr>
          <a:xfrm>
            <a:off x="1447800" y="4511506"/>
            <a:ext cx="4389120" cy="228600"/>
          </a:xfrm>
          <a:prstGeom prst="rect">
            <a:avLst/>
          </a:prstGeom>
          <a:noFill/>
          <a:ln/>
        </p:spPr>
        <p:txBody>
          <a:bodyPr vert="horz" wrap="square" lIns="0" tIns="0" rIns="0" bIns="0" rtlCol="0" anchor="t"/>
          <a:lstStyle/>
          <a:p>
            <a:pPr marL="0" indent="0">
              <a:lnSpc>
                <a:spcPts val="1800"/>
              </a:lnSpc>
              <a:buNone/>
            </a:pPr>
            <a:r>
              <a:rPr lang="en-US" sz="1200" dirty="0">
                <a:solidFill>
                  <a:srgbClr val="4B5563"/>
                </a:solidFill>
                <a:latin typeface="UD丸ゴシック" pitchFamily="34" charset="0"/>
                <a:ea typeface="UD丸ゴシック" pitchFamily="34" charset="-122"/>
                <a:cs typeface="UD丸ゴシック" pitchFamily="34" charset="-120"/>
              </a:rPr>
              <a:t>持続可能な地域社会の構築に向けた課題解決の必要性</a:t>
            </a:r>
            <a:endParaRPr lang="en-US" sz="1200" dirty="0"/>
          </a:p>
        </p:txBody>
      </p:sp>
      <p:sp>
        <p:nvSpPr>
          <p:cNvPr id="29" name="Text 8"/>
          <p:cNvSpPr/>
          <p:nvPr/>
        </p:nvSpPr>
        <p:spPr>
          <a:xfrm>
            <a:off x="6477000" y="1390650"/>
            <a:ext cx="5181600" cy="304800"/>
          </a:xfrm>
          <a:prstGeom prst="rect">
            <a:avLst/>
          </a:prstGeom>
          <a:noFill/>
          <a:ln/>
        </p:spPr>
        <p:txBody>
          <a:bodyPr vert="horz" wrap="square" lIns="0" tIns="0" rIns="0" bIns="0" rtlCol="0" anchor="t"/>
          <a:lstStyle/>
          <a:p>
            <a:pPr marL="0" indent="0">
              <a:lnSpc>
                <a:spcPts val="2400"/>
              </a:lnSpc>
              <a:buNone/>
            </a:pPr>
            <a:r>
              <a:rPr lang="en-US" sz="1800" b="1" dirty="0">
                <a:solidFill>
                  <a:srgbClr val="374151"/>
                </a:solidFill>
                <a:latin typeface="UD丸ゴシック" pitchFamily="34" charset="0"/>
                <a:ea typeface="UD丸ゴシック" pitchFamily="34" charset="-122"/>
                <a:cs typeface="UD丸ゴシック" pitchFamily="34" charset="-120"/>
              </a:rPr>
              <a:t>制度の目的</a:t>
            </a:r>
            <a:endParaRPr lang="en-US" sz="1800" dirty="0"/>
          </a:p>
        </p:txBody>
      </p:sp>
      <p:sp>
        <p:nvSpPr>
          <p:cNvPr id="30" name="Text 9"/>
          <p:cNvSpPr/>
          <p:nvPr/>
        </p:nvSpPr>
        <p:spPr>
          <a:xfrm>
            <a:off x="7391400" y="2247900"/>
            <a:ext cx="4754880" cy="266700"/>
          </a:xfrm>
          <a:prstGeom prst="rect">
            <a:avLst/>
          </a:prstGeom>
          <a:noFill/>
          <a:ln/>
        </p:spPr>
        <p:txBody>
          <a:bodyPr vert="horz" wrap="square" lIns="0" tIns="0" rIns="0" bIns="0" rtlCol="0" anchor="t"/>
          <a:lstStyle/>
          <a:p>
            <a:pPr marL="0" indent="0">
              <a:lnSpc>
                <a:spcPts val="2100"/>
              </a:lnSpc>
              <a:buNone/>
            </a:pPr>
            <a:r>
              <a:rPr lang="en-US" sz="1500" b="1" dirty="0">
                <a:solidFill>
                  <a:srgbClr val="333333"/>
                </a:solidFill>
                <a:latin typeface="UD丸ゴシック" pitchFamily="34" charset="0"/>
                <a:ea typeface="UD丸ゴシック" pitchFamily="34" charset="-122"/>
                <a:cs typeface="UD丸ゴシック" pitchFamily="34" charset="-120"/>
              </a:rPr>
              <a:t>人口急減地域における課題解決</a:t>
            </a:r>
            <a:endParaRPr lang="en-US" sz="1500" dirty="0"/>
          </a:p>
        </p:txBody>
      </p:sp>
      <p:sp>
        <p:nvSpPr>
          <p:cNvPr id="31" name="Text 10"/>
          <p:cNvSpPr/>
          <p:nvPr/>
        </p:nvSpPr>
        <p:spPr>
          <a:xfrm>
            <a:off x="7391400" y="2514600"/>
            <a:ext cx="4754880" cy="228600"/>
          </a:xfrm>
          <a:prstGeom prst="rect">
            <a:avLst/>
          </a:prstGeom>
          <a:noFill/>
          <a:ln/>
        </p:spPr>
        <p:txBody>
          <a:bodyPr vert="horz" wrap="square" lIns="0" tIns="0" rIns="0" bIns="0" rtlCol="0" anchor="t"/>
          <a:lstStyle/>
          <a:p>
            <a:pPr marL="0" indent="0">
              <a:lnSpc>
                <a:spcPts val="1800"/>
              </a:lnSpc>
              <a:buNone/>
            </a:pPr>
            <a:r>
              <a:rPr lang="en-US" sz="1200" dirty="0">
                <a:solidFill>
                  <a:srgbClr val="4B5563"/>
                </a:solidFill>
                <a:latin typeface="UD丸ゴシック" pitchFamily="34" charset="0"/>
                <a:ea typeface="UD丸ゴシック" pitchFamily="34" charset="-122"/>
                <a:cs typeface="UD丸ゴシック" pitchFamily="34" charset="-120"/>
              </a:rPr>
              <a:t>地域産業の担い手不足を解消し、地域経済の活性化を図る</a:t>
            </a:r>
            <a:endParaRPr lang="en-US" sz="1200" dirty="0"/>
          </a:p>
        </p:txBody>
      </p:sp>
      <p:sp>
        <p:nvSpPr>
          <p:cNvPr id="32" name="Text 11"/>
          <p:cNvSpPr/>
          <p:nvPr/>
        </p:nvSpPr>
        <p:spPr>
          <a:xfrm>
            <a:off x="7391400" y="3124200"/>
            <a:ext cx="4267200" cy="266700"/>
          </a:xfrm>
          <a:prstGeom prst="rect">
            <a:avLst/>
          </a:prstGeom>
          <a:noFill/>
          <a:ln/>
        </p:spPr>
        <p:txBody>
          <a:bodyPr vert="horz" wrap="square" lIns="0" tIns="0" rIns="0" bIns="0" rtlCol="0" anchor="t"/>
          <a:lstStyle/>
          <a:p>
            <a:pPr marL="0" indent="0">
              <a:lnSpc>
                <a:spcPts val="2100"/>
              </a:lnSpc>
              <a:buNone/>
            </a:pPr>
            <a:r>
              <a:rPr lang="en-US" sz="1500" b="1" dirty="0">
                <a:solidFill>
                  <a:srgbClr val="333333"/>
                </a:solidFill>
                <a:latin typeface="UD丸ゴシック" pitchFamily="34" charset="0"/>
                <a:ea typeface="UD丸ゴシック" pitchFamily="34" charset="-122"/>
                <a:cs typeface="UD丸ゴシック" pitchFamily="34" charset="-120"/>
              </a:rPr>
              <a:t>安定的な雇用環境の創出</a:t>
            </a:r>
            <a:endParaRPr lang="en-US" sz="1500" dirty="0"/>
          </a:p>
        </p:txBody>
      </p:sp>
      <p:sp>
        <p:nvSpPr>
          <p:cNvPr id="33" name="Text 12"/>
          <p:cNvSpPr/>
          <p:nvPr/>
        </p:nvSpPr>
        <p:spPr>
          <a:xfrm>
            <a:off x="7391400" y="3390900"/>
            <a:ext cx="4267200" cy="457200"/>
          </a:xfrm>
          <a:prstGeom prst="rect">
            <a:avLst/>
          </a:prstGeom>
          <a:noFill/>
          <a:ln/>
        </p:spPr>
        <p:txBody>
          <a:bodyPr vert="horz" wrap="square" lIns="0" tIns="0" rIns="0" bIns="0" rtlCol="0" anchor="t"/>
          <a:lstStyle/>
          <a:p>
            <a:pPr marL="0" indent="0">
              <a:lnSpc>
                <a:spcPts val="1800"/>
              </a:lnSpc>
              <a:buNone/>
            </a:pPr>
            <a:r>
              <a:rPr lang="en-US" sz="1200" dirty="0">
                <a:solidFill>
                  <a:srgbClr val="4B5563"/>
                </a:solidFill>
                <a:latin typeface="UD丸ゴシック" pitchFamily="34" charset="0"/>
                <a:ea typeface="UD丸ゴシック" pitchFamily="34" charset="-122"/>
                <a:cs typeface="UD丸ゴシック" pitchFamily="34" charset="-120"/>
              </a:rPr>
              <a:t>地域内外からの若者等の誘致を促進し、安定した雇用と給与水準を確保する</a:t>
            </a:r>
            <a:endParaRPr lang="en-US" sz="1200" dirty="0"/>
          </a:p>
        </p:txBody>
      </p:sp>
      <p:sp>
        <p:nvSpPr>
          <p:cNvPr id="34" name="Text 13"/>
          <p:cNvSpPr/>
          <p:nvPr/>
        </p:nvSpPr>
        <p:spPr>
          <a:xfrm>
            <a:off x="7391400" y="4229100"/>
            <a:ext cx="4267200" cy="266700"/>
          </a:xfrm>
          <a:prstGeom prst="rect">
            <a:avLst/>
          </a:prstGeom>
          <a:noFill/>
          <a:ln/>
        </p:spPr>
        <p:txBody>
          <a:bodyPr vert="horz" wrap="square" lIns="0" tIns="0" rIns="0" bIns="0" rtlCol="0" anchor="t"/>
          <a:lstStyle/>
          <a:p>
            <a:pPr marL="0" indent="0">
              <a:lnSpc>
                <a:spcPts val="2100"/>
              </a:lnSpc>
              <a:buNone/>
            </a:pPr>
            <a:r>
              <a:rPr lang="en-US" sz="1500" b="1" dirty="0">
                <a:solidFill>
                  <a:srgbClr val="333333"/>
                </a:solidFill>
                <a:latin typeface="UD丸ゴシック" pitchFamily="34" charset="0"/>
                <a:ea typeface="UD丸ゴシック" pitchFamily="34" charset="-122"/>
                <a:cs typeface="UD丸ゴシック" pitchFamily="34" charset="-120"/>
              </a:rPr>
              <a:t>地域事業の維持・拡大</a:t>
            </a:r>
            <a:endParaRPr lang="en-US" sz="1500" dirty="0"/>
          </a:p>
        </p:txBody>
      </p:sp>
      <p:sp>
        <p:nvSpPr>
          <p:cNvPr id="35" name="Text 14"/>
          <p:cNvSpPr/>
          <p:nvPr/>
        </p:nvSpPr>
        <p:spPr>
          <a:xfrm>
            <a:off x="7391400" y="4495800"/>
            <a:ext cx="5120640" cy="228600"/>
          </a:xfrm>
          <a:prstGeom prst="rect">
            <a:avLst/>
          </a:prstGeom>
          <a:noFill/>
          <a:ln/>
        </p:spPr>
        <p:txBody>
          <a:bodyPr vert="horz" wrap="square" lIns="0" tIns="0" rIns="0" bIns="0" rtlCol="0" anchor="t"/>
          <a:lstStyle/>
          <a:p>
            <a:pPr marL="0" indent="0">
              <a:lnSpc>
                <a:spcPts val="1800"/>
              </a:lnSpc>
              <a:buNone/>
            </a:pPr>
            <a:r>
              <a:rPr lang="en-US" sz="1200" dirty="0">
                <a:solidFill>
                  <a:srgbClr val="4B5563"/>
                </a:solidFill>
                <a:latin typeface="UD丸ゴシック" pitchFamily="34" charset="0"/>
                <a:ea typeface="UD丸ゴシック" pitchFamily="34" charset="-122"/>
                <a:cs typeface="UD丸ゴシック" pitchFamily="34" charset="-120"/>
              </a:rPr>
              <a:t>地域事業者の事業継続と発展を支援し、地域活性化に貢献する</a:t>
            </a:r>
            <a:endParaRPr lang="en-US" sz="1200" dirty="0"/>
          </a:p>
        </p:txBody>
      </p:sp>
      <p:sp>
        <p:nvSpPr>
          <p:cNvPr id="36" name="Text 15"/>
          <p:cNvSpPr/>
          <p:nvPr/>
        </p:nvSpPr>
        <p:spPr>
          <a:xfrm>
            <a:off x="11590586" y="6477000"/>
            <a:ext cx="355937" cy="228600"/>
          </a:xfrm>
          <a:prstGeom prst="rect">
            <a:avLst/>
          </a:prstGeom>
          <a:noFill/>
          <a:ln/>
        </p:spPr>
        <p:txBody>
          <a:bodyPr vert="horz" wrap="square" lIns="0" tIns="0" rIns="0" bIns="0" rtlCol="0" anchor="t"/>
          <a:lstStyle/>
          <a:p>
            <a:pPr marL="0" indent="0">
              <a:lnSpc>
                <a:spcPts val="1800"/>
              </a:lnSpc>
              <a:buNone/>
            </a:pPr>
            <a:r>
              <a:rPr lang="en-US" sz="1200" dirty="0">
                <a:solidFill>
                  <a:srgbClr val="6B7280"/>
                </a:solidFill>
                <a:latin typeface="UD丸ゴシック" pitchFamily="34" charset="0"/>
                <a:ea typeface="UD丸ゴシック" pitchFamily="34" charset="-122"/>
                <a:cs typeface="UD丸ゴシック" pitchFamily="34" charset="-120"/>
              </a:rPr>
              <a:t>2 / 8</a:t>
            </a:r>
            <a:endParaRPr lang="en-US" sz="1200" dirty="0"/>
          </a:p>
        </p:txBody>
      </p:sp>
      <p:pic>
        <p:nvPicPr>
          <p:cNvPr id="37" name="図 36" descr="図形&#10;&#10;中程度の精度で自動的に生成された説明">
            <a:extLst>
              <a:ext uri="{FF2B5EF4-FFF2-40B4-BE49-F238E27FC236}">
                <a16:creationId xmlns:a16="http://schemas.microsoft.com/office/drawing/2014/main" id="{31B40E77-491C-E7C7-3D39-A9B1069DC43E}"/>
              </a:ext>
            </a:extLst>
          </p:cNvPr>
          <p:cNvPicPr>
            <a:picLocks noChangeAspect="1"/>
          </p:cNvPicPr>
          <p:nvPr/>
        </p:nvPicPr>
        <p:blipFill>
          <a:blip r:embed="rId21"/>
          <a:stretch>
            <a:fillRect/>
          </a:stretch>
        </p:blipFill>
        <p:spPr>
          <a:xfrm>
            <a:off x="-45720" y="6333230"/>
            <a:ext cx="2797865" cy="531494"/>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2192000" cy="6858000"/>
          </a:xfrm>
          <a:prstGeom prst="rect">
            <a:avLst/>
          </a:prstGeom>
        </p:spPr>
      </p:pic>
      <p:pic>
        <p:nvPicPr>
          <p:cNvPr id="3" name="Image 1" descr="preencoded.png"/>
          <p:cNvPicPr>
            <a:picLocks noChangeAspect="1"/>
          </p:cNvPicPr>
          <p:nvPr/>
        </p:nvPicPr>
        <p:blipFill>
          <a:blip r:embed="rId4"/>
          <a:stretch>
            <a:fillRect/>
          </a:stretch>
        </p:blipFill>
        <p:spPr>
          <a:xfrm>
            <a:off x="-17394" y="-29887"/>
            <a:ext cx="12192000" cy="6858000"/>
          </a:xfrm>
          <a:prstGeom prst="rect">
            <a:avLst/>
          </a:prstGeom>
        </p:spPr>
      </p:pic>
      <p:pic>
        <p:nvPicPr>
          <p:cNvPr id="4" name="Image 2" descr="preencoded.png"/>
          <p:cNvPicPr>
            <a:picLocks noChangeAspect="1"/>
          </p:cNvPicPr>
          <p:nvPr/>
        </p:nvPicPr>
        <p:blipFill>
          <a:blip r:embed="rId5"/>
          <a:stretch>
            <a:fillRect/>
          </a:stretch>
        </p:blipFill>
        <p:spPr>
          <a:xfrm>
            <a:off x="304800" y="304800"/>
            <a:ext cx="11582400" cy="628650"/>
          </a:xfrm>
          <a:prstGeom prst="rect">
            <a:avLst/>
          </a:prstGeom>
        </p:spPr>
      </p:pic>
      <p:pic>
        <p:nvPicPr>
          <p:cNvPr id="5" name="Image 3" descr="preencoded.png"/>
          <p:cNvPicPr>
            <a:picLocks noChangeAspect="1"/>
          </p:cNvPicPr>
          <p:nvPr/>
        </p:nvPicPr>
        <p:blipFill>
          <a:blip r:embed="rId6"/>
          <a:stretch>
            <a:fillRect/>
          </a:stretch>
        </p:blipFill>
        <p:spPr>
          <a:xfrm>
            <a:off x="304800" y="1162050"/>
            <a:ext cx="6661100" cy="4838700"/>
          </a:xfrm>
          <a:prstGeom prst="rect">
            <a:avLst/>
          </a:prstGeom>
        </p:spPr>
      </p:pic>
      <p:pic>
        <p:nvPicPr>
          <p:cNvPr id="6" name="Image 4" descr="preencoded.png"/>
          <p:cNvPicPr>
            <a:picLocks noChangeAspect="1"/>
          </p:cNvPicPr>
          <p:nvPr/>
        </p:nvPicPr>
        <p:blipFill>
          <a:blip r:embed="rId7"/>
          <a:stretch>
            <a:fillRect/>
          </a:stretch>
        </p:blipFill>
        <p:spPr>
          <a:xfrm>
            <a:off x="533400" y="1847850"/>
            <a:ext cx="6203900" cy="38100"/>
          </a:xfrm>
          <a:prstGeom prst="rect">
            <a:avLst/>
          </a:prstGeom>
        </p:spPr>
      </p:pic>
      <p:pic>
        <p:nvPicPr>
          <p:cNvPr id="7" name="Image 5" descr="preencoded.png"/>
          <p:cNvPicPr>
            <a:picLocks noChangeAspect="1"/>
          </p:cNvPicPr>
          <p:nvPr/>
        </p:nvPicPr>
        <p:blipFill>
          <a:blip r:embed="rId8"/>
          <a:stretch>
            <a:fillRect/>
          </a:stretch>
        </p:blipFill>
        <p:spPr>
          <a:xfrm>
            <a:off x="533400" y="2114550"/>
            <a:ext cx="6203900" cy="685800"/>
          </a:xfrm>
          <a:prstGeom prst="rect">
            <a:avLst/>
          </a:prstGeom>
        </p:spPr>
      </p:pic>
      <p:pic>
        <p:nvPicPr>
          <p:cNvPr id="8" name="Image 6" descr="preencoded.png"/>
          <p:cNvPicPr>
            <a:picLocks noChangeAspect="1"/>
          </p:cNvPicPr>
          <p:nvPr/>
        </p:nvPicPr>
        <p:blipFill>
          <a:blip r:embed="rId9"/>
          <a:stretch>
            <a:fillRect/>
          </a:stretch>
        </p:blipFill>
        <p:spPr>
          <a:xfrm>
            <a:off x="533400" y="3448050"/>
            <a:ext cx="152400" cy="152400"/>
          </a:xfrm>
          <a:prstGeom prst="rect">
            <a:avLst/>
          </a:prstGeom>
        </p:spPr>
      </p:pic>
      <p:pic>
        <p:nvPicPr>
          <p:cNvPr id="9" name="Image 7" descr="preencoded.png"/>
          <p:cNvPicPr>
            <a:picLocks noChangeAspect="1"/>
          </p:cNvPicPr>
          <p:nvPr/>
        </p:nvPicPr>
        <p:blipFill>
          <a:blip r:embed="rId9"/>
          <a:stretch>
            <a:fillRect/>
          </a:stretch>
        </p:blipFill>
        <p:spPr>
          <a:xfrm>
            <a:off x="533400" y="3790950"/>
            <a:ext cx="152400" cy="152400"/>
          </a:xfrm>
          <a:prstGeom prst="rect">
            <a:avLst/>
          </a:prstGeom>
        </p:spPr>
      </p:pic>
      <p:pic>
        <p:nvPicPr>
          <p:cNvPr id="10" name="Image 8" descr="preencoded.png"/>
          <p:cNvPicPr>
            <a:picLocks noChangeAspect="1"/>
          </p:cNvPicPr>
          <p:nvPr/>
        </p:nvPicPr>
        <p:blipFill>
          <a:blip r:embed="rId9"/>
          <a:stretch>
            <a:fillRect/>
          </a:stretch>
        </p:blipFill>
        <p:spPr>
          <a:xfrm>
            <a:off x="533400" y="4133850"/>
            <a:ext cx="152400" cy="152400"/>
          </a:xfrm>
          <a:prstGeom prst="rect">
            <a:avLst/>
          </a:prstGeom>
        </p:spPr>
      </p:pic>
      <p:pic>
        <p:nvPicPr>
          <p:cNvPr id="11" name="Image 9" descr="preencoded.png"/>
          <p:cNvPicPr>
            <a:picLocks noChangeAspect="1"/>
          </p:cNvPicPr>
          <p:nvPr/>
        </p:nvPicPr>
        <p:blipFill>
          <a:blip r:embed="rId9"/>
          <a:stretch>
            <a:fillRect/>
          </a:stretch>
        </p:blipFill>
        <p:spPr>
          <a:xfrm>
            <a:off x="533400" y="4476750"/>
            <a:ext cx="152400" cy="152400"/>
          </a:xfrm>
          <a:prstGeom prst="rect">
            <a:avLst/>
          </a:prstGeom>
        </p:spPr>
      </p:pic>
      <p:pic>
        <p:nvPicPr>
          <p:cNvPr id="12" name="Image 10" descr="preencoded.png"/>
          <p:cNvPicPr>
            <a:picLocks noChangeAspect="1"/>
          </p:cNvPicPr>
          <p:nvPr/>
        </p:nvPicPr>
        <p:blipFill>
          <a:blip r:embed="rId10"/>
          <a:stretch>
            <a:fillRect/>
          </a:stretch>
        </p:blipFill>
        <p:spPr>
          <a:xfrm>
            <a:off x="533400" y="5010150"/>
            <a:ext cx="6203900" cy="762000"/>
          </a:xfrm>
          <a:prstGeom prst="rect">
            <a:avLst/>
          </a:prstGeom>
        </p:spPr>
      </p:pic>
      <p:pic>
        <p:nvPicPr>
          <p:cNvPr id="13" name="Image 11" descr="preencoded.png"/>
          <p:cNvPicPr>
            <a:picLocks noChangeAspect="1"/>
          </p:cNvPicPr>
          <p:nvPr/>
        </p:nvPicPr>
        <p:blipFill>
          <a:blip r:embed="rId11"/>
          <a:stretch>
            <a:fillRect/>
          </a:stretch>
        </p:blipFill>
        <p:spPr>
          <a:xfrm>
            <a:off x="7163509" y="1172138"/>
            <a:ext cx="4692700" cy="4838700"/>
          </a:xfrm>
          <a:prstGeom prst="rect">
            <a:avLst/>
          </a:prstGeom>
        </p:spPr>
      </p:pic>
      <p:pic>
        <p:nvPicPr>
          <p:cNvPr id="14" name="Image 12" descr="preencoded.png"/>
          <p:cNvPicPr>
            <a:picLocks noChangeAspect="1"/>
          </p:cNvPicPr>
          <p:nvPr/>
        </p:nvPicPr>
        <p:blipFill>
          <a:blip r:embed="rId12"/>
          <a:stretch>
            <a:fillRect/>
          </a:stretch>
        </p:blipFill>
        <p:spPr>
          <a:xfrm>
            <a:off x="7423100" y="1847850"/>
            <a:ext cx="4235500" cy="38100"/>
          </a:xfrm>
          <a:prstGeom prst="rect">
            <a:avLst/>
          </a:prstGeom>
        </p:spPr>
      </p:pic>
      <p:pic>
        <p:nvPicPr>
          <p:cNvPr id="23" name="Image 21" descr="preencoded.png"/>
          <p:cNvPicPr>
            <a:picLocks noChangeAspect="1"/>
          </p:cNvPicPr>
          <p:nvPr/>
        </p:nvPicPr>
        <p:blipFill>
          <a:blip r:embed="rId13"/>
          <a:stretch>
            <a:fillRect/>
          </a:stretch>
        </p:blipFill>
        <p:spPr>
          <a:xfrm>
            <a:off x="7571482" y="2372288"/>
            <a:ext cx="762000" cy="762000"/>
          </a:xfrm>
          <a:prstGeom prst="rect">
            <a:avLst/>
          </a:prstGeom>
        </p:spPr>
      </p:pic>
      <p:pic>
        <p:nvPicPr>
          <p:cNvPr id="24" name="Image 22" descr="preencoded.png"/>
          <p:cNvPicPr>
            <a:picLocks noChangeAspect="1"/>
          </p:cNvPicPr>
          <p:nvPr/>
        </p:nvPicPr>
        <p:blipFill>
          <a:blip r:embed="rId14"/>
          <a:stretch>
            <a:fillRect/>
          </a:stretch>
        </p:blipFill>
        <p:spPr>
          <a:xfrm>
            <a:off x="7738170" y="2562788"/>
            <a:ext cx="428625" cy="381000"/>
          </a:xfrm>
          <a:prstGeom prst="rect">
            <a:avLst/>
          </a:prstGeom>
        </p:spPr>
      </p:pic>
      <p:pic>
        <p:nvPicPr>
          <p:cNvPr id="25" name="Image 23" descr="preencoded.png"/>
          <p:cNvPicPr>
            <a:picLocks noChangeAspect="1"/>
          </p:cNvPicPr>
          <p:nvPr/>
        </p:nvPicPr>
        <p:blipFill>
          <a:blip r:embed="rId15"/>
          <a:stretch>
            <a:fillRect/>
          </a:stretch>
        </p:blipFill>
        <p:spPr>
          <a:xfrm>
            <a:off x="8630245" y="2372288"/>
            <a:ext cx="762000" cy="762000"/>
          </a:xfrm>
          <a:prstGeom prst="rect">
            <a:avLst/>
          </a:prstGeom>
        </p:spPr>
      </p:pic>
      <p:pic>
        <p:nvPicPr>
          <p:cNvPr id="26" name="Image 24" descr="preencoded.png"/>
          <p:cNvPicPr>
            <a:picLocks noChangeAspect="1"/>
          </p:cNvPicPr>
          <p:nvPr/>
        </p:nvPicPr>
        <p:blipFill>
          <a:blip r:embed="rId16"/>
          <a:stretch>
            <a:fillRect/>
          </a:stretch>
        </p:blipFill>
        <p:spPr>
          <a:xfrm>
            <a:off x="8839795" y="2562788"/>
            <a:ext cx="342900" cy="381000"/>
          </a:xfrm>
          <a:prstGeom prst="rect">
            <a:avLst/>
          </a:prstGeom>
        </p:spPr>
      </p:pic>
      <p:pic>
        <p:nvPicPr>
          <p:cNvPr id="27" name="Image 25" descr="preencoded.png"/>
          <p:cNvPicPr>
            <a:picLocks noChangeAspect="1"/>
          </p:cNvPicPr>
          <p:nvPr/>
        </p:nvPicPr>
        <p:blipFill>
          <a:blip r:embed="rId17"/>
          <a:stretch>
            <a:fillRect/>
          </a:stretch>
        </p:blipFill>
        <p:spPr>
          <a:xfrm>
            <a:off x="9689009" y="2372288"/>
            <a:ext cx="762000" cy="762000"/>
          </a:xfrm>
          <a:prstGeom prst="rect">
            <a:avLst/>
          </a:prstGeom>
        </p:spPr>
      </p:pic>
      <p:pic>
        <p:nvPicPr>
          <p:cNvPr id="28" name="Image 26" descr="preencoded.png"/>
          <p:cNvPicPr>
            <a:picLocks noChangeAspect="1"/>
          </p:cNvPicPr>
          <p:nvPr/>
        </p:nvPicPr>
        <p:blipFill>
          <a:blip r:embed="rId18"/>
          <a:stretch>
            <a:fillRect/>
          </a:stretch>
        </p:blipFill>
        <p:spPr>
          <a:xfrm>
            <a:off x="9941421" y="2562788"/>
            <a:ext cx="257175" cy="381000"/>
          </a:xfrm>
          <a:prstGeom prst="rect">
            <a:avLst/>
          </a:prstGeom>
        </p:spPr>
      </p:pic>
      <p:pic>
        <p:nvPicPr>
          <p:cNvPr id="29" name="Image 27" descr="preencoded.png"/>
          <p:cNvPicPr>
            <a:picLocks noChangeAspect="1"/>
          </p:cNvPicPr>
          <p:nvPr/>
        </p:nvPicPr>
        <p:blipFill>
          <a:blip r:embed="rId19"/>
          <a:stretch>
            <a:fillRect/>
          </a:stretch>
        </p:blipFill>
        <p:spPr>
          <a:xfrm>
            <a:off x="10747772" y="2372288"/>
            <a:ext cx="762000" cy="762000"/>
          </a:xfrm>
          <a:prstGeom prst="rect">
            <a:avLst/>
          </a:prstGeom>
        </p:spPr>
      </p:pic>
      <p:pic>
        <p:nvPicPr>
          <p:cNvPr id="30" name="Image 28" descr="preencoded.png"/>
          <p:cNvPicPr>
            <a:picLocks noChangeAspect="1"/>
          </p:cNvPicPr>
          <p:nvPr/>
        </p:nvPicPr>
        <p:blipFill>
          <a:blip r:embed="rId20"/>
          <a:stretch>
            <a:fillRect/>
          </a:stretch>
        </p:blipFill>
        <p:spPr>
          <a:xfrm>
            <a:off x="11000184" y="2562788"/>
            <a:ext cx="257175" cy="381000"/>
          </a:xfrm>
          <a:prstGeom prst="rect">
            <a:avLst/>
          </a:prstGeom>
        </p:spPr>
      </p:pic>
      <p:pic>
        <p:nvPicPr>
          <p:cNvPr id="31" name="Image 29" descr="preencoded.png"/>
          <p:cNvPicPr>
            <a:picLocks noChangeAspect="1"/>
          </p:cNvPicPr>
          <p:nvPr/>
        </p:nvPicPr>
        <p:blipFill>
          <a:blip r:embed="rId21"/>
          <a:stretch>
            <a:fillRect/>
          </a:stretch>
        </p:blipFill>
        <p:spPr>
          <a:xfrm>
            <a:off x="7422653" y="4170286"/>
            <a:ext cx="4235500" cy="1333500"/>
          </a:xfrm>
          <a:prstGeom prst="rect">
            <a:avLst/>
          </a:prstGeom>
        </p:spPr>
      </p:pic>
      <p:sp>
        <p:nvSpPr>
          <p:cNvPr id="32" name="Text 0"/>
          <p:cNvSpPr/>
          <p:nvPr/>
        </p:nvSpPr>
        <p:spPr>
          <a:xfrm>
            <a:off x="590550" y="447675"/>
            <a:ext cx="11010900" cy="342900"/>
          </a:xfrm>
          <a:prstGeom prst="rect">
            <a:avLst/>
          </a:prstGeom>
          <a:noFill/>
          <a:ln/>
        </p:spPr>
        <p:txBody>
          <a:bodyPr vert="horz" wrap="square" lIns="0" tIns="0" rIns="0" bIns="0" rtlCol="0" anchor="t"/>
          <a:lstStyle/>
          <a:p>
            <a:pPr marL="0" indent="0">
              <a:lnSpc>
                <a:spcPts val="2700"/>
              </a:lnSpc>
              <a:buNone/>
            </a:pPr>
            <a:r>
              <a:rPr lang="en-US" sz="2250" b="1" dirty="0">
                <a:solidFill>
                  <a:srgbClr val="FFFFFF"/>
                </a:solidFill>
                <a:latin typeface="UD丸ゴシック" pitchFamily="34" charset="0"/>
                <a:ea typeface="UD丸ゴシック" pitchFamily="34" charset="-122"/>
                <a:cs typeface="UD丸ゴシック" pitchFamily="34" charset="-120"/>
              </a:rPr>
              <a:t>特定地域づくり事業の定義</a:t>
            </a:r>
            <a:endParaRPr lang="en-US" sz="2250" dirty="0"/>
          </a:p>
        </p:txBody>
      </p:sp>
      <p:sp>
        <p:nvSpPr>
          <p:cNvPr id="33" name="Text 1"/>
          <p:cNvSpPr/>
          <p:nvPr/>
        </p:nvSpPr>
        <p:spPr>
          <a:xfrm>
            <a:off x="533400" y="1390650"/>
            <a:ext cx="6203900" cy="304800"/>
          </a:xfrm>
          <a:prstGeom prst="rect">
            <a:avLst/>
          </a:prstGeom>
          <a:noFill/>
          <a:ln/>
        </p:spPr>
        <p:txBody>
          <a:bodyPr vert="horz" wrap="square" lIns="0" tIns="0" rIns="0" bIns="0" rtlCol="0" anchor="t"/>
          <a:lstStyle/>
          <a:p>
            <a:pPr marL="0" indent="0">
              <a:lnSpc>
                <a:spcPts val="2400"/>
              </a:lnSpc>
              <a:buNone/>
            </a:pPr>
            <a:r>
              <a:rPr lang="en-US" sz="1800" b="1" dirty="0">
                <a:solidFill>
                  <a:srgbClr val="374151"/>
                </a:solidFill>
                <a:latin typeface="UD丸ゴシック" pitchFamily="34" charset="0"/>
                <a:ea typeface="UD丸ゴシック" pitchFamily="34" charset="-122"/>
                <a:cs typeface="UD丸ゴシック" pitchFamily="34" charset="-120"/>
              </a:rPr>
              <a:t>特定地域づくり事業とは</a:t>
            </a:r>
            <a:endParaRPr lang="en-US" sz="1800" dirty="0"/>
          </a:p>
        </p:txBody>
      </p:sp>
      <p:sp>
        <p:nvSpPr>
          <p:cNvPr id="34" name="Text 2"/>
          <p:cNvSpPr/>
          <p:nvPr/>
        </p:nvSpPr>
        <p:spPr>
          <a:xfrm>
            <a:off x="685800" y="2190750"/>
            <a:ext cx="6051500" cy="533400"/>
          </a:xfrm>
          <a:prstGeom prst="rect">
            <a:avLst/>
          </a:prstGeom>
          <a:noFill/>
          <a:ln/>
        </p:spPr>
        <p:txBody>
          <a:bodyPr vert="horz" wrap="square" lIns="0" tIns="0" rIns="0" bIns="0" rtlCol="0" anchor="t"/>
          <a:lstStyle/>
          <a:p>
            <a:pPr marL="0" indent="0">
              <a:lnSpc>
                <a:spcPts val="2100"/>
              </a:lnSpc>
              <a:buNone/>
            </a:pPr>
            <a:r>
              <a:rPr lang="en-US" sz="1350" dirty="0">
                <a:solidFill>
                  <a:srgbClr val="374151"/>
                </a:solidFill>
                <a:latin typeface="UD丸ゴシック" pitchFamily="34" charset="0"/>
                <a:ea typeface="UD丸ゴシック" pitchFamily="34" charset="-122"/>
                <a:cs typeface="UD丸ゴシック" pitchFamily="34" charset="-120"/>
              </a:rPr>
              <a:t>季節ごとの労働需要に応じて複数の事業者のもとで働く「マルチワーカー」に係る労働者派遣事業を指します。</a:t>
            </a:r>
            <a:endParaRPr lang="en-US" sz="1350" dirty="0"/>
          </a:p>
        </p:txBody>
      </p:sp>
      <p:sp>
        <p:nvSpPr>
          <p:cNvPr id="35" name="Text 3"/>
          <p:cNvSpPr/>
          <p:nvPr/>
        </p:nvSpPr>
        <p:spPr>
          <a:xfrm>
            <a:off x="533400" y="3028950"/>
            <a:ext cx="6203900" cy="266700"/>
          </a:xfrm>
          <a:prstGeom prst="rect">
            <a:avLst/>
          </a:prstGeom>
          <a:noFill/>
          <a:ln/>
        </p:spPr>
        <p:txBody>
          <a:bodyPr vert="horz" wrap="square" lIns="0" tIns="0" rIns="0" bIns="0" rtlCol="0" anchor="t"/>
          <a:lstStyle/>
          <a:p>
            <a:pPr marL="0" indent="0">
              <a:lnSpc>
                <a:spcPts val="2100"/>
              </a:lnSpc>
              <a:buNone/>
            </a:pPr>
            <a:r>
              <a:rPr lang="en-US" sz="1500" b="1" dirty="0">
                <a:solidFill>
                  <a:srgbClr val="374151"/>
                </a:solidFill>
                <a:latin typeface="UD丸ゴシック" pitchFamily="34" charset="0"/>
                <a:ea typeface="UD丸ゴシック" pitchFamily="34" charset="-122"/>
                <a:cs typeface="UD丸ゴシック" pitchFamily="34" charset="-120"/>
              </a:rPr>
              <a:t>特徴</a:t>
            </a:r>
            <a:endParaRPr lang="en-US" sz="1500" dirty="0"/>
          </a:p>
        </p:txBody>
      </p:sp>
      <p:sp>
        <p:nvSpPr>
          <p:cNvPr id="36" name="Text 4"/>
          <p:cNvSpPr/>
          <p:nvPr/>
        </p:nvSpPr>
        <p:spPr>
          <a:xfrm>
            <a:off x="800100" y="3409950"/>
            <a:ext cx="2926080" cy="228600"/>
          </a:xfrm>
          <a:prstGeom prst="rect">
            <a:avLst/>
          </a:prstGeom>
          <a:noFill/>
          <a:ln/>
        </p:spPr>
        <p:txBody>
          <a:bodyPr vert="horz" wrap="square" lIns="0" tIns="0" rIns="0" bIns="0" rtlCol="0" anchor="t"/>
          <a:lstStyle/>
          <a:p>
            <a:pPr marL="0" indent="0" algn="l">
              <a:lnSpc>
                <a:spcPts val="1800"/>
              </a:lnSpc>
              <a:buNone/>
            </a:pPr>
            <a:r>
              <a:rPr lang="en-US" sz="1200" dirty="0">
                <a:solidFill>
                  <a:srgbClr val="333333"/>
                </a:solidFill>
                <a:latin typeface="UD丸ゴシック" pitchFamily="34" charset="0"/>
                <a:ea typeface="UD丸ゴシック" pitchFamily="34" charset="-122"/>
                <a:cs typeface="UD丸ゴシック" pitchFamily="34" charset="-120"/>
              </a:rPr>
              <a:t>年間を通じて安定した雇用を創出す</a:t>
            </a:r>
            <a:endParaRPr lang="en-US" sz="1200" dirty="0"/>
          </a:p>
        </p:txBody>
      </p:sp>
      <p:sp>
        <p:nvSpPr>
          <p:cNvPr id="37" name="Text 5"/>
          <p:cNvSpPr/>
          <p:nvPr/>
        </p:nvSpPr>
        <p:spPr>
          <a:xfrm>
            <a:off x="800100" y="3752850"/>
            <a:ext cx="2743200" cy="228600"/>
          </a:xfrm>
          <a:prstGeom prst="rect">
            <a:avLst/>
          </a:prstGeom>
          <a:noFill/>
          <a:ln/>
        </p:spPr>
        <p:txBody>
          <a:bodyPr vert="horz" wrap="square" lIns="0" tIns="0" rIns="0" bIns="0" rtlCol="0" anchor="t"/>
          <a:lstStyle/>
          <a:p>
            <a:pPr marL="0" indent="0" algn="l">
              <a:lnSpc>
                <a:spcPts val="1800"/>
              </a:lnSpc>
              <a:buNone/>
            </a:pPr>
            <a:r>
              <a:rPr lang="en-US" sz="1200" dirty="0">
                <a:solidFill>
                  <a:srgbClr val="333333"/>
                </a:solidFill>
                <a:latin typeface="UD丸ゴシック" pitchFamily="34" charset="0"/>
                <a:ea typeface="UD丸ゴシック" pitchFamily="34" charset="-122"/>
                <a:cs typeface="UD丸ゴシック" pitchFamily="34" charset="-120"/>
              </a:rPr>
              <a:t>地域における多様な働き方を支援</a:t>
            </a:r>
            <a:endParaRPr lang="en-US" sz="1200" dirty="0"/>
          </a:p>
        </p:txBody>
      </p:sp>
      <p:sp>
        <p:nvSpPr>
          <p:cNvPr id="38" name="Text 6"/>
          <p:cNvSpPr/>
          <p:nvPr/>
        </p:nvSpPr>
        <p:spPr>
          <a:xfrm>
            <a:off x="800100" y="4095750"/>
            <a:ext cx="2926080" cy="228600"/>
          </a:xfrm>
          <a:prstGeom prst="rect">
            <a:avLst/>
          </a:prstGeom>
          <a:noFill/>
          <a:ln/>
        </p:spPr>
        <p:txBody>
          <a:bodyPr vert="horz" wrap="square" lIns="0" tIns="0" rIns="0" bIns="0" rtlCol="0" anchor="t"/>
          <a:lstStyle/>
          <a:p>
            <a:pPr marL="0" indent="0" algn="l">
              <a:lnSpc>
                <a:spcPts val="1800"/>
              </a:lnSpc>
              <a:buNone/>
            </a:pPr>
            <a:r>
              <a:rPr lang="en-US" sz="1200" dirty="0">
                <a:solidFill>
                  <a:srgbClr val="333333"/>
                </a:solidFill>
                <a:latin typeface="UD丸ゴシック" pitchFamily="34" charset="0"/>
                <a:ea typeface="UD丸ゴシック" pitchFamily="34" charset="-122"/>
                <a:cs typeface="UD丸ゴシック" pitchFamily="34" charset="-120"/>
              </a:rPr>
              <a:t>季節労働の調整と効率的な人材配分</a:t>
            </a:r>
            <a:endParaRPr lang="en-US" sz="1200" dirty="0"/>
          </a:p>
        </p:txBody>
      </p:sp>
      <p:sp>
        <p:nvSpPr>
          <p:cNvPr id="39" name="Text 7"/>
          <p:cNvSpPr/>
          <p:nvPr/>
        </p:nvSpPr>
        <p:spPr>
          <a:xfrm>
            <a:off x="800100" y="4438650"/>
            <a:ext cx="2743200" cy="228600"/>
          </a:xfrm>
          <a:prstGeom prst="rect">
            <a:avLst/>
          </a:prstGeom>
          <a:noFill/>
          <a:ln/>
        </p:spPr>
        <p:txBody>
          <a:bodyPr vert="horz" wrap="square" lIns="0" tIns="0" rIns="0" bIns="0" rtlCol="0" anchor="t"/>
          <a:lstStyle/>
          <a:p>
            <a:pPr marL="0" indent="0" algn="l">
              <a:lnSpc>
                <a:spcPts val="1800"/>
              </a:lnSpc>
              <a:buNone/>
            </a:pPr>
            <a:r>
              <a:rPr lang="en-US" sz="1200" dirty="0">
                <a:solidFill>
                  <a:srgbClr val="333333"/>
                </a:solidFill>
                <a:latin typeface="UD丸ゴシック" pitchFamily="34" charset="0"/>
                <a:ea typeface="UD丸ゴシック" pitchFamily="34" charset="-122"/>
                <a:cs typeface="UD丸ゴシック" pitchFamily="34" charset="-120"/>
              </a:rPr>
              <a:t>地域産業の持続可能な発展に寄与</a:t>
            </a:r>
            <a:endParaRPr lang="en-US" sz="1200" dirty="0"/>
          </a:p>
        </p:txBody>
      </p:sp>
      <p:sp>
        <p:nvSpPr>
          <p:cNvPr id="40" name="Text 8"/>
          <p:cNvSpPr/>
          <p:nvPr/>
        </p:nvSpPr>
        <p:spPr>
          <a:xfrm>
            <a:off x="685800" y="5162550"/>
            <a:ext cx="5899100" cy="457200"/>
          </a:xfrm>
          <a:prstGeom prst="rect">
            <a:avLst/>
          </a:prstGeom>
          <a:noFill/>
          <a:ln/>
        </p:spPr>
        <p:txBody>
          <a:bodyPr vert="horz" wrap="square" lIns="0" tIns="0" rIns="0" bIns="0" rtlCol="0" anchor="t"/>
          <a:lstStyle/>
          <a:p>
            <a:pPr marL="0" indent="0">
              <a:lnSpc>
                <a:spcPts val="1800"/>
              </a:lnSpc>
              <a:buNone/>
            </a:pPr>
            <a:r>
              <a:rPr lang="en-US" sz="1200" i="1" dirty="0">
                <a:solidFill>
                  <a:srgbClr val="4B5563"/>
                </a:solidFill>
                <a:latin typeface="UD丸ゴシック" pitchFamily="34" charset="0"/>
                <a:ea typeface="UD丸ゴシック" pitchFamily="34" charset="-122"/>
                <a:cs typeface="UD丸ゴシック" pitchFamily="34" charset="-120"/>
              </a:rPr>
              <a:t>「マルチワーカー」は、季節ごとの労働需要に応じて複数の事業者のもとで働く労働者を指します。</a:t>
            </a:r>
            <a:endParaRPr lang="en-US" sz="1200" dirty="0"/>
          </a:p>
        </p:txBody>
      </p:sp>
      <p:sp>
        <p:nvSpPr>
          <p:cNvPr id="41" name="Text 9"/>
          <p:cNvSpPr/>
          <p:nvPr/>
        </p:nvSpPr>
        <p:spPr>
          <a:xfrm>
            <a:off x="7423100" y="1390650"/>
            <a:ext cx="4235500" cy="304800"/>
          </a:xfrm>
          <a:prstGeom prst="rect">
            <a:avLst/>
          </a:prstGeom>
          <a:noFill/>
          <a:ln/>
        </p:spPr>
        <p:txBody>
          <a:bodyPr vert="horz" wrap="square" lIns="0" tIns="0" rIns="0" bIns="0" rtlCol="0" anchor="t"/>
          <a:lstStyle/>
          <a:p>
            <a:pPr marL="0" indent="0">
              <a:lnSpc>
                <a:spcPts val="2400"/>
              </a:lnSpc>
              <a:buNone/>
            </a:pPr>
            <a:r>
              <a:rPr lang="en-US" sz="1800" b="1" dirty="0">
                <a:solidFill>
                  <a:srgbClr val="374151"/>
                </a:solidFill>
                <a:latin typeface="UD丸ゴシック" pitchFamily="34" charset="0"/>
                <a:ea typeface="UD丸ゴシック" pitchFamily="34" charset="-122"/>
                <a:cs typeface="UD丸ゴシック" pitchFamily="34" charset="-120"/>
              </a:rPr>
              <a:t>ワークフロー</a:t>
            </a:r>
            <a:endParaRPr lang="en-US" sz="1800" dirty="0"/>
          </a:p>
        </p:txBody>
      </p:sp>
      <p:sp>
        <p:nvSpPr>
          <p:cNvPr id="42" name="Text 10"/>
          <p:cNvSpPr/>
          <p:nvPr/>
        </p:nvSpPr>
        <p:spPr>
          <a:xfrm>
            <a:off x="7423100" y="3362888"/>
            <a:ext cx="1058763" cy="228600"/>
          </a:xfrm>
          <a:prstGeom prst="rect">
            <a:avLst/>
          </a:prstGeom>
          <a:noFill/>
          <a:ln/>
        </p:spPr>
        <p:txBody>
          <a:bodyPr vert="horz" wrap="square" lIns="0" tIns="0" rIns="0" bIns="0" rtlCol="0" anchor="t"/>
          <a:lstStyle/>
          <a:p>
            <a:pPr marL="0" indent="0" algn="ctr">
              <a:lnSpc>
                <a:spcPts val="1800"/>
              </a:lnSpc>
              <a:buNone/>
            </a:pPr>
            <a:r>
              <a:rPr lang="en-US" sz="1200" b="1" dirty="0">
                <a:solidFill>
                  <a:srgbClr val="333333"/>
                </a:solidFill>
                <a:latin typeface="UD丸ゴシック" pitchFamily="34" charset="0"/>
                <a:ea typeface="UD丸ゴシック" pitchFamily="34" charset="-122"/>
                <a:cs typeface="UD丸ゴシック" pitchFamily="34" charset="-120"/>
              </a:rPr>
              <a:t>労働者</a:t>
            </a:r>
            <a:endParaRPr lang="en-US" sz="1200" dirty="0"/>
          </a:p>
        </p:txBody>
      </p:sp>
      <p:sp>
        <p:nvSpPr>
          <p:cNvPr id="43" name="Text 11"/>
          <p:cNvSpPr/>
          <p:nvPr/>
        </p:nvSpPr>
        <p:spPr>
          <a:xfrm>
            <a:off x="8481864" y="3362888"/>
            <a:ext cx="1058763" cy="228600"/>
          </a:xfrm>
          <a:prstGeom prst="rect">
            <a:avLst/>
          </a:prstGeom>
          <a:noFill/>
          <a:ln/>
        </p:spPr>
        <p:txBody>
          <a:bodyPr vert="horz" wrap="square" lIns="0" tIns="0" rIns="0" bIns="0" rtlCol="0" anchor="t"/>
          <a:lstStyle/>
          <a:p>
            <a:pPr marL="0" indent="0" algn="ctr">
              <a:lnSpc>
                <a:spcPts val="1800"/>
              </a:lnSpc>
              <a:buNone/>
            </a:pPr>
            <a:r>
              <a:rPr lang="en-US" sz="1200" b="1" dirty="0">
                <a:solidFill>
                  <a:srgbClr val="333333"/>
                </a:solidFill>
                <a:latin typeface="UD丸ゴシック" pitchFamily="34" charset="0"/>
                <a:ea typeface="UD丸ゴシック" pitchFamily="34" charset="-122"/>
                <a:cs typeface="UD丸ゴシック" pitchFamily="34" charset="-120"/>
              </a:rPr>
              <a:t>派遣</a:t>
            </a:r>
            <a:endParaRPr lang="en-US" sz="1200" dirty="0"/>
          </a:p>
        </p:txBody>
      </p:sp>
      <p:sp>
        <p:nvSpPr>
          <p:cNvPr id="44" name="Text 12"/>
          <p:cNvSpPr/>
          <p:nvPr/>
        </p:nvSpPr>
        <p:spPr>
          <a:xfrm>
            <a:off x="9540627" y="3362888"/>
            <a:ext cx="1058763" cy="228600"/>
          </a:xfrm>
          <a:prstGeom prst="rect">
            <a:avLst/>
          </a:prstGeom>
          <a:noFill/>
          <a:ln/>
        </p:spPr>
        <p:txBody>
          <a:bodyPr vert="horz" wrap="square" lIns="0" tIns="0" rIns="0" bIns="0" rtlCol="0" anchor="t"/>
          <a:lstStyle/>
          <a:p>
            <a:pPr marL="0" indent="0" algn="ctr">
              <a:lnSpc>
                <a:spcPts val="1800"/>
              </a:lnSpc>
              <a:buNone/>
            </a:pPr>
            <a:r>
              <a:rPr lang="en-US" sz="1200" b="1" dirty="0">
                <a:solidFill>
                  <a:srgbClr val="333333"/>
                </a:solidFill>
                <a:latin typeface="UD丸ゴシック" pitchFamily="34" charset="0"/>
                <a:ea typeface="UD丸ゴシック" pitchFamily="34" charset="-122"/>
                <a:cs typeface="UD丸ゴシック" pitchFamily="34" charset="-120"/>
              </a:rPr>
              <a:t>事業者</a:t>
            </a:r>
            <a:endParaRPr lang="en-US" sz="1200" dirty="0"/>
          </a:p>
        </p:txBody>
      </p:sp>
      <p:sp>
        <p:nvSpPr>
          <p:cNvPr id="45" name="Text 13"/>
          <p:cNvSpPr/>
          <p:nvPr/>
        </p:nvSpPr>
        <p:spPr>
          <a:xfrm>
            <a:off x="10599390" y="3362888"/>
            <a:ext cx="1058763" cy="228600"/>
          </a:xfrm>
          <a:prstGeom prst="rect">
            <a:avLst/>
          </a:prstGeom>
          <a:noFill/>
          <a:ln/>
        </p:spPr>
        <p:txBody>
          <a:bodyPr vert="horz" wrap="square" lIns="0" tIns="0" rIns="0" bIns="0" rtlCol="0" anchor="t"/>
          <a:lstStyle/>
          <a:p>
            <a:pPr marL="0" indent="0" algn="ctr">
              <a:lnSpc>
                <a:spcPts val="1800"/>
              </a:lnSpc>
              <a:buNone/>
            </a:pPr>
            <a:r>
              <a:rPr lang="en-US" sz="1200" b="1" dirty="0">
                <a:solidFill>
                  <a:srgbClr val="333333"/>
                </a:solidFill>
                <a:latin typeface="UD丸ゴシック" pitchFamily="34" charset="0"/>
                <a:ea typeface="UD丸ゴシック" pitchFamily="34" charset="-122"/>
                <a:cs typeface="UD丸ゴシック" pitchFamily="34" charset="-120"/>
              </a:rPr>
              <a:t>労働</a:t>
            </a:r>
            <a:endParaRPr lang="en-US" sz="1200" dirty="0"/>
          </a:p>
        </p:txBody>
      </p:sp>
      <p:sp>
        <p:nvSpPr>
          <p:cNvPr id="46" name="Text 14"/>
          <p:cNvSpPr/>
          <p:nvPr/>
        </p:nvSpPr>
        <p:spPr>
          <a:xfrm>
            <a:off x="7497847" y="4275619"/>
            <a:ext cx="3930700" cy="266700"/>
          </a:xfrm>
          <a:prstGeom prst="rect">
            <a:avLst/>
          </a:prstGeom>
          <a:noFill/>
          <a:ln/>
        </p:spPr>
        <p:txBody>
          <a:bodyPr vert="horz" wrap="square" lIns="0" tIns="0" rIns="0" bIns="0" rtlCol="0" anchor="t"/>
          <a:lstStyle/>
          <a:p>
            <a:pPr marL="0" indent="0">
              <a:lnSpc>
                <a:spcPts val="2100"/>
              </a:lnSpc>
              <a:buNone/>
            </a:pPr>
            <a:r>
              <a:rPr lang="en-US" sz="1350" b="1" dirty="0">
                <a:solidFill>
                  <a:srgbClr val="374151"/>
                </a:solidFill>
                <a:latin typeface="UD丸ゴシック" pitchFamily="34" charset="0"/>
                <a:ea typeface="UD丸ゴシック" pitchFamily="34" charset="-122"/>
                <a:cs typeface="UD丸ゴシック" pitchFamily="34" charset="-120"/>
              </a:rPr>
              <a:t>特定地域づくり事業の目的</a:t>
            </a:r>
            <a:endParaRPr lang="en-US" sz="1350" dirty="0"/>
          </a:p>
        </p:txBody>
      </p:sp>
      <p:sp>
        <p:nvSpPr>
          <p:cNvPr id="47" name="Text 15"/>
          <p:cNvSpPr/>
          <p:nvPr/>
        </p:nvSpPr>
        <p:spPr>
          <a:xfrm>
            <a:off x="7495230" y="4680152"/>
            <a:ext cx="3930700" cy="685800"/>
          </a:xfrm>
          <a:prstGeom prst="rect">
            <a:avLst/>
          </a:prstGeom>
          <a:noFill/>
          <a:ln/>
        </p:spPr>
        <p:txBody>
          <a:bodyPr vert="horz" wrap="square" lIns="0" tIns="0" rIns="0" bIns="0" rtlCol="0" anchor="t"/>
          <a:lstStyle/>
          <a:p>
            <a:pPr marL="0" indent="0">
              <a:lnSpc>
                <a:spcPts val="1800"/>
              </a:lnSpc>
              <a:buNone/>
            </a:pPr>
            <a:r>
              <a:rPr lang="en-US" sz="1200" dirty="0">
                <a:solidFill>
                  <a:srgbClr val="4B5563"/>
                </a:solidFill>
                <a:latin typeface="UD丸ゴシック" pitchFamily="34" charset="0"/>
                <a:ea typeface="UD丸ゴシック" pitchFamily="34" charset="-122"/>
                <a:cs typeface="UD丸ゴシック" pitchFamily="34" charset="-120"/>
              </a:rPr>
              <a:t>指定された地域において、労働者の安定した雇用と、地域産業の担い手不足の解消を促進し、地域の活性化に寄与することを目的としています。</a:t>
            </a:r>
            <a:endParaRPr lang="en-US" sz="1200" dirty="0"/>
          </a:p>
        </p:txBody>
      </p:sp>
      <p:sp>
        <p:nvSpPr>
          <p:cNvPr id="48" name="Text 16"/>
          <p:cNvSpPr/>
          <p:nvPr/>
        </p:nvSpPr>
        <p:spPr>
          <a:xfrm>
            <a:off x="11590586" y="6477000"/>
            <a:ext cx="355937" cy="228600"/>
          </a:xfrm>
          <a:prstGeom prst="rect">
            <a:avLst/>
          </a:prstGeom>
          <a:noFill/>
          <a:ln/>
        </p:spPr>
        <p:txBody>
          <a:bodyPr vert="horz" wrap="square" lIns="0" tIns="0" rIns="0" bIns="0" rtlCol="0" anchor="t"/>
          <a:lstStyle/>
          <a:p>
            <a:pPr marL="0" indent="0">
              <a:lnSpc>
                <a:spcPts val="1800"/>
              </a:lnSpc>
              <a:buNone/>
            </a:pPr>
            <a:r>
              <a:rPr lang="en-US" sz="1200" dirty="0">
                <a:solidFill>
                  <a:srgbClr val="6B7280"/>
                </a:solidFill>
                <a:latin typeface="UD丸ゴシック" pitchFamily="34" charset="0"/>
                <a:ea typeface="UD丸ゴシック" pitchFamily="34" charset="-122"/>
                <a:cs typeface="UD丸ゴシック" pitchFamily="34" charset="-120"/>
              </a:rPr>
              <a:t>3 / 8</a:t>
            </a:r>
            <a:endParaRPr lang="en-US" sz="1200" dirty="0"/>
          </a:p>
        </p:txBody>
      </p:sp>
      <p:pic>
        <p:nvPicPr>
          <p:cNvPr id="49" name="図 48" descr="図形&#10;&#10;中程度の精度で自動的に生成された説明">
            <a:extLst>
              <a:ext uri="{FF2B5EF4-FFF2-40B4-BE49-F238E27FC236}">
                <a16:creationId xmlns:a16="http://schemas.microsoft.com/office/drawing/2014/main" id="{11F580EE-8F6F-7391-FBDE-944D41A52EA0}"/>
              </a:ext>
            </a:extLst>
          </p:cNvPr>
          <p:cNvPicPr>
            <a:picLocks noChangeAspect="1"/>
          </p:cNvPicPr>
          <p:nvPr/>
        </p:nvPicPr>
        <p:blipFill>
          <a:blip r:embed="rId22"/>
          <a:stretch>
            <a:fillRect/>
          </a:stretch>
        </p:blipFill>
        <p:spPr>
          <a:xfrm>
            <a:off x="17394" y="6296619"/>
            <a:ext cx="2797865" cy="531494"/>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2192000" cy="7105650"/>
          </a:xfrm>
          <a:prstGeom prst="rect">
            <a:avLst/>
          </a:prstGeom>
        </p:spPr>
      </p:pic>
      <p:pic>
        <p:nvPicPr>
          <p:cNvPr id="3" name="Image 1" descr="preencoded.png"/>
          <p:cNvPicPr>
            <a:picLocks noChangeAspect="1"/>
          </p:cNvPicPr>
          <p:nvPr/>
        </p:nvPicPr>
        <p:blipFill>
          <a:blip r:embed="rId4"/>
          <a:stretch>
            <a:fillRect/>
          </a:stretch>
        </p:blipFill>
        <p:spPr>
          <a:xfrm>
            <a:off x="0" y="0"/>
            <a:ext cx="12192000" cy="7105650"/>
          </a:xfrm>
          <a:prstGeom prst="rect">
            <a:avLst/>
          </a:prstGeom>
        </p:spPr>
      </p:pic>
      <p:pic>
        <p:nvPicPr>
          <p:cNvPr id="4" name="Image 2" descr="preencoded.png"/>
          <p:cNvPicPr>
            <a:picLocks noChangeAspect="1"/>
          </p:cNvPicPr>
          <p:nvPr/>
        </p:nvPicPr>
        <p:blipFill>
          <a:blip r:embed="rId5"/>
          <a:stretch>
            <a:fillRect/>
          </a:stretch>
        </p:blipFill>
        <p:spPr>
          <a:xfrm>
            <a:off x="304800" y="304800"/>
            <a:ext cx="11582400" cy="628650"/>
          </a:xfrm>
          <a:prstGeom prst="rect">
            <a:avLst/>
          </a:prstGeom>
        </p:spPr>
      </p:pic>
      <p:pic>
        <p:nvPicPr>
          <p:cNvPr id="5" name="Image 3" descr="preencoded.png"/>
          <p:cNvPicPr>
            <a:picLocks noChangeAspect="1"/>
          </p:cNvPicPr>
          <p:nvPr/>
        </p:nvPicPr>
        <p:blipFill>
          <a:blip r:embed="rId6"/>
          <a:stretch>
            <a:fillRect/>
          </a:stretch>
        </p:blipFill>
        <p:spPr>
          <a:xfrm>
            <a:off x="304800" y="1162050"/>
            <a:ext cx="6692801" cy="5638800"/>
          </a:xfrm>
          <a:prstGeom prst="rect">
            <a:avLst/>
          </a:prstGeom>
        </p:spPr>
      </p:pic>
      <p:pic>
        <p:nvPicPr>
          <p:cNvPr id="6" name="Image 4" descr="preencoded.png"/>
          <p:cNvPicPr>
            <a:picLocks noChangeAspect="1"/>
          </p:cNvPicPr>
          <p:nvPr/>
        </p:nvPicPr>
        <p:blipFill>
          <a:blip r:embed="rId7"/>
          <a:stretch>
            <a:fillRect/>
          </a:stretch>
        </p:blipFill>
        <p:spPr>
          <a:xfrm>
            <a:off x="495300" y="1733550"/>
            <a:ext cx="6311801" cy="38100"/>
          </a:xfrm>
          <a:prstGeom prst="rect">
            <a:avLst/>
          </a:prstGeom>
        </p:spPr>
      </p:pic>
      <p:pic>
        <p:nvPicPr>
          <p:cNvPr id="7" name="Image 5" descr="preencoded.png"/>
          <p:cNvPicPr>
            <a:picLocks noChangeAspect="1"/>
          </p:cNvPicPr>
          <p:nvPr/>
        </p:nvPicPr>
        <p:blipFill>
          <a:blip r:embed="rId8"/>
          <a:stretch>
            <a:fillRect/>
          </a:stretch>
        </p:blipFill>
        <p:spPr>
          <a:xfrm>
            <a:off x="723900" y="2095500"/>
            <a:ext cx="304800" cy="304800"/>
          </a:xfrm>
          <a:prstGeom prst="rect">
            <a:avLst/>
          </a:prstGeom>
        </p:spPr>
      </p:pic>
      <p:pic>
        <p:nvPicPr>
          <p:cNvPr id="8" name="Image 6" descr="preencoded.png"/>
          <p:cNvPicPr>
            <a:picLocks noChangeAspect="1"/>
          </p:cNvPicPr>
          <p:nvPr/>
        </p:nvPicPr>
        <p:blipFill>
          <a:blip r:embed="rId8"/>
          <a:stretch>
            <a:fillRect/>
          </a:stretch>
        </p:blipFill>
        <p:spPr>
          <a:xfrm>
            <a:off x="723900" y="2857500"/>
            <a:ext cx="304800" cy="304800"/>
          </a:xfrm>
          <a:prstGeom prst="rect">
            <a:avLst/>
          </a:prstGeom>
        </p:spPr>
      </p:pic>
      <p:pic>
        <p:nvPicPr>
          <p:cNvPr id="9" name="Image 7" descr="preencoded.png"/>
          <p:cNvPicPr>
            <a:picLocks noChangeAspect="1"/>
          </p:cNvPicPr>
          <p:nvPr/>
        </p:nvPicPr>
        <p:blipFill>
          <a:blip r:embed="rId8"/>
          <a:stretch>
            <a:fillRect/>
          </a:stretch>
        </p:blipFill>
        <p:spPr>
          <a:xfrm>
            <a:off x="723900" y="3619500"/>
            <a:ext cx="304800" cy="304800"/>
          </a:xfrm>
          <a:prstGeom prst="rect">
            <a:avLst/>
          </a:prstGeom>
        </p:spPr>
      </p:pic>
      <p:pic>
        <p:nvPicPr>
          <p:cNvPr id="10" name="Image 8" descr="preencoded.png"/>
          <p:cNvPicPr>
            <a:picLocks noChangeAspect="1"/>
          </p:cNvPicPr>
          <p:nvPr/>
        </p:nvPicPr>
        <p:blipFill>
          <a:blip r:embed="rId8"/>
          <a:stretch>
            <a:fillRect/>
          </a:stretch>
        </p:blipFill>
        <p:spPr>
          <a:xfrm>
            <a:off x="723900" y="4381500"/>
            <a:ext cx="304800" cy="304800"/>
          </a:xfrm>
          <a:prstGeom prst="rect">
            <a:avLst/>
          </a:prstGeom>
        </p:spPr>
      </p:pic>
      <p:pic>
        <p:nvPicPr>
          <p:cNvPr id="11" name="Image 9" descr="preencoded.png"/>
          <p:cNvPicPr>
            <a:picLocks noChangeAspect="1"/>
          </p:cNvPicPr>
          <p:nvPr/>
        </p:nvPicPr>
        <p:blipFill>
          <a:blip r:embed="rId8"/>
          <a:stretch>
            <a:fillRect/>
          </a:stretch>
        </p:blipFill>
        <p:spPr>
          <a:xfrm>
            <a:off x="723900" y="5257800"/>
            <a:ext cx="304800" cy="304800"/>
          </a:xfrm>
          <a:prstGeom prst="rect">
            <a:avLst/>
          </a:prstGeom>
        </p:spPr>
      </p:pic>
      <p:pic>
        <p:nvPicPr>
          <p:cNvPr id="12" name="Image 10" descr="preencoded.png"/>
          <p:cNvPicPr>
            <a:picLocks noChangeAspect="1"/>
          </p:cNvPicPr>
          <p:nvPr/>
        </p:nvPicPr>
        <p:blipFill>
          <a:blip r:embed="rId8"/>
          <a:stretch>
            <a:fillRect/>
          </a:stretch>
        </p:blipFill>
        <p:spPr>
          <a:xfrm>
            <a:off x="723900" y="6134100"/>
            <a:ext cx="304800" cy="304800"/>
          </a:xfrm>
          <a:prstGeom prst="rect">
            <a:avLst/>
          </a:prstGeom>
        </p:spPr>
      </p:pic>
      <p:pic>
        <p:nvPicPr>
          <p:cNvPr id="13" name="Image 11" descr="preencoded.png"/>
          <p:cNvPicPr>
            <a:picLocks noChangeAspect="1"/>
          </p:cNvPicPr>
          <p:nvPr/>
        </p:nvPicPr>
        <p:blipFill>
          <a:blip r:embed="rId9"/>
          <a:stretch>
            <a:fillRect/>
          </a:stretch>
        </p:blipFill>
        <p:spPr>
          <a:xfrm>
            <a:off x="7150001" y="1162050"/>
            <a:ext cx="4737050" cy="1028700"/>
          </a:xfrm>
          <a:prstGeom prst="rect">
            <a:avLst/>
          </a:prstGeom>
        </p:spPr>
      </p:pic>
      <p:pic>
        <p:nvPicPr>
          <p:cNvPr id="14" name="Image 12" descr="preencoded.png"/>
          <p:cNvPicPr>
            <a:picLocks noChangeAspect="1"/>
          </p:cNvPicPr>
          <p:nvPr/>
        </p:nvPicPr>
        <p:blipFill>
          <a:blip r:embed="rId10"/>
          <a:stretch>
            <a:fillRect/>
          </a:stretch>
        </p:blipFill>
        <p:spPr>
          <a:xfrm>
            <a:off x="7302401" y="1314450"/>
            <a:ext cx="571500" cy="571500"/>
          </a:xfrm>
          <a:prstGeom prst="rect">
            <a:avLst/>
          </a:prstGeom>
        </p:spPr>
      </p:pic>
      <p:pic>
        <p:nvPicPr>
          <p:cNvPr id="15" name="Image 13" descr="preencoded.png"/>
          <p:cNvPicPr>
            <a:picLocks noChangeAspect="1"/>
          </p:cNvPicPr>
          <p:nvPr/>
        </p:nvPicPr>
        <p:blipFill>
          <a:blip r:embed="rId11"/>
          <a:stretch>
            <a:fillRect/>
          </a:stretch>
        </p:blipFill>
        <p:spPr>
          <a:xfrm>
            <a:off x="7478613" y="1428750"/>
            <a:ext cx="219075" cy="342900"/>
          </a:xfrm>
          <a:prstGeom prst="rect">
            <a:avLst/>
          </a:prstGeom>
        </p:spPr>
      </p:pic>
      <p:pic>
        <p:nvPicPr>
          <p:cNvPr id="16" name="Image 14" descr="preencoded.png"/>
          <p:cNvPicPr>
            <a:picLocks noChangeAspect="1"/>
          </p:cNvPicPr>
          <p:nvPr/>
        </p:nvPicPr>
        <p:blipFill>
          <a:blip r:embed="rId12"/>
          <a:stretch>
            <a:fillRect/>
          </a:stretch>
        </p:blipFill>
        <p:spPr>
          <a:xfrm>
            <a:off x="7150001" y="2343150"/>
            <a:ext cx="4737050" cy="1028700"/>
          </a:xfrm>
          <a:prstGeom prst="rect">
            <a:avLst/>
          </a:prstGeom>
        </p:spPr>
      </p:pic>
      <p:pic>
        <p:nvPicPr>
          <p:cNvPr id="17" name="Image 15" descr="preencoded.png"/>
          <p:cNvPicPr>
            <a:picLocks noChangeAspect="1"/>
          </p:cNvPicPr>
          <p:nvPr/>
        </p:nvPicPr>
        <p:blipFill>
          <a:blip r:embed="rId13"/>
          <a:stretch>
            <a:fillRect/>
          </a:stretch>
        </p:blipFill>
        <p:spPr>
          <a:xfrm>
            <a:off x="7302401" y="2495550"/>
            <a:ext cx="571500" cy="571500"/>
          </a:xfrm>
          <a:prstGeom prst="rect">
            <a:avLst/>
          </a:prstGeom>
        </p:spPr>
      </p:pic>
      <p:pic>
        <p:nvPicPr>
          <p:cNvPr id="18" name="Image 16" descr="preencoded.png"/>
          <p:cNvPicPr>
            <a:picLocks noChangeAspect="1"/>
          </p:cNvPicPr>
          <p:nvPr/>
        </p:nvPicPr>
        <p:blipFill>
          <a:blip r:embed="rId14"/>
          <a:stretch>
            <a:fillRect/>
          </a:stretch>
        </p:blipFill>
        <p:spPr>
          <a:xfrm>
            <a:off x="7407176" y="2609850"/>
            <a:ext cx="361950" cy="342900"/>
          </a:xfrm>
          <a:prstGeom prst="rect">
            <a:avLst/>
          </a:prstGeom>
        </p:spPr>
      </p:pic>
      <p:pic>
        <p:nvPicPr>
          <p:cNvPr id="19" name="Image 17" descr="preencoded.png"/>
          <p:cNvPicPr>
            <a:picLocks noChangeAspect="1"/>
          </p:cNvPicPr>
          <p:nvPr/>
        </p:nvPicPr>
        <p:blipFill>
          <a:blip r:embed="rId9"/>
          <a:stretch>
            <a:fillRect/>
          </a:stretch>
        </p:blipFill>
        <p:spPr>
          <a:xfrm>
            <a:off x="7150001" y="3524250"/>
            <a:ext cx="4737050" cy="1028700"/>
          </a:xfrm>
          <a:prstGeom prst="rect">
            <a:avLst/>
          </a:prstGeom>
        </p:spPr>
      </p:pic>
      <p:pic>
        <p:nvPicPr>
          <p:cNvPr id="20" name="Image 18" descr="preencoded.png"/>
          <p:cNvPicPr>
            <a:picLocks noChangeAspect="1"/>
          </p:cNvPicPr>
          <p:nvPr/>
        </p:nvPicPr>
        <p:blipFill>
          <a:blip r:embed="rId15"/>
          <a:stretch>
            <a:fillRect/>
          </a:stretch>
        </p:blipFill>
        <p:spPr>
          <a:xfrm>
            <a:off x="7302401" y="3676650"/>
            <a:ext cx="571500" cy="571500"/>
          </a:xfrm>
          <a:prstGeom prst="rect">
            <a:avLst/>
          </a:prstGeom>
        </p:spPr>
      </p:pic>
      <p:pic>
        <p:nvPicPr>
          <p:cNvPr id="21" name="Image 19" descr="preencoded.png"/>
          <p:cNvPicPr>
            <a:picLocks noChangeAspect="1"/>
          </p:cNvPicPr>
          <p:nvPr/>
        </p:nvPicPr>
        <p:blipFill>
          <a:blip r:embed="rId16"/>
          <a:stretch>
            <a:fillRect/>
          </a:stretch>
        </p:blipFill>
        <p:spPr>
          <a:xfrm>
            <a:off x="7426226" y="3790950"/>
            <a:ext cx="323850" cy="342900"/>
          </a:xfrm>
          <a:prstGeom prst="rect">
            <a:avLst/>
          </a:prstGeom>
        </p:spPr>
      </p:pic>
      <p:sp>
        <p:nvSpPr>
          <p:cNvPr id="22" name="Text 0"/>
          <p:cNvSpPr/>
          <p:nvPr/>
        </p:nvSpPr>
        <p:spPr>
          <a:xfrm>
            <a:off x="590550" y="447675"/>
            <a:ext cx="11010900" cy="342900"/>
          </a:xfrm>
          <a:prstGeom prst="rect">
            <a:avLst/>
          </a:prstGeom>
          <a:noFill/>
          <a:ln/>
        </p:spPr>
        <p:txBody>
          <a:bodyPr vert="horz" wrap="square" lIns="0" tIns="0" rIns="0" bIns="0" rtlCol="0" anchor="t"/>
          <a:lstStyle/>
          <a:p>
            <a:pPr marL="0" indent="0">
              <a:lnSpc>
                <a:spcPts val="2700"/>
              </a:lnSpc>
              <a:buNone/>
            </a:pPr>
            <a:r>
              <a:rPr lang="en-US" sz="2250" b="1" dirty="0">
                <a:solidFill>
                  <a:srgbClr val="FFFFFF"/>
                </a:solidFill>
                <a:latin typeface="UD丸ゴシック" pitchFamily="34" charset="0"/>
                <a:ea typeface="UD丸ゴシック" pitchFamily="34" charset="-122"/>
                <a:cs typeface="UD丸ゴシック" pitchFamily="34" charset="-120"/>
              </a:rPr>
              <a:t>制度の仕組み</a:t>
            </a:r>
            <a:endParaRPr lang="en-US" sz="2250" dirty="0"/>
          </a:p>
        </p:txBody>
      </p:sp>
      <p:sp>
        <p:nvSpPr>
          <p:cNvPr id="23" name="Text 1"/>
          <p:cNvSpPr/>
          <p:nvPr/>
        </p:nvSpPr>
        <p:spPr>
          <a:xfrm>
            <a:off x="495300" y="1352550"/>
            <a:ext cx="6311801" cy="304800"/>
          </a:xfrm>
          <a:prstGeom prst="rect">
            <a:avLst/>
          </a:prstGeom>
          <a:noFill/>
          <a:ln/>
        </p:spPr>
        <p:txBody>
          <a:bodyPr vert="horz" wrap="square" lIns="0" tIns="0" rIns="0" bIns="0" rtlCol="0" anchor="t"/>
          <a:lstStyle/>
          <a:p>
            <a:pPr marL="0" indent="0">
              <a:lnSpc>
                <a:spcPts val="2400"/>
              </a:lnSpc>
              <a:buNone/>
            </a:pPr>
            <a:r>
              <a:rPr lang="en-US" sz="1800" b="1" dirty="0">
                <a:solidFill>
                  <a:srgbClr val="374151"/>
                </a:solidFill>
                <a:latin typeface="UD丸ゴシック" pitchFamily="34" charset="0"/>
                <a:ea typeface="UD丸ゴシック" pitchFamily="34" charset="-122"/>
                <a:cs typeface="UD丸ゴシック" pitchFamily="34" charset="-120"/>
              </a:rPr>
              <a:t>認定のプロセス</a:t>
            </a:r>
            <a:endParaRPr lang="en-US" sz="1800" dirty="0"/>
          </a:p>
        </p:txBody>
      </p:sp>
      <p:sp>
        <p:nvSpPr>
          <p:cNvPr id="24" name="Text 2"/>
          <p:cNvSpPr/>
          <p:nvPr/>
        </p:nvSpPr>
        <p:spPr>
          <a:xfrm>
            <a:off x="833884" y="2095500"/>
            <a:ext cx="304800" cy="304800"/>
          </a:xfrm>
          <a:prstGeom prst="rect">
            <a:avLst/>
          </a:prstGeom>
          <a:noFill/>
          <a:ln/>
        </p:spPr>
        <p:txBody>
          <a:bodyPr vert="horz" wrap="square" lIns="0" tIns="0" rIns="0" bIns="0" rtlCol="0" anchor="t"/>
          <a:lstStyle/>
          <a:p>
            <a:pPr marL="0" indent="0">
              <a:lnSpc>
                <a:spcPts val="1800"/>
              </a:lnSpc>
              <a:buNone/>
            </a:pPr>
            <a:r>
              <a:rPr lang="en-US" sz="1200" dirty="0">
                <a:solidFill>
                  <a:srgbClr val="FFFFFF"/>
                </a:solidFill>
                <a:latin typeface="UD丸ゴシック" pitchFamily="34" charset="0"/>
                <a:ea typeface="UD丸ゴシック" pitchFamily="34" charset="-122"/>
                <a:cs typeface="UD丸ゴシック" pitchFamily="34" charset="-120"/>
              </a:rPr>
              <a:t>1</a:t>
            </a:r>
            <a:endParaRPr lang="en-US" sz="1200" dirty="0"/>
          </a:p>
        </p:txBody>
      </p:sp>
      <p:sp>
        <p:nvSpPr>
          <p:cNvPr id="25" name="Text 3"/>
          <p:cNvSpPr/>
          <p:nvPr/>
        </p:nvSpPr>
        <p:spPr>
          <a:xfrm>
            <a:off x="1143000" y="2000250"/>
            <a:ext cx="2895600" cy="266700"/>
          </a:xfrm>
          <a:prstGeom prst="rect">
            <a:avLst/>
          </a:prstGeom>
          <a:noFill/>
          <a:ln/>
        </p:spPr>
        <p:txBody>
          <a:bodyPr vert="horz" wrap="square" lIns="0" tIns="0" rIns="0" bIns="0" rtlCol="0" anchor="t"/>
          <a:lstStyle/>
          <a:p>
            <a:pPr marL="0" indent="0">
              <a:lnSpc>
                <a:spcPts val="2100"/>
              </a:lnSpc>
              <a:buNone/>
            </a:pPr>
            <a:r>
              <a:rPr lang="en-US" sz="1350" b="1" dirty="0">
                <a:solidFill>
                  <a:srgbClr val="333333"/>
                </a:solidFill>
                <a:latin typeface="UD丸ゴシック" pitchFamily="34" charset="0"/>
                <a:ea typeface="UD丸ゴシック" pitchFamily="34" charset="-122"/>
                <a:cs typeface="UD丸ゴシック" pitchFamily="34" charset="-120"/>
              </a:rPr>
              <a:t>対象地域</a:t>
            </a:r>
            <a:endParaRPr lang="en-US" sz="1350" dirty="0"/>
          </a:p>
        </p:txBody>
      </p:sp>
      <p:sp>
        <p:nvSpPr>
          <p:cNvPr id="26" name="Text 4"/>
          <p:cNvSpPr/>
          <p:nvPr/>
        </p:nvSpPr>
        <p:spPr>
          <a:xfrm>
            <a:off x="1143000" y="2266950"/>
            <a:ext cx="3474720" cy="228600"/>
          </a:xfrm>
          <a:prstGeom prst="rect">
            <a:avLst/>
          </a:prstGeom>
          <a:noFill/>
          <a:ln/>
        </p:spPr>
        <p:txBody>
          <a:bodyPr vert="horz" wrap="square" lIns="0" tIns="0" rIns="0" bIns="0" rtlCol="0" anchor="t"/>
          <a:lstStyle/>
          <a:p>
            <a:pPr marL="0" indent="0">
              <a:lnSpc>
                <a:spcPts val="1800"/>
              </a:lnSpc>
              <a:buNone/>
            </a:pPr>
            <a:r>
              <a:rPr lang="en-US" sz="1200" dirty="0">
                <a:solidFill>
                  <a:srgbClr val="4B5563"/>
                </a:solidFill>
                <a:latin typeface="UD丸ゴシック" pitchFamily="34" charset="0"/>
                <a:ea typeface="UD丸ゴシック" pitchFamily="34" charset="-122"/>
                <a:cs typeface="UD丸ゴシック" pitchFamily="34" charset="-120"/>
              </a:rPr>
              <a:t>人口急減地域であることが前提となります</a:t>
            </a:r>
            <a:endParaRPr lang="en-US" sz="1200" dirty="0"/>
          </a:p>
        </p:txBody>
      </p:sp>
      <p:sp>
        <p:nvSpPr>
          <p:cNvPr id="27" name="Text 5"/>
          <p:cNvSpPr/>
          <p:nvPr/>
        </p:nvSpPr>
        <p:spPr>
          <a:xfrm>
            <a:off x="833884" y="2857500"/>
            <a:ext cx="304800" cy="304800"/>
          </a:xfrm>
          <a:prstGeom prst="rect">
            <a:avLst/>
          </a:prstGeom>
          <a:noFill/>
          <a:ln/>
        </p:spPr>
        <p:txBody>
          <a:bodyPr vert="horz" wrap="square" lIns="0" tIns="0" rIns="0" bIns="0" rtlCol="0" anchor="t"/>
          <a:lstStyle/>
          <a:p>
            <a:pPr marL="0" indent="0">
              <a:lnSpc>
                <a:spcPts val="1800"/>
              </a:lnSpc>
              <a:buNone/>
            </a:pPr>
            <a:r>
              <a:rPr lang="en-US" sz="1200" dirty="0">
                <a:solidFill>
                  <a:srgbClr val="FFFFFF"/>
                </a:solidFill>
                <a:latin typeface="UD丸ゴシック" pitchFamily="34" charset="0"/>
                <a:ea typeface="UD丸ゴシック" pitchFamily="34" charset="-122"/>
                <a:cs typeface="UD丸ゴシック" pitchFamily="34" charset="-120"/>
              </a:rPr>
              <a:t>2</a:t>
            </a:r>
            <a:endParaRPr lang="en-US" sz="1200" dirty="0"/>
          </a:p>
        </p:txBody>
      </p:sp>
      <p:sp>
        <p:nvSpPr>
          <p:cNvPr id="28" name="Text 6"/>
          <p:cNvSpPr/>
          <p:nvPr/>
        </p:nvSpPr>
        <p:spPr>
          <a:xfrm>
            <a:off x="1143000" y="2762250"/>
            <a:ext cx="4267200" cy="266700"/>
          </a:xfrm>
          <a:prstGeom prst="rect">
            <a:avLst/>
          </a:prstGeom>
          <a:noFill/>
          <a:ln/>
        </p:spPr>
        <p:txBody>
          <a:bodyPr vert="horz" wrap="square" lIns="0" tIns="0" rIns="0" bIns="0" rtlCol="0" anchor="t"/>
          <a:lstStyle/>
          <a:p>
            <a:pPr marL="0" indent="0">
              <a:lnSpc>
                <a:spcPts val="2100"/>
              </a:lnSpc>
              <a:buNone/>
            </a:pPr>
            <a:r>
              <a:rPr lang="en-US" sz="1350" b="1" dirty="0">
                <a:solidFill>
                  <a:srgbClr val="333333"/>
                </a:solidFill>
                <a:latin typeface="UD丸ゴシック" pitchFamily="34" charset="0"/>
                <a:ea typeface="UD丸ゴシック" pitchFamily="34" charset="-122"/>
                <a:cs typeface="UD丸ゴシック" pitchFamily="34" charset="-120"/>
              </a:rPr>
              <a:t>実施主体</a:t>
            </a:r>
            <a:endParaRPr lang="en-US" sz="1350" dirty="0"/>
          </a:p>
        </p:txBody>
      </p:sp>
      <p:sp>
        <p:nvSpPr>
          <p:cNvPr id="29" name="Text 7"/>
          <p:cNvSpPr/>
          <p:nvPr/>
        </p:nvSpPr>
        <p:spPr>
          <a:xfrm>
            <a:off x="1143000" y="3028950"/>
            <a:ext cx="5120640" cy="228600"/>
          </a:xfrm>
          <a:prstGeom prst="rect">
            <a:avLst/>
          </a:prstGeom>
          <a:noFill/>
          <a:ln/>
        </p:spPr>
        <p:txBody>
          <a:bodyPr vert="horz" wrap="square" lIns="0" tIns="0" rIns="0" bIns="0" rtlCol="0" anchor="t"/>
          <a:lstStyle/>
          <a:p>
            <a:pPr marL="0" indent="0">
              <a:lnSpc>
                <a:spcPts val="1800"/>
              </a:lnSpc>
              <a:buNone/>
            </a:pPr>
            <a:r>
              <a:rPr lang="en-US" sz="1200" dirty="0">
                <a:solidFill>
                  <a:srgbClr val="4B5563"/>
                </a:solidFill>
                <a:latin typeface="UD丸ゴシック" pitchFamily="34" charset="0"/>
                <a:ea typeface="UD丸ゴシック" pitchFamily="34" charset="-122"/>
                <a:cs typeface="UD丸ゴシック" pitchFamily="34" charset="-120"/>
              </a:rPr>
              <a:t>中小企業等協同組合法に基づく事業協同組合が主体となります</a:t>
            </a:r>
            <a:endParaRPr lang="en-US" sz="1200" dirty="0"/>
          </a:p>
        </p:txBody>
      </p:sp>
      <p:sp>
        <p:nvSpPr>
          <p:cNvPr id="30" name="Text 8"/>
          <p:cNvSpPr/>
          <p:nvPr/>
        </p:nvSpPr>
        <p:spPr>
          <a:xfrm>
            <a:off x="833884" y="3619500"/>
            <a:ext cx="304800" cy="304800"/>
          </a:xfrm>
          <a:prstGeom prst="rect">
            <a:avLst/>
          </a:prstGeom>
          <a:noFill/>
          <a:ln/>
        </p:spPr>
        <p:txBody>
          <a:bodyPr vert="horz" wrap="square" lIns="0" tIns="0" rIns="0" bIns="0" rtlCol="0" anchor="t"/>
          <a:lstStyle/>
          <a:p>
            <a:pPr marL="0" indent="0">
              <a:lnSpc>
                <a:spcPts val="1800"/>
              </a:lnSpc>
              <a:buNone/>
            </a:pPr>
            <a:r>
              <a:rPr lang="en-US" sz="1200" dirty="0">
                <a:solidFill>
                  <a:srgbClr val="FFFFFF"/>
                </a:solidFill>
                <a:latin typeface="UD丸ゴシック" pitchFamily="34" charset="0"/>
                <a:ea typeface="UD丸ゴシック" pitchFamily="34" charset="-122"/>
                <a:cs typeface="UD丸ゴシック" pitchFamily="34" charset="-120"/>
              </a:rPr>
              <a:t>3</a:t>
            </a:r>
            <a:endParaRPr lang="en-US" sz="1200" dirty="0"/>
          </a:p>
        </p:txBody>
      </p:sp>
      <p:sp>
        <p:nvSpPr>
          <p:cNvPr id="31" name="Text 9"/>
          <p:cNvSpPr/>
          <p:nvPr/>
        </p:nvSpPr>
        <p:spPr>
          <a:xfrm>
            <a:off x="1143000" y="3524250"/>
            <a:ext cx="3200400" cy="266700"/>
          </a:xfrm>
          <a:prstGeom prst="rect">
            <a:avLst/>
          </a:prstGeom>
          <a:noFill/>
          <a:ln/>
        </p:spPr>
        <p:txBody>
          <a:bodyPr vert="horz" wrap="square" lIns="0" tIns="0" rIns="0" bIns="0" rtlCol="0" anchor="t"/>
          <a:lstStyle/>
          <a:p>
            <a:pPr marL="0" indent="0">
              <a:lnSpc>
                <a:spcPts val="2100"/>
              </a:lnSpc>
              <a:buNone/>
            </a:pPr>
            <a:r>
              <a:rPr lang="en-US" sz="1350" b="1" dirty="0">
                <a:solidFill>
                  <a:srgbClr val="333333"/>
                </a:solidFill>
                <a:latin typeface="UD丸ゴシック" pitchFamily="34" charset="0"/>
                <a:ea typeface="UD丸ゴシック" pitchFamily="34" charset="-122"/>
                <a:cs typeface="UD丸ゴシック" pitchFamily="34" charset="-120"/>
              </a:rPr>
              <a:t>事業内容</a:t>
            </a:r>
            <a:endParaRPr lang="en-US" sz="1350" dirty="0"/>
          </a:p>
        </p:txBody>
      </p:sp>
      <p:sp>
        <p:nvSpPr>
          <p:cNvPr id="32" name="Text 10"/>
          <p:cNvSpPr/>
          <p:nvPr/>
        </p:nvSpPr>
        <p:spPr>
          <a:xfrm>
            <a:off x="1143000" y="3790950"/>
            <a:ext cx="3840480" cy="228600"/>
          </a:xfrm>
          <a:prstGeom prst="rect">
            <a:avLst/>
          </a:prstGeom>
          <a:noFill/>
          <a:ln/>
        </p:spPr>
        <p:txBody>
          <a:bodyPr vert="horz" wrap="square" lIns="0" tIns="0" rIns="0" bIns="0" rtlCol="0" anchor="t"/>
          <a:lstStyle/>
          <a:p>
            <a:pPr marL="0" indent="0">
              <a:lnSpc>
                <a:spcPts val="1800"/>
              </a:lnSpc>
              <a:buNone/>
            </a:pPr>
            <a:r>
              <a:rPr lang="en-US" sz="1200" dirty="0">
                <a:solidFill>
                  <a:srgbClr val="4B5563"/>
                </a:solidFill>
                <a:latin typeface="UD丸ゴシック" pitchFamily="34" charset="0"/>
                <a:ea typeface="UD丸ゴシック" pitchFamily="34" charset="-122"/>
                <a:cs typeface="UD丸ゴシック" pitchFamily="34" charset="-120"/>
              </a:rPr>
              <a:t>「特定地域づくり事業」を行うことが必須です</a:t>
            </a:r>
            <a:endParaRPr lang="en-US" sz="1200" dirty="0"/>
          </a:p>
        </p:txBody>
      </p:sp>
      <p:sp>
        <p:nvSpPr>
          <p:cNvPr id="33" name="Text 11"/>
          <p:cNvSpPr/>
          <p:nvPr/>
        </p:nvSpPr>
        <p:spPr>
          <a:xfrm>
            <a:off x="833884" y="4381500"/>
            <a:ext cx="304800" cy="304800"/>
          </a:xfrm>
          <a:prstGeom prst="rect">
            <a:avLst/>
          </a:prstGeom>
          <a:noFill/>
          <a:ln/>
        </p:spPr>
        <p:txBody>
          <a:bodyPr vert="horz" wrap="square" lIns="0" tIns="0" rIns="0" bIns="0" rtlCol="0" anchor="t"/>
          <a:lstStyle/>
          <a:p>
            <a:pPr marL="0" indent="0">
              <a:lnSpc>
                <a:spcPts val="1800"/>
              </a:lnSpc>
              <a:buNone/>
            </a:pPr>
            <a:r>
              <a:rPr lang="en-US" sz="1200" dirty="0">
                <a:solidFill>
                  <a:srgbClr val="FFFFFF"/>
                </a:solidFill>
                <a:latin typeface="UD丸ゴシック" pitchFamily="34" charset="0"/>
                <a:ea typeface="UD丸ゴシック" pitchFamily="34" charset="-122"/>
                <a:cs typeface="UD丸ゴシック" pitchFamily="34" charset="-120"/>
              </a:rPr>
              <a:t>4</a:t>
            </a:r>
            <a:endParaRPr lang="en-US" sz="1200" dirty="0"/>
          </a:p>
        </p:txBody>
      </p:sp>
      <p:sp>
        <p:nvSpPr>
          <p:cNvPr id="34" name="Text 12"/>
          <p:cNvSpPr/>
          <p:nvPr/>
        </p:nvSpPr>
        <p:spPr>
          <a:xfrm>
            <a:off x="1143000" y="4286250"/>
            <a:ext cx="4572000" cy="266700"/>
          </a:xfrm>
          <a:prstGeom prst="rect">
            <a:avLst/>
          </a:prstGeom>
          <a:noFill/>
          <a:ln/>
        </p:spPr>
        <p:txBody>
          <a:bodyPr vert="horz" wrap="square" lIns="0" tIns="0" rIns="0" bIns="0" rtlCol="0" anchor="t"/>
          <a:lstStyle/>
          <a:p>
            <a:pPr marL="0" indent="0">
              <a:lnSpc>
                <a:spcPts val="2100"/>
              </a:lnSpc>
              <a:buNone/>
            </a:pPr>
            <a:r>
              <a:rPr lang="en-US" sz="1350" b="1" dirty="0">
                <a:solidFill>
                  <a:srgbClr val="333333"/>
                </a:solidFill>
                <a:latin typeface="UD丸ゴシック" pitchFamily="34" charset="0"/>
                <a:ea typeface="UD丸ゴシック" pitchFamily="34" charset="-122"/>
                <a:cs typeface="UD丸ゴシック" pitchFamily="34" charset="-120"/>
              </a:rPr>
              <a:t>認定者</a:t>
            </a:r>
            <a:endParaRPr lang="en-US" sz="1350" dirty="0"/>
          </a:p>
        </p:txBody>
      </p:sp>
      <p:sp>
        <p:nvSpPr>
          <p:cNvPr id="35" name="Text 13"/>
          <p:cNvSpPr/>
          <p:nvPr/>
        </p:nvSpPr>
        <p:spPr>
          <a:xfrm>
            <a:off x="1143000" y="4552950"/>
            <a:ext cx="5486400" cy="228600"/>
          </a:xfrm>
          <a:prstGeom prst="rect">
            <a:avLst/>
          </a:prstGeom>
          <a:noFill/>
          <a:ln/>
        </p:spPr>
        <p:txBody>
          <a:bodyPr vert="horz" wrap="square" lIns="0" tIns="0" rIns="0" bIns="0" rtlCol="0" anchor="t"/>
          <a:lstStyle/>
          <a:p>
            <a:pPr marL="0" indent="0">
              <a:lnSpc>
                <a:spcPts val="1800"/>
              </a:lnSpc>
              <a:buNone/>
            </a:pPr>
            <a:r>
              <a:rPr lang="en-US" sz="1200" dirty="0">
                <a:solidFill>
                  <a:srgbClr val="4B5563"/>
                </a:solidFill>
                <a:latin typeface="UD丸ゴシック" pitchFamily="34" charset="0"/>
                <a:ea typeface="UD丸ゴシック" pitchFamily="34" charset="-122"/>
                <a:cs typeface="UD丸ゴシック" pitchFamily="34" charset="-120"/>
              </a:rPr>
              <a:t>都道府県知事が、組合が一定の要件を満たすものとして認定します</a:t>
            </a:r>
            <a:endParaRPr lang="en-US" sz="1200" dirty="0"/>
          </a:p>
        </p:txBody>
      </p:sp>
      <p:sp>
        <p:nvSpPr>
          <p:cNvPr id="36" name="Text 14"/>
          <p:cNvSpPr/>
          <p:nvPr/>
        </p:nvSpPr>
        <p:spPr>
          <a:xfrm>
            <a:off x="833884" y="5257800"/>
            <a:ext cx="304800" cy="304800"/>
          </a:xfrm>
          <a:prstGeom prst="rect">
            <a:avLst/>
          </a:prstGeom>
          <a:noFill/>
          <a:ln/>
        </p:spPr>
        <p:txBody>
          <a:bodyPr vert="horz" wrap="square" lIns="0" tIns="0" rIns="0" bIns="0" rtlCol="0" anchor="t"/>
          <a:lstStyle/>
          <a:p>
            <a:pPr marL="0" indent="0">
              <a:lnSpc>
                <a:spcPts val="1800"/>
              </a:lnSpc>
              <a:buNone/>
            </a:pPr>
            <a:r>
              <a:rPr lang="en-US" sz="1200" dirty="0">
                <a:solidFill>
                  <a:srgbClr val="FFFFFF"/>
                </a:solidFill>
                <a:latin typeface="UD丸ゴシック" pitchFamily="34" charset="0"/>
                <a:ea typeface="UD丸ゴシック" pitchFamily="34" charset="-122"/>
                <a:cs typeface="UD丸ゴシック" pitchFamily="34" charset="-120"/>
              </a:rPr>
              <a:t>5</a:t>
            </a:r>
            <a:endParaRPr lang="en-US" sz="1200" dirty="0"/>
          </a:p>
        </p:txBody>
      </p:sp>
      <p:sp>
        <p:nvSpPr>
          <p:cNvPr id="37" name="Text 15"/>
          <p:cNvSpPr/>
          <p:nvPr/>
        </p:nvSpPr>
        <p:spPr>
          <a:xfrm>
            <a:off x="1143000" y="5048250"/>
            <a:ext cx="5664101" cy="266700"/>
          </a:xfrm>
          <a:prstGeom prst="rect">
            <a:avLst/>
          </a:prstGeom>
          <a:noFill/>
          <a:ln/>
        </p:spPr>
        <p:txBody>
          <a:bodyPr vert="horz" wrap="square" lIns="0" tIns="0" rIns="0" bIns="0" rtlCol="0" anchor="t"/>
          <a:lstStyle/>
          <a:p>
            <a:pPr marL="0" indent="0">
              <a:lnSpc>
                <a:spcPts val="2100"/>
              </a:lnSpc>
              <a:buNone/>
            </a:pPr>
            <a:r>
              <a:rPr lang="en-US" sz="1350" b="1" dirty="0">
                <a:solidFill>
                  <a:srgbClr val="333333"/>
                </a:solidFill>
                <a:latin typeface="UD丸ゴシック" pitchFamily="34" charset="0"/>
                <a:ea typeface="UD丸ゴシック" pitchFamily="34" charset="-122"/>
                <a:cs typeface="UD丸ゴシック" pitchFamily="34" charset="-120"/>
              </a:rPr>
              <a:t>規制緩和</a:t>
            </a:r>
            <a:endParaRPr lang="en-US" sz="1350" dirty="0"/>
          </a:p>
        </p:txBody>
      </p:sp>
      <p:sp>
        <p:nvSpPr>
          <p:cNvPr id="38" name="Text 16"/>
          <p:cNvSpPr/>
          <p:nvPr/>
        </p:nvSpPr>
        <p:spPr>
          <a:xfrm>
            <a:off x="1143000" y="5314950"/>
            <a:ext cx="5664101" cy="457200"/>
          </a:xfrm>
          <a:prstGeom prst="rect">
            <a:avLst/>
          </a:prstGeom>
          <a:noFill/>
          <a:ln/>
        </p:spPr>
        <p:txBody>
          <a:bodyPr vert="horz" wrap="square" lIns="0" tIns="0" rIns="0" bIns="0" rtlCol="0" anchor="t"/>
          <a:lstStyle/>
          <a:p>
            <a:pPr marL="0" indent="0">
              <a:lnSpc>
                <a:spcPts val="1800"/>
              </a:lnSpc>
              <a:buNone/>
            </a:pPr>
            <a:r>
              <a:rPr lang="en-US" sz="1200" dirty="0" err="1">
                <a:solidFill>
                  <a:srgbClr val="4B5563"/>
                </a:solidFill>
                <a:latin typeface="UD丸ゴシック" pitchFamily="34" charset="0"/>
                <a:ea typeface="UD丸ゴシック" pitchFamily="34" charset="-122"/>
                <a:cs typeface="UD丸ゴシック" pitchFamily="34" charset="-120"/>
              </a:rPr>
              <a:t>認定された組合は、労働者派遣事業を許可制ではなく届出制で実施することが可能になります</a:t>
            </a:r>
            <a:endParaRPr lang="en-US" sz="1200" dirty="0"/>
          </a:p>
        </p:txBody>
      </p:sp>
      <p:sp>
        <p:nvSpPr>
          <p:cNvPr id="39" name="Text 17"/>
          <p:cNvSpPr/>
          <p:nvPr/>
        </p:nvSpPr>
        <p:spPr>
          <a:xfrm>
            <a:off x="833884" y="6134100"/>
            <a:ext cx="304800" cy="304800"/>
          </a:xfrm>
          <a:prstGeom prst="rect">
            <a:avLst/>
          </a:prstGeom>
          <a:noFill/>
          <a:ln/>
        </p:spPr>
        <p:txBody>
          <a:bodyPr vert="horz" wrap="square" lIns="0" tIns="0" rIns="0" bIns="0" rtlCol="0" anchor="t"/>
          <a:lstStyle/>
          <a:p>
            <a:pPr marL="0" indent="0">
              <a:lnSpc>
                <a:spcPts val="1800"/>
              </a:lnSpc>
              <a:buNone/>
            </a:pPr>
            <a:r>
              <a:rPr lang="en-US" sz="1200" dirty="0">
                <a:solidFill>
                  <a:srgbClr val="FFFFFF"/>
                </a:solidFill>
                <a:latin typeface="UD丸ゴシック" pitchFamily="34" charset="0"/>
                <a:ea typeface="UD丸ゴシック" pitchFamily="34" charset="-122"/>
                <a:cs typeface="UD丸ゴシック" pitchFamily="34" charset="-120"/>
              </a:rPr>
              <a:t>6</a:t>
            </a:r>
            <a:endParaRPr lang="en-US" sz="1200" dirty="0"/>
          </a:p>
        </p:txBody>
      </p:sp>
      <p:sp>
        <p:nvSpPr>
          <p:cNvPr id="40" name="Text 18"/>
          <p:cNvSpPr/>
          <p:nvPr/>
        </p:nvSpPr>
        <p:spPr>
          <a:xfrm>
            <a:off x="1143000" y="6038850"/>
            <a:ext cx="4114800" cy="266700"/>
          </a:xfrm>
          <a:prstGeom prst="rect">
            <a:avLst/>
          </a:prstGeom>
          <a:noFill/>
          <a:ln/>
        </p:spPr>
        <p:txBody>
          <a:bodyPr vert="horz" wrap="square" lIns="0" tIns="0" rIns="0" bIns="0" rtlCol="0" anchor="t"/>
          <a:lstStyle/>
          <a:p>
            <a:pPr marL="0" indent="0">
              <a:lnSpc>
                <a:spcPts val="2100"/>
              </a:lnSpc>
              <a:buNone/>
            </a:pPr>
            <a:r>
              <a:rPr lang="en-US" sz="1350" b="1" dirty="0">
                <a:solidFill>
                  <a:srgbClr val="333333"/>
                </a:solidFill>
                <a:latin typeface="UD丸ゴシック" pitchFamily="34" charset="0"/>
                <a:ea typeface="UD丸ゴシック" pitchFamily="34" charset="-122"/>
                <a:cs typeface="UD丸ゴシック" pitchFamily="34" charset="-120"/>
              </a:rPr>
              <a:t>財政支援</a:t>
            </a:r>
            <a:endParaRPr lang="en-US" sz="1350" dirty="0"/>
          </a:p>
        </p:txBody>
      </p:sp>
      <p:sp>
        <p:nvSpPr>
          <p:cNvPr id="41" name="Text 19"/>
          <p:cNvSpPr/>
          <p:nvPr/>
        </p:nvSpPr>
        <p:spPr>
          <a:xfrm>
            <a:off x="1143000" y="6305550"/>
            <a:ext cx="4937760" cy="228600"/>
          </a:xfrm>
          <a:prstGeom prst="rect">
            <a:avLst/>
          </a:prstGeom>
          <a:noFill/>
          <a:ln/>
        </p:spPr>
        <p:txBody>
          <a:bodyPr vert="horz" wrap="square" lIns="0" tIns="0" rIns="0" bIns="0" rtlCol="0" anchor="t"/>
          <a:lstStyle/>
          <a:p>
            <a:pPr marL="0" indent="0">
              <a:lnSpc>
                <a:spcPts val="1800"/>
              </a:lnSpc>
              <a:buNone/>
            </a:pPr>
            <a:r>
              <a:rPr lang="en-US" sz="1200" dirty="0">
                <a:solidFill>
                  <a:srgbClr val="4B5563"/>
                </a:solidFill>
                <a:latin typeface="UD丸ゴシック" pitchFamily="34" charset="0"/>
                <a:ea typeface="UD丸ゴシック" pitchFamily="34" charset="-122"/>
                <a:cs typeface="UD丸ゴシック" pitchFamily="34" charset="-120"/>
              </a:rPr>
              <a:t>組合の運営費に対して財政的な支援を受けることができます</a:t>
            </a:r>
            <a:endParaRPr lang="en-US" sz="1200" dirty="0"/>
          </a:p>
        </p:txBody>
      </p:sp>
      <p:sp>
        <p:nvSpPr>
          <p:cNvPr id="42" name="Text 20"/>
          <p:cNvSpPr/>
          <p:nvPr/>
        </p:nvSpPr>
        <p:spPr>
          <a:xfrm>
            <a:off x="8026301" y="1314450"/>
            <a:ext cx="3708350" cy="266700"/>
          </a:xfrm>
          <a:prstGeom prst="rect">
            <a:avLst/>
          </a:prstGeom>
          <a:noFill/>
          <a:ln/>
        </p:spPr>
        <p:txBody>
          <a:bodyPr vert="horz" wrap="square" lIns="0" tIns="0" rIns="0" bIns="0" rtlCol="0" anchor="t"/>
          <a:lstStyle/>
          <a:p>
            <a:pPr marL="0" indent="0">
              <a:lnSpc>
                <a:spcPts val="2100"/>
              </a:lnSpc>
              <a:buNone/>
            </a:pPr>
            <a:r>
              <a:rPr lang="en-US" sz="1500" b="1" dirty="0">
                <a:solidFill>
                  <a:srgbClr val="333333"/>
                </a:solidFill>
                <a:latin typeface="UD丸ゴシック" pitchFamily="34" charset="0"/>
                <a:ea typeface="UD丸ゴシック" pitchFamily="34" charset="-122"/>
                <a:cs typeface="UD丸ゴシック" pitchFamily="34" charset="-120"/>
              </a:rPr>
              <a:t>対象地域</a:t>
            </a:r>
            <a:endParaRPr lang="en-US" sz="1500" dirty="0"/>
          </a:p>
        </p:txBody>
      </p:sp>
      <p:sp>
        <p:nvSpPr>
          <p:cNvPr id="43" name="Text 21"/>
          <p:cNvSpPr/>
          <p:nvPr/>
        </p:nvSpPr>
        <p:spPr>
          <a:xfrm>
            <a:off x="8026301" y="1581150"/>
            <a:ext cx="3708350" cy="457200"/>
          </a:xfrm>
          <a:prstGeom prst="rect">
            <a:avLst/>
          </a:prstGeom>
          <a:noFill/>
          <a:ln/>
        </p:spPr>
        <p:txBody>
          <a:bodyPr vert="horz" wrap="square" lIns="0" tIns="0" rIns="0" bIns="0" rtlCol="0" anchor="t"/>
          <a:lstStyle/>
          <a:p>
            <a:pPr marL="0" indent="0">
              <a:lnSpc>
                <a:spcPts val="1800"/>
              </a:lnSpc>
              <a:buNone/>
            </a:pPr>
            <a:r>
              <a:rPr lang="en-US" sz="1200" dirty="0">
                <a:solidFill>
                  <a:srgbClr val="4B5563"/>
                </a:solidFill>
                <a:latin typeface="UD丸ゴシック" pitchFamily="34" charset="0"/>
                <a:ea typeface="UD丸ゴシック" pitchFamily="34" charset="-122"/>
                <a:cs typeface="UD丸ゴシック" pitchFamily="34" charset="-120"/>
              </a:rPr>
              <a:t>人口急減地域における農林水産業や商工業などの地域産業の担い手不足を解消</a:t>
            </a:r>
            <a:endParaRPr lang="en-US" sz="1200" dirty="0"/>
          </a:p>
        </p:txBody>
      </p:sp>
      <p:sp>
        <p:nvSpPr>
          <p:cNvPr id="44" name="Text 22"/>
          <p:cNvSpPr/>
          <p:nvPr/>
        </p:nvSpPr>
        <p:spPr>
          <a:xfrm>
            <a:off x="8026301" y="2495550"/>
            <a:ext cx="3708350" cy="266700"/>
          </a:xfrm>
          <a:prstGeom prst="rect">
            <a:avLst/>
          </a:prstGeom>
          <a:noFill/>
          <a:ln/>
        </p:spPr>
        <p:txBody>
          <a:bodyPr vert="horz" wrap="square" lIns="0" tIns="0" rIns="0" bIns="0" rtlCol="0" anchor="t"/>
          <a:lstStyle/>
          <a:p>
            <a:pPr marL="0" indent="0">
              <a:lnSpc>
                <a:spcPts val="2100"/>
              </a:lnSpc>
              <a:buNone/>
            </a:pPr>
            <a:r>
              <a:rPr lang="en-US" sz="1500" b="1" dirty="0">
                <a:solidFill>
                  <a:srgbClr val="333333"/>
                </a:solidFill>
                <a:latin typeface="UD丸ゴシック" pitchFamily="34" charset="0"/>
                <a:ea typeface="UD丸ゴシック" pitchFamily="34" charset="-122"/>
                <a:cs typeface="UD丸ゴシック" pitchFamily="34" charset="-120"/>
              </a:rPr>
              <a:t>実施主体</a:t>
            </a:r>
            <a:endParaRPr lang="en-US" sz="1500" dirty="0"/>
          </a:p>
        </p:txBody>
      </p:sp>
      <p:sp>
        <p:nvSpPr>
          <p:cNvPr id="45" name="Text 23"/>
          <p:cNvSpPr/>
          <p:nvPr/>
        </p:nvSpPr>
        <p:spPr>
          <a:xfrm>
            <a:off x="8026301" y="2762250"/>
            <a:ext cx="3708350" cy="457200"/>
          </a:xfrm>
          <a:prstGeom prst="rect">
            <a:avLst/>
          </a:prstGeom>
          <a:noFill/>
          <a:ln/>
        </p:spPr>
        <p:txBody>
          <a:bodyPr vert="horz" wrap="square" lIns="0" tIns="0" rIns="0" bIns="0" rtlCol="0" anchor="t"/>
          <a:lstStyle/>
          <a:p>
            <a:pPr marL="0" indent="0">
              <a:lnSpc>
                <a:spcPts val="1800"/>
              </a:lnSpc>
              <a:buNone/>
            </a:pPr>
            <a:r>
              <a:rPr lang="en-US" sz="1200" dirty="0">
                <a:solidFill>
                  <a:srgbClr val="4B5563"/>
                </a:solidFill>
                <a:latin typeface="UD丸ゴシック" pitchFamily="34" charset="0"/>
                <a:ea typeface="UD丸ゴシック" pitchFamily="34" charset="-122"/>
                <a:cs typeface="UD丸ゴシック" pitchFamily="34" charset="-120"/>
              </a:rPr>
              <a:t>中小企業等協同組合法に基づく事業協同組合が主体となり、地域産業の担い手を確保</a:t>
            </a:r>
            <a:endParaRPr lang="en-US" sz="1200" dirty="0"/>
          </a:p>
        </p:txBody>
      </p:sp>
      <p:sp>
        <p:nvSpPr>
          <p:cNvPr id="46" name="Text 24"/>
          <p:cNvSpPr/>
          <p:nvPr/>
        </p:nvSpPr>
        <p:spPr>
          <a:xfrm>
            <a:off x="8026301" y="3676650"/>
            <a:ext cx="3708350" cy="266700"/>
          </a:xfrm>
          <a:prstGeom prst="rect">
            <a:avLst/>
          </a:prstGeom>
          <a:noFill/>
          <a:ln/>
        </p:spPr>
        <p:txBody>
          <a:bodyPr vert="horz" wrap="square" lIns="0" tIns="0" rIns="0" bIns="0" rtlCol="0" anchor="t"/>
          <a:lstStyle/>
          <a:p>
            <a:pPr marL="0" indent="0">
              <a:lnSpc>
                <a:spcPts val="2100"/>
              </a:lnSpc>
              <a:buNone/>
            </a:pPr>
            <a:r>
              <a:rPr lang="en-US" sz="1500" b="1" dirty="0">
                <a:solidFill>
                  <a:srgbClr val="333333"/>
                </a:solidFill>
                <a:latin typeface="UD丸ゴシック" pitchFamily="34" charset="0"/>
                <a:ea typeface="UD丸ゴシック" pitchFamily="34" charset="-122"/>
                <a:cs typeface="UD丸ゴシック" pitchFamily="34" charset="-120"/>
              </a:rPr>
              <a:t>規制緩和措置</a:t>
            </a:r>
            <a:endParaRPr lang="en-US" sz="1500" dirty="0"/>
          </a:p>
        </p:txBody>
      </p:sp>
      <p:sp>
        <p:nvSpPr>
          <p:cNvPr id="47" name="Text 25"/>
          <p:cNvSpPr/>
          <p:nvPr/>
        </p:nvSpPr>
        <p:spPr>
          <a:xfrm>
            <a:off x="8026301" y="3943350"/>
            <a:ext cx="3708350" cy="457200"/>
          </a:xfrm>
          <a:prstGeom prst="rect">
            <a:avLst/>
          </a:prstGeom>
          <a:noFill/>
          <a:ln/>
        </p:spPr>
        <p:txBody>
          <a:bodyPr vert="horz" wrap="square" lIns="0" tIns="0" rIns="0" bIns="0" rtlCol="0" anchor="t"/>
          <a:lstStyle/>
          <a:p>
            <a:pPr marL="0" indent="0">
              <a:lnSpc>
                <a:spcPts val="1800"/>
              </a:lnSpc>
              <a:buNone/>
            </a:pPr>
            <a:r>
              <a:rPr lang="en-US" sz="1200" dirty="0">
                <a:solidFill>
                  <a:srgbClr val="4B5563"/>
                </a:solidFill>
                <a:latin typeface="UD丸ゴシック" pitchFamily="34" charset="0"/>
                <a:ea typeface="UD丸ゴシック" pitchFamily="34" charset="-122"/>
                <a:cs typeface="UD丸ゴシック" pitchFamily="34" charset="-120"/>
              </a:rPr>
              <a:t>労働者派遣事業を許可制ではなく届出制で実施することが可能に（無期雇用職員に限る）</a:t>
            </a:r>
            <a:endParaRPr lang="en-US" sz="1200" dirty="0"/>
          </a:p>
        </p:txBody>
      </p:sp>
      <p:sp>
        <p:nvSpPr>
          <p:cNvPr id="48" name="Text 26"/>
          <p:cNvSpPr/>
          <p:nvPr/>
        </p:nvSpPr>
        <p:spPr>
          <a:xfrm>
            <a:off x="11590586" y="6724650"/>
            <a:ext cx="355937" cy="228600"/>
          </a:xfrm>
          <a:prstGeom prst="rect">
            <a:avLst/>
          </a:prstGeom>
          <a:noFill/>
          <a:ln/>
        </p:spPr>
        <p:txBody>
          <a:bodyPr vert="horz" wrap="square" lIns="0" tIns="0" rIns="0" bIns="0" rtlCol="0" anchor="t"/>
          <a:lstStyle/>
          <a:p>
            <a:pPr marL="0" indent="0">
              <a:lnSpc>
                <a:spcPts val="1800"/>
              </a:lnSpc>
              <a:buNone/>
            </a:pPr>
            <a:r>
              <a:rPr lang="en-US" sz="1200" dirty="0">
                <a:solidFill>
                  <a:srgbClr val="6B7280"/>
                </a:solidFill>
                <a:latin typeface="UD丸ゴシック" pitchFamily="34" charset="0"/>
                <a:ea typeface="UD丸ゴシック" pitchFamily="34" charset="-122"/>
                <a:cs typeface="UD丸ゴシック" pitchFamily="34" charset="-120"/>
              </a:rPr>
              <a:t>4 / 8</a:t>
            </a:r>
            <a:endParaRPr lang="en-US" sz="1200" dirty="0"/>
          </a:p>
        </p:txBody>
      </p:sp>
      <p:pic>
        <p:nvPicPr>
          <p:cNvPr id="49" name="図 48" descr="図形&#10;&#10;中程度の精度で自動的に生成された説明">
            <a:extLst>
              <a:ext uri="{FF2B5EF4-FFF2-40B4-BE49-F238E27FC236}">
                <a16:creationId xmlns:a16="http://schemas.microsoft.com/office/drawing/2014/main" id="{4A101B11-4D9A-741A-ECC7-FD77B9AF4B5E}"/>
              </a:ext>
            </a:extLst>
          </p:cNvPr>
          <p:cNvPicPr>
            <a:picLocks noChangeAspect="1"/>
          </p:cNvPicPr>
          <p:nvPr/>
        </p:nvPicPr>
        <p:blipFill>
          <a:blip r:embed="rId17"/>
          <a:stretch>
            <a:fillRect/>
          </a:stretch>
        </p:blipFill>
        <p:spPr>
          <a:xfrm>
            <a:off x="7874140" y="6537009"/>
            <a:ext cx="2797865" cy="531494"/>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2192000" cy="7448550"/>
          </a:xfrm>
          <a:prstGeom prst="rect">
            <a:avLst/>
          </a:prstGeom>
        </p:spPr>
      </p:pic>
      <p:pic>
        <p:nvPicPr>
          <p:cNvPr id="3" name="Image 1" descr="preencoded.png"/>
          <p:cNvPicPr>
            <a:picLocks noChangeAspect="1"/>
          </p:cNvPicPr>
          <p:nvPr/>
        </p:nvPicPr>
        <p:blipFill>
          <a:blip r:embed="rId4"/>
          <a:stretch>
            <a:fillRect/>
          </a:stretch>
        </p:blipFill>
        <p:spPr>
          <a:xfrm>
            <a:off x="0" y="0"/>
            <a:ext cx="12192000" cy="7448550"/>
          </a:xfrm>
          <a:prstGeom prst="rect">
            <a:avLst/>
          </a:prstGeom>
        </p:spPr>
      </p:pic>
      <p:pic>
        <p:nvPicPr>
          <p:cNvPr id="4" name="Image 2" descr="preencoded.png"/>
          <p:cNvPicPr>
            <a:picLocks noChangeAspect="1"/>
          </p:cNvPicPr>
          <p:nvPr/>
        </p:nvPicPr>
        <p:blipFill>
          <a:blip r:embed="rId5"/>
          <a:stretch>
            <a:fillRect/>
          </a:stretch>
        </p:blipFill>
        <p:spPr>
          <a:xfrm>
            <a:off x="304800" y="304800"/>
            <a:ext cx="11582400" cy="628650"/>
          </a:xfrm>
          <a:prstGeom prst="rect">
            <a:avLst/>
          </a:prstGeom>
        </p:spPr>
      </p:pic>
      <p:pic>
        <p:nvPicPr>
          <p:cNvPr id="5" name="Image 3" descr="preencoded.png"/>
          <p:cNvPicPr>
            <a:picLocks noChangeAspect="1"/>
          </p:cNvPicPr>
          <p:nvPr/>
        </p:nvPicPr>
        <p:blipFill>
          <a:blip r:embed="rId6"/>
          <a:stretch>
            <a:fillRect/>
          </a:stretch>
        </p:blipFill>
        <p:spPr>
          <a:xfrm>
            <a:off x="304800" y="1162050"/>
            <a:ext cx="4692551" cy="3619500"/>
          </a:xfrm>
          <a:prstGeom prst="rect">
            <a:avLst/>
          </a:prstGeom>
        </p:spPr>
      </p:pic>
      <p:pic>
        <p:nvPicPr>
          <p:cNvPr id="6" name="Image 4" descr="preencoded.png"/>
          <p:cNvPicPr>
            <a:picLocks noChangeAspect="1"/>
          </p:cNvPicPr>
          <p:nvPr/>
        </p:nvPicPr>
        <p:blipFill>
          <a:blip r:embed="rId7"/>
          <a:stretch>
            <a:fillRect/>
          </a:stretch>
        </p:blipFill>
        <p:spPr>
          <a:xfrm>
            <a:off x="533400" y="1885950"/>
            <a:ext cx="4235351" cy="38100"/>
          </a:xfrm>
          <a:prstGeom prst="rect">
            <a:avLst/>
          </a:prstGeom>
        </p:spPr>
      </p:pic>
      <p:pic>
        <p:nvPicPr>
          <p:cNvPr id="7" name="Image 5" descr="preencoded.png"/>
          <p:cNvPicPr>
            <a:picLocks noChangeAspect="1"/>
          </p:cNvPicPr>
          <p:nvPr/>
        </p:nvPicPr>
        <p:blipFill>
          <a:blip r:embed="rId8"/>
          <a:stretch>
            <a:fillRect/>
          </a:stretch>
        </p:blipFill>
        <p:spPr>
          <a:xfrm>
            <a:off x="533400" y="2190750"/>
            <a:ext cx="609600" cy="609600"/>
          </a:xfrm>
          <a:prstGeom prst="rect">
            <a:avLst/>
          </a:prstGeom>
        </p:spPr>
      </p:pic>
      <p:pic>
        <p:nvPicPr>
          <p:cNvPr id="8" name="Image 6" descr="preencoded.png"/>
          <p:cNvPicPr>
            <a:picLocks noChangeAspect="1"/>
          </p:cNvPicPr>
          <p:nvPr/>
        </p:nvPicPr>
        <p:blipFill>
          <a:blip r:embed="rId9"/>
          <a:stretch>
            <a:fillRect/>
          </a:stretch>
        </p:blipFill>
        <p:spPr>
          <a:xfrm>
            <a:off x="676275" y="2324100"/>
            <a:ext cx="323850" cy="342900"/>
          </a:xfrm>
          <a:prstGeom prst="rect">
            <a:avLst/>
          </a:prstGeom>
        </p:spPr>
      </p:pic>
      <p:pic>
        <p:nvPicPr>
          <p:cNvPr id="9" name="Image 7" descr="preencoded.png"/>
          <p:cNvPicPr>
            <a:picLocks noChangeAspect="1"/>
          </p:cNvPicPr>
          <p:nvPr/>
        </p:nvPicPr>
        <p:blipFill>
          <a:blip r:embed="rId10"/>
          <a:stretch>
            <a:fillRect/>
          </a:stretch>
        </p:blipFill>
        <p:spPr>
          <a:xfrm>
            <a:off x="533400" y="3009900"/>
            <a:ext cx="609600" cy="609600"/>
          </a:xfrm>
          <a:prstGeom prst="rect">
            <a:avLst/>
          </a:prstGeom>
        </p:spPr>
      </p:pic>
      <p:pic>
        <p:nvPicPr>
          <p:cNvPr id="10" name="Image 8" descr="preencoded.png"/>
          <p:cNvPicPr>
            <a:picLocks noChangeAspect="1"/>
          </p:cNvPicPr>
          <p:nvPr/>
        </p:nvPicPr>
        <p:blipFill>
          <a:blip r:embed="rId11"/>
          <a:stretch>
            <a:fillRect/>
          </a:stretch>
        </p:blipFill>
        <p:spPr>
          <a:xfrm>
            <a:off x="676275" y="3143250"/>
            <a:ext cx="323850" cy="342900"/>
          </a:xfrm>
          <a:prstGeom prst="rect">
            <a:avLst/>
          </a:prstGeom>
        </p:spPr>
      </p:pic>
      <p:pic>
        <p:nvPicPr>
          <p:cNvPr id="11" name="Image 9" descr="preencoded.png"/>
          <p:cNvPicPr>
            <a:picLocks noChangeAspect="1"/>
          </p:cNvPicPr>
          <p:nvPr/>
        </p:nvPicPr>
        <p:blipFill>
          <a:blip r:embed="rId12"/>
          <a:stretch>
            <a:fillRect/>
          </a:stretch>
        </p:blipFill>
        <p:spPr>
          <a:xfrm>
            <a:off x="533400" y="3886200"/>
            <a:ext cx="609600" cy="609600"/>
          </a:xfrm>
          <a:prstGeom prst="rect">
            <a:avLst/>
          </a:prstGeom>
        </p:spPr>
      </p:pic>
      <p:pic>
        <p:nvPicPr>
          <p:cNvPr id="12" name="Image 10" descr="preencoded.png"/>
          <p:cNvPicPr>
            <a:picLocks noChangeAspect="1"/>
          </p:cNvPicPr>
          <p:nvPr/>
        </p:nvPicPr>
        <p:blipFill>
          <a:blip r:embed="rId13"/>
          <a:stretch>
            <a:fillRect/>
          </a:stretch>
        </p:blipFill>
        <p:spPr>
          <a:xfrm>
            <a:off x="728663" y="4019550"/>
            <a:ext cx="219075" cy="342900"/>
          </a:xfrm>
          <a:prstGeom prst="rect">
            <a:avLst/>
          </a:prstGeom>
        </p:spPr>
      </p:pic>
      <p:pic>
        <p:nvPicPr>
          <p:cNvPr id="13" name="Image 11" descr="preencoded.png"/>
          <p:cNvPicPr>
            <a:picLocks noChangeAspect="1"/>
          </p:cNvPicPr>
          <p:nvPr/>
        </p:nvPicPr>
        <p:blipFill>
          <a:blip r:embed="rId14"/>
          <a:stretch>
            <a:fillRect/>
          </a:stretch>
        </p:blipFill>
        <p:spPr>
          <a:xfrm>
            <a:off x="5225951" y="1162050"/>
            <a:ext cx="6661249" cy="3619500"/>
          </a:xfrm>
          <a:prstGeom prst="rect">
            <a:avLst/>
          </a:prstGeom>
        </p:spPr>
      </p:pic>
      <p:pic>
        <p:nvPicPr>
          <p:cNvPr id="14" name="Image 12" descr="preencoded.png"/>
          <p:cNvPicPr>
            <a:picLocks noChangeAspect="1"/>
          </p:cNvPicPr>
          <p:nvPr/>
        </p:nvPicPr>
        <p:blipFill>
          <a:blip r:embed="rId15"/>
          <a:stretch>
            <a:fillRect/>
          </a:stretch>
        </p:blipFill>
        <p:spPr>
          <a:xfrm>
            <a:off x="5454551" y="1847850"/>
            <a:ext cx="6204049" cy="38100"/>
          </a:xfrm>
          <a:prstGeom prst="rect">
            <a:avLst/>
          </a:prstGeom>
        </p:spPr>
      </p:pic>
      <p:pic>
        <p:nvPicPr>
          <p:cNvPr id="15" name="Image 13" descr="preencoded.png"/>
          <p:cNvPicPr>
            <a:picLocks noChangeAspect="1"/>
          </p:cNvPicPr>
          <p:nvPr/>
        </p:nvPicPr>
        <p:blipFill>
          <a:blip r:embed="rId16"/>
          <a:stretch>
            <a:fillRect/>
          </a:stretch>
        </p:blipFill>
        <p:spPr>
          <a:xfrm>
            <a:off x="5613946" y="2781300"/>
            <a:ext cx="762000" cy="762000"/>
          </a:xfrm>
          <a:prstGeom prst="rect">
            <a:avLst/>
          </a:prstGeom>
        </p:spPr>
      </p:pic>
      <p:pic>
        <p:nvPicPr>
          <p:cNvPr id="16" name="Image 14" descr="preencoded.png"/>
          <p:cNvPicPr>
            <a:picLocks noChangeAspect="1"/>
          </p:cNvPicPr>
          <p:nvPr/>
        </p:nvPicPr>
        <p:blipFill>
          <a:blip r:embed="rId17"/>
          <a:stretch>
            <a:fillRect/>
          </a:stretch>
        </p:blipFill>
        <p:spPr>
          <a:xfrm>
            <a:off x="5823496" y="2971800"/>
            <a:ext cx="342900" cy="381000"/>
          </a:xfrm>
          <a:prstGeom prst="rect">
            <a:avLst/>
          </a:prstGeom>
        </p:spPr>
      </p:pic>
      <p:pic>
        <p:nvPicPr>
          <p:cNvPr id="17" name="Image 15" descr="preencoded.png"/>
          <p:cNvPicPr>
            <a:picLocks noChangeAspect="1"/>
          </p:cNvPicPr>
          <p:nvPr/>
        </p:nvPicPr>
        <p:blipFill>
          <a:blip r:embed="rId18"/>
          <a:stretch>
            <a:fillRect/>
          </a:stretch>
        </p:blipFill>
        <p:spPr>
          <a:xfrm>
            <a:off x="6694736" y="3162300"/>
            <a:ext cx="304800" cy="304800"/>
          </a:xfrm>
          <a:prstGeom prst="rect">
            <a:avLst/>
          </a:prstGeom>
        </p:spPr>
      </p:pic>
      <p:pic>
        <p:nvPicPr>
          <p:cNvPr id="18" name="Image 16" descr="preencoded.png"/>
          <p:cNvPicPr>
            <a:picLocks noChangeAspect="1"/>
          </p:cNvPicPr>
          <p:nvPr/>
        </p:nvPicPr>
        <p:blipFill>
          <a:blip r:embed="rId19"/>
          <a:stretch>
            <a:fillRect/>
          </a:stretch>
        </p:blipFill>
        <p:spPr>
          <a:xfrm>
            <a:off x="7318325" y="2781300"/>
            <a:ext cx="762000" cy="762000"/>
          </a:xfrm>
          <a:prstGeom prst="rect">
            <a:avLst/>
          </a:prstGeom>
        </p:spPr>
      </p:pic>
      <p:pic>
        <p:nvPicPr>
          <p:cNvPr id="19" name="Image 17" descr="preencoded.png"/>
          <p:cNvPicPr>
            <a:picLocks noChangeAspect="1"/>
          </p:cNvPicPr>
          <p:nvPr/>
        </p:nvPicPr>
        <p:blipFill>
          <a:blip r:embed="rId20"/>
          <a:stretch>
            <a:fillRect/>
          </a:stretch>
        </p:blipFill>
        <p:spPr>
          <a:xfrm>
            <a:off x="7485013" y="2971800"/>
            <a:ext cx="428625" cy="381000"/>
          </a:xfrm>
          <a:prstGeom prst="rect">
            <a:avLst/>
          </a:prstGeom>
        </p:spPr>
      </p:pic>
      <p:pic>
        <p:nvPicPr>
          <p:cNvPr id="20" name="Image 18" descr="preencoded.png"/>
          <p:cNvPicPr>
            <a:picLocks noChangeAspect="1"/>
          </p:cNvPicPr>
          <p:nvPr/>
        </p:nvPicPr>
        <p:blipFill>
          <a:blip r:embed="rId18"/>
          <a:stretch>
            <a:fillRect/>
          </a:stretch>
        </p:blipFill>
        <p:spPr>
          <a:xfrm>
            <a:off x="8399115" y="3162300"/>
            <a:ext cx="304800" cy="304800"/>
          </a:xfrm>
          <a:prstGeom prst="rect">
            <a:avLst/>
          </a:prstGeom>
        </p:spPr>
      </p:pic>
      <p:pic>
        <p:nvPicPr>
          <p:cNvPr id="21" name="Image 19" descr="preencoded.png"/>
          <p:cNvPicPr>
            <a:picLocks noChangeAspect="1"/>
          </p:cNvPicPr>
          <p:nvPr/>
        </p:nvPicPr>
        <p:blipFill>
          <a:blip r:embed="rId21"/>
          <a:stretch>
            <a:fillRect/>
          </a:stretch>
        </p:blipFill>
        <p:spPr>
          <a:xfrm>
            <a:off x="9879955" y="2781300"/>
            <a:ext cx="762000" cy="762000"/>
          </a:xfrm>
          <a:prstGeom prst="rect">
            <a:avLst/>
          </a:prstGeom>
        </p:spPr>
      </p:pic>
      <p:pic>
        <p:nvPicPr>
          <p:cNvPr id="22" name="Image 20" descr="preencoded.png"/>
          <p:cNvPicPr>
            <a:picLocks noChangeAspect="1"/>
          </p:cNvPicPr>
          <p:nvPr/>
        </p:nvPicPr>
        <p:blipFill>
          <a:blip r:embed="rId22"/>
          <a:stretch>
            <a:fillRect/>
          </a:stretch>
        </p:blipFill>
        <p:spPr>
          <a:xfrm>
            <a:off x="10046643" y="2971800"/>
            <a:ext cx="428625" cy="381000"/>
          </a:xfrm>
          <a:prstGeom prst="rect">
            <a:avLst/>
          </a:prstGeom>
        </p:spPr>
      </p:pic>
      <p:pic>
        <p:nvPicPr>
          <p:cNvPr id="23" name="Image 21" descr="preencoded.png"/>
          <p:cNvPicPr>
            <a:picLocks noChangeAspect="1"/>
          </p:cNvPicPr>
          <p:nvPr/>
        </p:nvPicPr>
        <p:blipFill>
          <a:blip r:embed="rId23"/>
          <a:stretch>
            <a:fillRect/>
          </a:stretch>
        </p:blipFill>
        <p:spPr>
          <a:xfrm>
            <a:off x="304800" y="5010150"/>
            <a:ext cx="6661100" cy="2133600"/>
          </a:xfrm>
          <a:prstGeom prst="rect">
            <a:avLst/>
          </a:prstGeom>
        </p:spPr>
      </p:pic>
      <p:pic>
        <p:nvPicPr>
          <p:cNvPr id="24" name="Image 22" descr="preencoded.png"/>
          <p:cNvPicPr>
            <a:picLocks noChangeAspect="1"/>
          </p:cNvPicPr>
          <p:nvPr/>
        </p:nvPicPr>
        <p:blipFill>
          <a:blip r:embed="rId24"/>
          <a:stretch>
            <a:fillRect/>
          </a:stretch>
        </p:blipFill>
        <p:spPr>
          <a:xfrm>
            <a:off x="533400" y="5695950"/>
            <a:ext cx="6203900" cy="38100"/>
          </a:xfrm>
          <a:prstGeom prst="rect">
            <a:avLst/>
          </a:prstGeom>
        </p:spPr>
      </p:pic>
      <p:pic>
        <p:nvPicPr>
          <p:cNvPr id="25" name="Image 23" descr="preencoded.png"/>
          <p:cNvPicPr>
            <a:picLocks noChangeAspect="1"/>
          </p:cNvPicPr>
          <p:nvPr/>
        </p:nvPicPr>
        <p:blipFill>
          <a:blip r:embed="rId25"/>
          <a:stretch>
            <a:fillRect/>
          </a:stretch>
        </p:blipFill>
        <p:spPr>
          <a:xfrm>
            <a:off x="533400" y="5962650"/>
            <a:ext cx="3025676" cy="952500"/>
          </a:xfrm>
          <a:prstGeom prst="rect">
            <a:avLst/>
          </a:prstGeom>
        </p:spPr>
      </p:pic>
      <p:pic>
        <p:nvPicPr>
          <p:cNvPr id="26" name="Image 24" descr="preencoded.png"/>
          <p:cNvPicPr>
            <a:picLocks noChangeAspect="1"/>
          </p:cNvPicPr>
          <p:nvPr/>
        </p:nvPicPr>
        <p:blipFill>
          <a:blip r:embed="rId26"/>
          <a:stretch>
            <a:fillRect/>
          </a:stretch>
        </p:blipFill>
        <p:spPr>
          <a:xfrm>
            <a:off x="3711476" y="5962650"/>
            <a:ext cx="3025825" cy="952500"/>
          </a:xfrm>
          <a:prstGeom prst="rect">
            <a:avLst/>
          </a:prstGeom>
        </p:spPr>
      </p:pic>
      <p:sp>
        <p:nvSpPr>
          <p:cNvPr id="27" name="Text 0"/>
          <p:cNvSpPr/>
          <p:nvPr/>
        </p:nvSpPr>
        <p:spPr>
          <a:xfrm>
            <a:off x="590550" y="447675"/>
            <a:ext cx="11010900" cy="342900"/>
          </a:xfrm>
          <a:prstGeom prst="rect">
            <a:avLst/>
          </a:prstGeom>
          <a:noFill/>
          <a:ln/>
        </p:spPr>
        <p:txBody>
          <a:bodyPr vert="horz" wrap="square" lIns="0" tIns="0" rIns="0" bIns="0" rtlCol="0" anchor="t"/>
          <a:lstStyle/>
          <a:p>
            <a:pPr marL="0" indent="0">
              <a:lnSpc>
                <a:spcPts val="2700"/>
              </a:lnSpc>
              <a:buNone/>
            </a:pPr>
            <a:r>
              <a:rPr lang="en-US" sz="2250" b="1" dirty="0">
                <a:solidFill>
                  <a:srgbClr val="FFFFFF"/>
                </a:solidFill>
                <a:latin typeface="UD丸ゴシック" pitchFamily="34" charset="0"/>
                <a:ea typeface="UD丸ゴシック" pitchFamily="34" charset="-122"/>
                <a:cs typeface="UD丸ゴシック" pitchFamily="34" charset="-120"/>
              </a:rPr>
              <a:t>財政支援の内容</a:t>
            </a:r>
            <a:endParaRPr lang="en-US" sz="2250" dirty="0"/>
          </a:p>
        </p:txBody>
      </p:sp>
      <p:sp>
        <p:nvSpPr>
          <p:cNvPr id="28" name="Text 1"/>
          <p:cNvSpPr/>
          <p:nvPr/>
        </p:nvSpPr>
        <p:spPr>
          <a:xfrm>
            <a:off x="533400" y="1390650"/>
            <a:ext cx="4235351" cy="304800"/>
          </a:xfrm>
          <a:prstGeom prst="rect">
            <a:avLst/>
          </a:prstGeom>
          <a:noFill/>
          <a:ln/>
        </p:spPr>
        <p:txBody>
          <a:bodyPr vert="horz" wrap="square" lIns="0" tIns="0" rIns="0" bIns="0" rtlCol="0" anchor="t"/>
          <a:lstStyle/>
          <a:p>
            <a:pPr marL="0" indent="0">
              <a:lnSpc>
                <a:spcPts val="2400"/>
              </a:lnSpc>
              <a:buNone/>
            </a:pPr>
            <a:r>
              <a:rPr lang="en-US" sz="1800" b="1" dirty="0">
                <a:solidFill>
                  <a:srgbClr val="374151"/>
                </a:solidFill>
                <a:latin typeface="UD丸ゴシック" pitchFamily="34" charset="0"/>
                <a:ea typeface="UD丸ゴシック" pitchFamily="34" charset="-122"/>
                <a:cs typeface="UD丸ゴシック" pitchFamily="34" charset="-120"/>
              </a:rPr>
              <a:t>財政支援の概要</a:t>
            </a:r>
            <a:endParaRPr lang="en-US" sz="1800" dirty="0"/>
          </a:p>
        </p:txBody>
      </p:sp>
      <p:sp>
        <p:nvSpPr>
          <p:cNvPr id="29" name="Text 2"/>
          <p:cNvSpPr/>
          <p:nvPr/>
        </p:nvSpPr>
        <p:spPr>
          <a:xfrm>
            <a:off x="1285875" y="2266950"/>
            <a:ext cx="3291840" cy="266700"/>
          </a:xfrm>
          <a:prstGeom prst="rect">
            <a:avLst/>
          </a:prstGeom>
          <a:noFill/>
          <a:ln/>
        </p:spPr>
        <p:txBody>
          <a:bodyPr vert="horz" wrap="square" lIns="0" tIns="0" rIns="0" bIns="0" rtlCol="0" anchor="t"/>
          <a:lstStyle/>
          <a:p>
            <a:pPr marL="0" indent="0">
              <a:lnSpc>
                <a:spcPts val="2100"/>
              </a:lnSpc>
              <a:buNone/>
            </a:pPr>
            <a:r>
              <a:rPr lang="en-US" sz="1500" b="1" dirty="0">
                <a:solidFill>
                  <a:srgbClr val="333333"/>
                </a:solidFill>
                <a:latin typeface="UD丸ゴシック" pitchFamily="34" charset="0"/>
                <a:ea typeface="UD丸ゴシック" pitchFamily="34" charset="-122"/>
                <a:cs typeface="UD丸ゴシック" pitchFamily="34" charset="-120"/>
              </a:rPr>
              <a:t>特定地域づくり事業推進交付金</a:t>
            </a:r>
            <a:endParaRPr lang="en-US" sz="1500" dirty="0"/>
          </a:p>
        </p:txBody>
      </p:sp>
      <p:sp>
        <p:nvSpPr>
          <p:cNvPr id="30" name="Text 3"/>
          <p:cNvSpPr/>
          <p:nvPr/>
        </p:nvSpPr>
        <p:spPr>
          <a:xfrm>
            <a:off x="1295400" y="2533650"/>
            <a:ext cx="3291840" cy="228600"/>
          </a:xfrm>
          <a:prstGeom prst="rect">
            <a:avLst/>
          </a:prstGeom>
          <a:noFill/>
          <a:ln/>
        </p:spPr>
        <p:txBody>
          <a:bodyPr vert="horz" wrap="square" lIns="0" tIns="0" rIns="0" bIns="0" rtlCol="0" anchor="t"/>
          <a:lstStyle/>
          <a:p>
            <a:pPr marL="0" indent="0">
              <a:lnSpc>
                <a:spcPts val="1800"/>
              </a:lnSpc>
              <a:buNone/>
            </a:pPr>
            <a:r>
              <a:rPr lang="en-US" sz="1200" dirty="0">
                <a:solidFill>
                  <a:srgbClr val="4B5563"/>
                </a:solidFill>
                <a:latin typeface="UD丸ゴシック" pitchFamily="34" charset="0"/>
                <a:ea typeface="UD丸ゴシック" pitchFamily="34" charset="-122"/>
                <a:cs typeface="UD丸ゴシック" pitchFamily="34" charset="-120"/>
              </a:rPr>
              <a:t>国が市町村に対して行う財政支援の名称</a:t>
            </a:r>
            <a:endParaRPr lang="en-US" sz="1200" dirty="0"/>
          </a:p>
        </p:txBody>
      </p:sp>
      <p:sp>
        <p:nvSpPr>
          <p:cNvPr id="31" name="Text 4"/>
          <p:cNvSpPr/>
          <p:nvPr/>
        </p:nvSpPr>
        <p:spPr>
          <a:xfrm>
            <a:off x="1295400" y="2952750"/>
            <a:ext cx="3473351" cy="266700"/>
          </a:xfrm>
          <a:prstGeom prst="rect">
            <a:avLst/>
          </a:prstGeom>
          <a:noFill/>
          <a:ln/>
        </p:spPr>
        <p:txBody>
          <a:bodyPr vert="horz" wrap="square" lIns="0" tIns="0" rIns="0" bIns="0" rtlCol="0" anchor="t"/>
          <a:lstStyle/>
          <a:p>
            <a:pPr marL="0" indent="0">
              <a:lnSpc>
                <a:spcPts val="2100"/>
              </a:lnSpc>
              <a:buNone/>
            </a:pPr>
            <a:r>
              <a:rPr lang="en-US" sz="1500" b="1" dirty="0">
                <a:solidFill>
                  <a:srgbClr val="333333"/>
                </a:solidFill>
                <a:latin typeface="UD丸ゴシック" pitchFamily="34" charset="0"/>
                <a:ea typeface="UD丸ゴシック" pitchFamily="34" charset="-122"/>
                <a:cs typeface="UD丸ゴシック" pitchFamily="34" charset="-120"/>
              </a:rPr>
              <a:t>支援の目的</a:t>
            </a:r>
            <a:endParaRPr lang="en-US" sz="1500" dirty="0"/>
          </a:p>
        </p:txBody>
      </p:sp>
      <p:sp>
        <p:nvSpPr>
          <p:cNvPr id="32" name="Text 5"/>
          <p:cNvSpPr/>
          <p:nvPr/>
        </p:nvSpPr>
        <p:spPr>
          <a:xfrm>
            <a:off x="1295400" y="3219450"/>
            <a:ext cx="3473351" cy="457200"/>
          </a:xfrm>
          <a:prstGeom prst="rect">
            <a:avLst/>
          </a:prstGeom>
          <a:noFill/>
          <a:ln/>
        </p:spPr>
        <p:txBody>
          <a:bodyPr vert="horz" wrap="square" lIns="0" tIns="0" rIns="0" bIns="0" rtlCol="0" anchor="t"/>
          <a:lstStyle/>
          <a:p>
            <a:pPr marL="0" indent="0">
              <a:lnSpc>
                <a:spcPts val="1800"/>
              </a:lnSpc>
              <a:buNone/>
            </a:pPr>
            <a:r>
              <a:rPr lang="en-US" sz="1200" dirty="0">
                <a:solidFill>
                  <a:srgbClr val="4B5563"/>
                </a:solidFill>
                <a:latin typeface="UD丸ゴシック" pitchFamily="34" charset="0"/>
                <a:ea typeface="UD丸ゴシック" pitchFamily="34" charset="-122"/>
                <a:cs typeface="UD丸ゴシック" pitchFamily="34" charset="-120"/>
              </a:rPr>
              <a:t>組合の安定的な運営を支えることを目的としています</a:t>
            </a:r>
            <a:endParaRPr lang="en-US" sz="1200" dirty="0"/>
          </a:p>
        </p:txBody>
      </p:sp>
      <p:sp>
        <p:nvSpPr>
          <p:cNvPr id="33" name="Text 6"/>
          <p:cNvSpPr/>
          <p:nvPr/>
        </p:nvSpPr>
        <p:spPr>
          <a:xfrm>
            <a:off x="1295400" y="3829050"/>
            <a:ext cx="3473351" cy="266700"/>
          </a:xfrm>
          <a:prstGeom prst="rect">
            <a:avLst/>
          </a:prstGeom>
          <a:noFill/>
          <a:ln/>
        </p:spPr>
        <p:txBody>
          <a:bodyPr vert="horz" wrap="square" lIns="0" tIns="0" rIns="0" bIns="0" rtlCol="0" anchor="t"/>
          <a:lstStyle/>
          <a:p>
            <a:pPr marL="0" indent="0">
              <a:lnSpc>
                <a:spcPts val="2100"/>
              </a:lnSpc>
              <a:buNone/>
            </a:pPr>
            <a:r>
              <a:rPr lang="en-US" sz="1500" b="1" dirty="0">
                <a:solidFill>
                  <a:srgbClr val="333333"/>
                </a:solidFill>
                <a:latin typeface="UD丸ゴシック" pitchFamily="34" charset="0"/>
                <a:ea typeface="UD丸ゴシック" pitchFamily="34" charset="-122"/>
                <a:cs typeface="UD丸ゴシック" pitchFamily="34" charset="-120"/>
              </a:rPr>
              <a:t>活用方法</a:t>
            </a:r>
            <a:endParaRPr lang="en-US" sz="1500" dirty="0"/>
          </a:p>
        </p:txBody>
      </p:sp>
      <p:sp>
        <p:nvSpPr>
          <p:cNvPr id="34" name="Text 7"/>
          <p:cNvSpPr/>
          <p:nvPr/>
        </p:nvSpPr>
        <p:spPr>
          <a:xfrm>
            <a:off x="1295400" y="4095750"/>
            <a:ext cx="3473351" cy="457200"/>
          </a:xfrm>
          <a:prstGeom prst="rect">
            <a:avLst/>
          </a:prstGeom>
          <a:noFill/>
          <a:ln/>
        </p:spPr>
        <p:txBody>
          <a:bodyPr vert="horz" wrap="square" lIns="0" tIns="0" rIns="0" bIns="0" rtlCol="0" anchor="t"/>
          <a:lstStyle/>
          <a:p>
            <a:pPr marL="0" indent="0">
              <a:lnSpc>
                <a:spcPts val="1800"/>
              </a:lnSpc>
              <a:buNone/>
            </a:pPr>
            <a:r>
              <a:rPr lang="en-US" sz="1200" dirty="0">
                <a:solidFill>
                  <a:srgbClr val="4B5563"/>
                </a:solidFill>
                <a:latin typeface="UD丸ゴシック" pitchFamily="34" charset="0"/>
                <a:ea typeface="UD丸ゴシック" pitchFamily="34" charset="-122"/>
                <a:cs typeface="UD丸ゴシック" pitchFamily="34" charset="-120"/>
              </a:rPr>
              <a:t>組合の運営費（職員の人件費、事務費など）に充当されます</a:t>
            </a:r>
            <a:endParaRPr lang="en-US" sz="1200" dirty="0"/>
          </a:p>
        </p:txBody>
      </p:sp>
      <p:sp>
        <p:nvSpPr>
          <p:cNvPr id="35" name="Text 8"/>
          <p:cNvSpPr/>
          <p:nvPr/>
        </p:nvSpPr>
        <p:spPr>
          <a:xfrm>
            <a:off x="5454551" y="1390650"/>
            <a:ext cx="6204049" cy="304800"/>
          </a:xfrm>
          <a:prstGeom prst="rect">
            <a:avLst/>
          </a:prstGeom>
          <a:noFill/>
          <a:ln/>
        </p:spPr>
        <p:txBody>
          <a:bodyPr vert="horz" wrap="square" lIns="0" tIns="0" rIns="0" bIns="0" rtlCol="0" anchor="t"/>
          <a:lstStyle/>
          <a:p>
            <a:pPr marL="0" indent="0">
              <a:lnSpc>
                <a:spcPts val="2400"/>
              </a:lnSpc>
              <a:buNone/>
            </a:pPr>
            <a:r>
              <a:rPr lang="en-US" sz="1800" b="1" dirty="0">
                <a:solidFill>
                  <a:srgbClr val="374151"/>
                </a:solidFill>
                <a:latin typeface="UD丸ゴシック" pitchFamily="34" charset="0"/>
                <a:ea typeface="UD丸ゴシック" pitchFamily="34" charset="-122"/>
                <a:cs typeface="UD丸ゴシック" pitchFamily="34" charset="-120"/>
              </a:rPr>
              <a:t>資金の流れ</a:t>
            </a:r>
            <a:endParaRPr lang="en-US" sz="1800" dirty="0"/>
          </a:p>
        </p:txBody>
      </p:sp>
      <p:sp>
        <p:nvSpPr>
          <p:cNvPr id="36" name="Text 9"/>
          <p:cNvSpPr/>
          <p:nvPr/>
        </p:nvSpPr>
        <p:spPr>
          <a:xfrm>
            <a:off x="5613946" y="3619500"/>
            <a:ext cx="762000" cy="266700"/>
          </a:xfrm>
          <a:prstGeom prst="rect">
            <a:avLst/>
          </a:prstGeom>
          <a:noFill/>
          <a:ln/>
        </p:spPr>
        <p:txBody>
          <a:bodyPr vert="horz" wrap="square" lIns="0" tIns="0" rIns="0" bIns="0" rtlCol="0" anchor="t"/>
          <a:lstStyle/>
          <a:p>
            <a:pPr marL="0" indent="0" algn="ctr">
              <a:lnSpc>
                <a:spcPts val="2100"/>
              </a:lnSpc>
              <a:buNone/>
            </a:pPr>
            <a:r>
              <a:rPr lang="en-US" sz="1500" b="1" dirty="0">
                <a:solidFill>
                  <a:srgbClr val="333333"/>
                </a:solidFill>
                <a:latin typeface="UD丸ゴシック" pitchFamily="34" charset="0"/>
                <a:ea typeface="UD丸ゴシック" pitchFamily="34" charset="-122"/>
                <a:cs typeface="UD丸ゴシック" pitchFamily="34" charset="-120"/>
              </a:rPr>
              <a:t>国</a:t>
            </a:r>
            <a:endParaRPr lang="en-US" sz="1500" dirty="0"/>
          </a:p>
        </p:txBody>
      </p:sp>
      <p:sp>
        <p:nvSpPr>
          <p:cNvPr id="37" name="Text 10"/>
          <p:cNvSpPr/>
          <p:nvPr/>
        </p:nvSpPr>
        <p:spPr>
          <a:xfrm>
            <a:off x="7242125" y="3619500"/>
            <a:ext cx="914400" cy="266700"/>
          </a:xfrm>
          <a:prstGeom prst="rect">
            <a:avLst/>
          </a:prstGeom>
          <a:noFill/>
          <a:ln/>
        </p:spPr>
        <p:txBody>
          <a:bodyPr vert="horz" wrap="square" lIns="0" tIns="0" rIns="0" bIns="0" rtlCol="0" anchor="t"/>
          <a:lstStyle/>
          <a:p>
            <a:pPr marL="0" indent="0" algn="ctr">
              <a:lnSpc>
                <a:spcPts val="2100"/>
              </a:lnSpc>
              <a:buNone/>
            </a:pPr>
            <a:r>
              <a:rPr lang="en-US" sz="1500" b="1" dirty="0">
                <a:solidFill>
                  <a:srgbClr val="333333"/>
                </a:solidFill>
                <a:latin typeface="UD丸ゴシック" pitchFamily="34" charset="0"/>
                <a:ea typeface="UD丸ゴシック" pitchFamily="34" charset="-122"/>
                <a:cs typeface="UD丸ゴシック" pitchFamily="34" charset="-120"/>
              </a:rPr>
              <a:t>市町村</a:t>
            </a:r>
            <a:endParaRPr lang="en-US" sz="1500" dirty="0"/>
          </a:p>
        </p:txBody>
      </p:sp>
      <p:sp>
        <p:nvSpPr>
          <p:cNvPr id="38" name="Text 11"/>
          <p:cNvSpPr/>
          <p:nvPr/>
        </p:nvSpPr>
        <p:spPr>
          <a:xfrm>
            <a:off x="8775055" y="3619500"/>
            <a:ext cx="2971800" cy="266700"/>
          </a:xfrm>
          <a:prstGeom prst="rect">
            <a:avLst/>
          </a:prstGeom>
          <a:noFill/>
          <a:ln/>
        </p:spPr>
        <p:txBody>
          <a:bodyPr vert="horz" wrap="square" lIns="0" tIns="0" rIns="0" bIns="0" rtlCol="0" anchor="t"/>
          <a:lstStyle/>
          <a:p>
            <a:pPr marL="0" indent="0" algn="ctr">
              <a:lnSpc>
                <a:spcPts val="2100"/>
              </a:lnSpc>
              <a:buNone/>
            </a:pPr>
            <a:r>
              <a:rPr lang="en-US" sz="1500" b="1" dirty="0">
                <a:solidFill>
                  <a:srgbClr val="333333"/>
                </a:solidFill>
                <a:latin typeface="UD丸ゴシック" pitchFamily="34" charset="0"/>
                <a:ea typeface="UD丸ゴシック" pitchFamily="34" charset="-122"/>
                <a:cs typeface="UD丸ゴシック" pitchFamily="34" charset="-120"/>
              </a:rPr>
              <a:t>特定地域づくり事業協同組合</a:t>
            </a:r>
            <a:endParaRPr lang="en-US" sz="1500" dirty="0"/>
          </a:p>
        </p:txBody>
      </p:sp>
      <p:sp>
        <p:nvSpPr>
          <p:cNvPr id="39" name="Text 12"/>
          <p:cNvSpPr/>
          <p:nvPr/>
        </p:nvSpPr>
        <p:spPr>
          <a:xfrm>
            <a:off x="533400" y="5238750"/>
            <a:ext cx="6203900" cy="304800"/>
          </a:xfrm>
          <a:prstGeom prst="rect">
            <a:avLst/>
          </a:prstGeom>
          <a:noFill/>
          <a:ln/>
        </p:spPr>
        <p:txBody>
          <a:bodyPr vert="horz" wrap="square" lIns="0" tIns="0" rIns="0" bIns="0" rtlCol="0" anchor="t"/>
          <a:lstStyle/>
          <a:p>
            <a:pPr marL="0" indent="0">
              <a:lnSpc>
                <a:spcPts val="2400"/>
              </a:lnSpc>
              <a:buNone/>
            </a:pPr>
            <a:r>
              <a:rPr lang="en-US" sz="1800" b="1" dirty="0">
                <a:solidFill>
                  <a:srgbClr val="374151"/>
                </a:solidFill>
                <a:latin typeface="UD丸ゴシック" pitchFamily="34" charset="0"/>
                <a:ea typeface="UD丸ゴシック" pitchFamily="34" charset="-122"/>
                <a:cs typeface="UD丸ゴシック" pitchFamily="34" charset="-120"/>
              </a:rPr>
              <a:t>支援の効果</a:t>
            </a:r>
            <a:endParaRPr lang="en-US" sz="1800" dirty="0"/>
          </a:p>
        </p:txBody>
      </p:sp>
      <p:sp>
        <p:nvSpPr>
          <p:cNvPr id="40" name="Text 13"/>
          <p:cNvSpPr/>
          <p:nvPr/>
        </p:nvSpPr>
        <p:spPr>
          <a:xfrm>
            <a:off x="676275" y="5962650"/>
            <a:ext cx="3459361" cy="266700"/>
          </a:xfrm>
          <a:prstGeom prst="rect">
            <a:avLst/>
          </a:prstGeom>
          <a:noFill/>
          <a:ln/>
        </p:spPr>
        <p:txBody>
          <a:bodyPr vert="horz" wrap="square" lIns="0" tIns="0" rIns="0" bIns="0" rtlCol="0" anchor="t"/>
          <a:lstStyle/>
          <a:p>
            <a:pPr marL="0" indent="0">
              <a:lnSpc>
                <a:spcPts val="2100"/>
              </a:lnSpc>
              <a:buNone/>
            </a:pPr>
            <a:r>
              <a:rPr lang="en-US" sz="1500" b="1" dirty="0">
                <a:solidFill>
                  <a:srgbClr val="000080"/>
                </a:solidFill>
                <a:latin typeface="UD丸ゴシック" pitchFamily="34" charset="0"/>
                <a:ea typeface="UD丸ゴシック" pitchFamily="34" charset="-122"/>
                <a:cs typeface="UD丸ゴシック" pitchFamily="34" charset="-120"/>
              </a:rPr>
              <a:t>継続可能な事業運営</a:t>
            </a:r>
            <a:endParaRPr lang="en-US" sz="1500" dirty="0"/>
          </a:p>
        </p:txBody>
      </p:sp>
      <p:sp>
        <p:nvSpPr>
          <p:cNvPr id="41" name="Text 14"/>
          <p:cNvSpPr/>
          <p:nvPr/>
        </p:nvSpPr>
        <p:spPr>
          <a:xfrm>
            <a:off x="676275" y="6229350"/>
            <a:ext cx="2882801" cy="685800"/>
          </a:xfrm>
          <a:prstGeom prst="rect">
            <a:avLst/>
          </a:prstGeom>
          <a:noFill/>
          <a:ln/>
        </p:spPr>
        <p:txBody>
          <a:bodyPr vert="horz" wrap="square" lIns="0" tIns="0" rIns="0" bIns="0" rtlCol="0" anchor="t"/>
          <a:lstStyle/>
          <a:p>
            <a:pPr marL="0" indent="0">
              <a:lnSpc>
                <a:spcPts val="1800"/>
              </a:lnSpc>
              <a:buNone/>
            </a:pPr>
            <a:r>
              <a:rPr lang="en-US" sz="1200" dirty="0" err="1">
                <a:solidFill>
                  <a:srgbClr val="4B5563"/>
                </a:solidFill>
                <a:latin typeface="UD丸ゴシック" pitchFamily="34" charset="0"/>
                <a:ea typeface="UD丸ゴシック" pitchFamily="34" charset="-122"/>
                <a:cs typeface="UD丸ゴシック" pitchFamily="34" charset="-120"/>
              </a:rPr>
              <a:t>組合の運営費が補助されることで、地域における多岐にわたる事業を継続的に実施が可能</a:t>
            </a:r>
            <a:endParaRPr lang="en-US" sz="1200" dirty="0"/>
          </a:p>
        </p:txBody>
      </p:sp>
      <p:sp>
        <p:nvSpPr>
          <p:cNvPr id="42" name="Text 15"/>
          <p:cNvSpPr/>
          <p:nvPr/>
        </p:nvSpPr>
        <p:spPr>
          <a:xfrm>
            <a:off x="3854351" y="5962650"/>
            <a:ext cx="3459540" cy="266700"/>
          </a:xfrm>
          <a:prstGeom prst="rect">
            <a:avLst/>
          </a:prstGeom>
          <a:noFill/>
          <a:ln/>
        </p:spPr>
        <p:txBody>
          <a:bodyPr vert="horz" wrap="square" lIns="0" tIns="0" rIns="0" bIns="0" rtlCol="0" anchor="t"/>
          <a:lstStyle/>
          <a:p>
            <a:pPr marL="0" indent="0">
              <a:lnSpc>
                <a:spcPts val="2100"/>
              </a:lnSpc>
              <a:buNone/>
            </a:pPr>
            <a:r>
              <a:rPr lang="en-US" sz="1500" b="1" dirty="0">
                <a:solidFill>
                  <a:srgbClr val="000080"/>
                </a:solidFill>
                <a:latin typeface="UD丸ゴシック" pitchFamily="34" charset="0"/>
                <a:ea typeface="UD丸ゴシック" pitchFamily="34" charset="-122"/>
                <a:cs typeface="UD丸ゴシック" pitchFamily="34" charset="-120"/>
              </a:rPr>
              <a:t>地域経済の活性化</a:t>
            </a:r>
            <a:endParaRPr lang="en-US" sz="1500" dirty="0"/>
          </a:p>
        </p:txBody>
      </p:sp>
      <p:sp>
        <p:nvSpPr>
          <p:cNvPr id="43" name="Text 16"/>
          <p:cNvSpPr/>
          <p:nvPr/>
        </p:nvSpPr>
        <p:spPr>
          <a:xfrm>
            <a:off x="3854351" y="6229350"/>
            <a:ext cx="2882950" cy="457200"/>
          </a:xfrm>
          <a:prstGeom prst="rect">
            <a:avLst/>
          </a:prstGeom>
          <a:noFill/>
          <a:ln/>
        </p:spPr>
        <p:txBody>
          <a:bodyPr vert="horz" wrap="square" lIns="0" tIns="0" rIns="0" bIns="0" rtlCol="0" anchor="t"/>
          <a:lstStyle/>
          <a:p>
            <a:pPr marL="0" indent="0">
              <a:lnSpc>
                <a:spcPts val="1800"/>
              </a:lnSpc>
              <a:buNone/>
            </a:pPr>
            <a:r>
              <a:rPr lang="en-US" sz="1200" dirty="0">
                <a:solidFill>
                  <a:srgbClr val="4B5563"/>
                </a:solidFill>
                <a:latin typeface="UD丸ゴシック" pitchFamily="34" charset="0"/>
                <a:ea typeface="UD丸ゴシック" pitchFamily="34" charset="-122"/>
                <a:cs typeface="UD丸ゴシック" pitchFamily="34" charset="-120"/>
              </a:rPr>
              <a:t>財政支援により、地域経済の活性化に貢献することが期待されています</a:t>
            </a:r>
            <a:endParaRPr lang="en-US" sz="1200" dirty="0"/>
          </a:p>
        </p:txBody>
      </p:sp>
      <p:sp>
        <p:nvSpPr>
          <p:cNvPr id="44" name="Text 17"/>
          <p:cNvSpPr/>
          <p:nvPr/>
        </p:nvSpPr>
        <p:spPr>
          <a:xfrm>
            <a:off x="11590586" y="7067550"/>
            <a:ext cx="355937" cy="228600"/>
          </a:xfrm>
          <a:prstGeom prst="rect">
            <a:avLst/>
          </a:prstGeom>
          <a:noFill/>
          <a:ln/>
        </p:spPr>
        <p:txBody>
          <a:bodyPr vert="horz" wrap="square" lIns="0" tIns="0" rIns="0" bIns="0" rtlCol="0" anchor="t"/>
          <a:lstStyle/>
          <a:p>
            <a:pPr marL="0" indent="0">
              <a:lnSpc>
                <a:spcPts val="1800"/>
              </a:lnSpc>
              <a:buNone/>
            </a:pPr>
            <a:r>
              <a:rPr lang="en-US" sz="1200" dirty="0">
                <a:solidFill>
                  <a:srgbClr val="6B7280"/>
                </a:solidFill>
                <a:latin typeface="UD丸ゴシック" pitchFamily="34" charset="0"/>
                <a:ea typeface="UD丸ゴシック" pitchFamily="34" charset="-122"/>
                <a:cs typeface="UD丸ゴシック" pitchFamily="34" charset="-120"/>
              </a:rPr>
              <a:t>5 / 8</a:t>
            </a:r>
            <a:endParaRPr lang="en-US" sz="1200" dirty="0"/>
          </a:p>
        </p:txBody>
      </p:sp>
      <p:pic>
        <p:nvPicPr>
          <p:cNvPr id="45" name="図 44" descr="図形&#10;&#10;中程度の精度で自動的に生成された説明">
            <a:extLst>
              <a:ext uri="{FF2B5EF4-FFF2-40B4-BE49-F238E27FC236}">
                <a16:creationId xmlns:a16="http://schemas.microsoft.com/office/drawing/2014/main" id="{91833BAE-62F0-27A7-C179-A078960A6CAA}"/>
              </a:ext>
            </a:extLst>
          </p:cNvPr>
          <p:cNvPicPr>
            <a:picLocks noChangeAspect="1"/>
          </p:cNvPicPr>
          <p:nvPr/>
        </p:nvPicPr>
        <p:blipFill>
          <a:blip r:embed="rId27"/>
          <a:stretch>
            <a:fillRect/>
          </a:stretch>
        </p:blipFill>
        <p:spPr>
          <a:xfrm>
            <a:off x="8310056" y="6686550"/>
            <a:ext cx="2797865" cy="531494"/>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2192000" cy="6858000"/>
          </a:xfrm>
          <a:prstGeom prst="rect">
            <a:avLst/>
          </a:prstGeom>
        </p:spPr>
      </p:pic>
      <p:pic>
        <p:nvPicPr>
          <p:cNvPr id="3" name="Image 1" descr="preencoded.png"/>
          <p:cNvPicPr>
            <a:picLocks noChangeAspect="1"/>
          </p:cNvPicPr>
          <p:nvPr/>
        </p:nvPicPr>
        <p:blipFill>
          <a:blip r:embed="rId4"/>
          <a:stretch>
            <a:fillRect/>
          </a:stretch>
        </p:blipFill>
        <p:spPr>
          <a:xfrm>
            <a:off x="0" y="0"/>
            <a:ext cx="12192000" cy="6858000"/>
          </a:xfrm>
          <a:prstGeom prst="rect">
            <a:avLst/>
          </a:prstGeom>
        </p:spPr>
      </p:pic>
      <p:pic>
        <p:nvPicPr>
          <p:cNvPr id="4" name="Image 2" descr="preencoded.png"/>
          <p:cNvPicPr>
            <a:picLocks noChangeAspect="1"/>
          </p:cNvPicPr>
          <p:nvPr/>
        </p:nvPicPr>
        <p:blipFill>
          <a:blip r:embed="rId5"/>
          <a:stretch>
            <a:fillRect/>
          </a:stretch>
        </p:blipFill>
        <p:spPr>
          <a:xfrm>
            <a:off x="304800" y="304800"/>
            <a:ext cx="11582400" cy="628650"/>
          </a:xfrm>
          <a:prstGeom prst="rect">
            <a:avLst/>
          </a:prstGeom>
        </p:spPr>
      </p:pic>
      <p:pic>
        <p:nvPicPr>
          <p:cNvPr id="5" name="Image 3" descr="preencoded.png"/>
          <p:cNvPicPr>
            <a:picLocks noChangeAspect="1"/>
          </p:cNvPicPr>
          <p:nvPr/>
        </p:nvPicPr>
        <p:blipFill>
          <a:blip r:embed="rId6"/>
          <a:stretch>
            <a:fillRect/>
          </a:stretch>
        </p:blipFill>
        <p:spPr>
          <a:xfrm>
            <a:off x="304800" y="1238250"/>
            <a:ext cx="3708350" cy="3390900"/>
          </a:xfrm>
          <a:prstGeom prst="rect">
            <a:avLst/>
          </a:prstGeom>
        </p:spPr>
      </p:pic>
      <p:pic>
        <p:nvPicPr>
          <p:cNvPr id="6" name="Image 4" descr="preencoded.png"/>
          <p:cNvPicPr>
            <a:picLocks noChangeAspect="1"/>
          </p:cNvPicPr>
          <p:nvPr/>
        </p:nvPicPr>
        <p:blipFill>
          <a:blip r:embed="rId7"/>
          <a:stretch>
            <a:fillRect/>
          </a:stretch>
        </p:blipFill>
        <p:spPr>
          <a:xfrm>
            <a:off x="304800" y="1238250"/>
            <a:ext cx="3708350" cy="762000"/>
          </a:xfrm>
          <a:prstGeom prst="rect">
            <a:avLst/>
          </a:prstGeom>
        </p:spPr>
      </p:pic>
      <p:pic>
        <p:nvPicPr>
          <p:cNvPr id="7" name="Image 5" descr="preencoded.png"/>
          <p:cNvPicPr>
            <a:picLocks noChangeAspect="1"/>
          </p:cNvPicPr>
          <p:nvPr/>
        </p:nvPicPr>
        <p:blipFill>
          <a:blip r:embed="rId8"/>
          <a:stretch>
            <a:fillRect/>
          </a:stretch>
        </p:blipFill>
        <p:spPr>
          <a:xfrm>
            <a:off x="2006501" y="1428750"/>
            <a:ext cx="304800" cy="381000"/>
          </a:xfrm>
          <a:prstGeom prst="rect">
            <a:avLst/>
          </a:prstGeom>
        </p:spPr>
      </p:pic>
      <p:pic>
        <p:nvPicPr>
          <p:cNvPr id="8" name="Image 6" descr="preencoded.png"/>
          <p:cNvPicPr>
            <a:picLocks noChangeAspect="1"/>
          </p:cNvPicPr>
          <p:nvPr/>
        </p:nvPicPr>
        <p:blipFill>
          <a:blip r:embed="rId9"/>
          <a:stretch>
            <a:fillRect/>
          </a:stretch>
        </p:blipFill>
        <p:spPr>
          <a:xfrm>
            <a:off x="533400" y="2724150"/>
            <a:ext cx="152400" cy="152400"/>
          </a:xfrm>
          <a:prstGeom prst="rect">
            <a:avLst/>
          </a:prstGeom>
        </p:spPr>
      </p:pic>
      <p:pic>
        <p:nvPicPr>
          <p:cNvPr id="9" name="Image 7" descr="preencoded.png"/>
          <p:cNvPicPr>
            <a:picLocks noChangeAspect="1"/>
          </p:cNvPicPr>
          <p:nvPr/>
        </p:nvPicPr>
        <p:blipFill>
          <a:blip r:embed="rId9"/>
          <a:stretch>
            <a:fillRect/>
          </a:stretch>
        </p:blipFill>
        <p:spPr>
          <a:xfrm>
            <a:off x="533400" y="3295650"/>
            <a:ext cx="152400" cy="152400"/>
          </a:xfrm>
          <a:prstGeom prst="rect">
            <a:avLst/>
          </a:prstGeom>
        </p:spPr>
      </p:pic>
      <p:pic>
        <p:nvPicPr>
          <p:cNvPr id="10" name="Image 8" descr="preencoded.png"/>
          <p:cNvPicPr>
            <a:picLocks noChangeAspect="1"/>
          </p:cNvPicPr>
          <p:nvPr/>
        </p:nvPicPr>
        <p:blipFill>
          <a:blip r:embed="rId9"/>
          <a:stretch>
            <a:fillRect/>
          </a:stretch>
        </p:blipFill>
        <p:spPr>
          <a:xfrm>
            <a:off x="533400" y="3867150"/>
            <a:ext cx="152400" cy="152400"/>
          </a:xfrm>
          <a:prstGeom prst="rect">
            <a:avLst/>
          </a:prstGeom>
        </p:spPr>
      </p:pic>
      <p:pic>
        <p:nvPicPr>
          <p:cNvPr id="11" name="Image 9" descr="preencoded.png"/>
          <p:cNvPicPr>
            <a:picLocks noChangeAspect="1"/>
          </p:cNvPicPr>
          <p:nvPr/>
        </p:nvPicPr>
        <p:blipFill>
          <a:blip r:embed="rId9"/>
          <a:stretch>
            <a:fillRect/>
          </a:stretch>
        </p:blipFill>
        <p:spPr>
          <a:xfrm>
            <a:off x="533400" y="4210050"/>
            <a:ext cx="152400" cy="152400"/>
          </a:xfrm>
          <a:prstGeom prst="rect">
            <a:avLst/>
          </a:prstGeom>
        </p:spPr>
      </p:pic>
      <p:pic>
        <p:nvPicPr>
          <p:cNvPr id="12" name="Image 10" descr="preencoded.png"/>
          <p:cNvPicPr>
            <a:picLocks noChangeAspect="1"/>
          </p:cNvPicPr>
          <p:nvPr/>
        </p:nvPicPr>
        <p:blipFill>
          <a:blip r:embed="rId10"/>
          <a:stretch>
            <a:fillRect/>
          </a:stretch>
        </p:blipFill>
        <p:spPr>
          <a:xfrm>
            <a:off x="4241750" y="1238250"/>
            <a:ext cx="3708350" cy="3390900"/>
          </a:xfrm>
          <a:prstGeom prst="rect">
            <a:avLst/>
          </a:prstGeom>
        </p:spPr>
      </p:pic>
      <p:pic>
        <p:nvPicPr>
          <p:cNvPr id="13" name="Image 11" descr="preencoded.png"/>
          <p:cNvPicPr>
            <a:picLocks noChangeAspect="1"/>
          </p:cNvPicPr>
          <p:nvPr/>
        </p:nvPicPr>
        <p:blipFill>
          <a:blip r:embed="rId11"/>
          <a:stretch>
            <a:fillRect/>
          </a:stretch>
        </p:blipFill>
        <p:spPr>
          <a:xfrm>
            <a:off x="4241750" y="1238250"/>
            <a:ext cx="3708350" cy="762000"/>
          </a:xfrm>
          <a:prstGeom prst="rect">
            <a:avLst/>
          </a:prstGeom>
        </p:spPr>
      </p:pic>
      <p:pic>
        <p:nvPicPr>
          <p:cNvPr id="14" name="Image 12" descr="preencoded.png"/>
          <p:cNvPicPr>
            <a:picLocks noChangeAspect="1"/>
          </p:cNvPicPr>
          <p:nvPr/>
        </p:nvPicPr>
        <p:blipFill>
          <a:blip r:embed="rId12"/>
          <a:stretch>
            <a:fillRect/>
          </a:stretch>
        </p:blipFill>
        <p:spPr>
          <a:xfrm>
            <a:off x="5967264" y="1428750"/>
            <a:ext cx="257175" cy="381000"/>
          </a:xfrm>
          <a:prstGeom prst="rect">
            <a:avLst/>
          </a:prstGeom>
        </p:spPr>
      </p:pic>
      <p:pic>
        <p:nvPicPr>
          <p:cNvPr id="15" name="Image 13" descr="preencoded.png"/>
          <p:cNvPicPr>
            <a:picLocks noChangeAspect="1"/>
          </p:cNvPicPr>
          <p:nvPr/>
        </p:nvPicPr>
        <p:blipFill>
          <a:blip r:embed="rId13"/>
          <a:stretch>
            <a:fillRect/>
          </a:stretch>
        </p:blipFill>
        <p:spPr>
          <a:xfrm>
            <a:off x="4470350" y="2724150"/>
            <a:ext cx="152400" cy="152400"/>
          </a:xfrm>
          <a:prstGeom prst="rect">
            <a:avLst/>
          </a:prstGeom>
        </p:spPr>
      </p:pic>
      <p:pic>
        <p:nvPicPr>
          <p:cNvPr id="16" name="Image 14" descr="preencoded.png"/>
          <p:cNvPicPr>
            <a:picLocks noChangeAspect="1"/>
          </p:cNvPicPr>
          <p:nvPr/>
        </p:nvPicPr>
        <p:blipFill>
          <a:blip r:embed="rId13"/>
          <a:stretch>
            <a:fillRect/>
          </a:stretch>
        </p:blipFill>
        <p:spPr>
          <a:xfrm>
            <a:off x="4470350" y="3067050"/>
            <a:ext cx="152400" cy="152400"/>
          </a:xfrm>
          <a:prstGeom prst="rect">
            <a:avLst/>
          </a:prstGeom>
        </p:spPr>
      </p:pic>
      <p:pic>
        <p:nvPicPr>
          <p:cNvPr id="17" name="Image 15" descr="preencoded.png"/>
          <p:cNvPicPr>
            <a:picLocks noChangeAspect="1"/>
          </p:cNvPicPr>
          <p:nvPr/>
        </p:nvPicPr>
        <p:blipFill>
          <a:blip r:embed="rId13"/>
          <a:stretch>
            <a:fillRect/>
          </a:stretch>
        </p:blipFill>
        <p:spPr>
          <a:xfrm>
            <a:off x="4470350" y="3638550"/>
            <a:ext cx="152400" cy="152400"/>
          </a:xfrm>
          <a:prstGeom prst="rect">
            <a:avLst/>
          </a:prstGeom>
        </p:spPr>
      </p:pic>
      <p:pic>
        <p:nvPicPr>
          <p:cNvPr id="18" name="Image 16" descr="preencoded.png"/>
          <p:cNvPicPr>
            <a:picLocks noChangeAspect="1"/>
          </p:cNvPicPr>
          <p:nvPr/>
        </p:nvPicPr>
        <p:blipFill>
          <a:blip r:embed="rId13"/>
          <a:stretch>
            <a:fillRect/>
          </a:stretch>
        </p:blipFill>
        <p:spPr>
          <a:xfrm>
            <a:off x="4470350" y="4210050"/>
            <a:ext cx="152400" cy="152400"/>
          </a:xfrm>
          <a:prstGeom prst="rect">
            <a:avLst/>
          </a:prstGeom>
        </p:spPr>
      </p:pic>
      <p:pic>
        <p:nvPicPr>
          <p:cNvPr id="19" name="Image 17" descr="preencoded.png"/>
          <p:cNvPicPr>
            <a:picLocks noChangeAspect="1"/>
          </p:cNvPicPr>
          <p:nvPr/>
        </p:nvPicPr>
        <p:blipFill>
          <a:blip r:embed="rId14"/>
          <a:stretch>
            <a:fillRect/>
          </a:stretch>
        </p:blipFill>
        <p:spPr>
          <a:xfrm>
            <a:off x="8178701" y="1238250"/>
            <a:ext cx="3708499" cy="3390900"/>
          </a:xfrm>
          <a:prstGeom prst="rect">
            <a:avLst/>
          </a:prstGeom>
        </p:spPr>
      </p:pic>
      <p:pic>
        <p:nvPicPr>
          <p:cNvPr id="20" name="Image 18" descr="preencoded.png"/>
          <p:cNvPicPr>
            <a:picLocks noChangeAspect="1"/>
          </p:cNvPicPr>
          <p:nvPr/>
        </p:nvPicPr>
        <p:blipFill>
          <a:blip r:embed="rId15"/>
          <a:stretch>
            <a:fillRect/>
          </a:stretch>
        </p:blipFill>
        <p:spPr>
          <a:xfrm>
            <a:off x="8178701" y="1238250"/>
            <a:ext cx="3708499" cy="762000"/>
          </a:xfrm>
          <a:prstGeom prst="rect">
            <a:avLst/>
          </a:prstGeom>
        </p:spPr>
      </p:pic>
      <p:pic>
        <p:nvPicPr>
          <p:cNvPr id="21" name="Image 19" descr="preencoded.png"/>
          <p:cNvPicPr>
            <a:picLocks noChangeAspect="1"/>
          </p:cNvPicPr>
          <p:nvPr/>
        </p:nvPicPr>
        <p:blipFill>
          <a:blip r:embed="rId16"/>
          <a:stretch>
            <a:fillRect/>
          </a:stretch>
        </p:blipFill>
        <p:spPr>
          <a:xfrm>
            <a:off x="9861500" y="1428750"/>
            <a:ext cx="342900" cy="381000"/>
          </a:xfrm>
          <a:prstGeom prst="rect">
            <a:avLst/>
          </a:prstGeom>
        </p:spPr>
      </p:pic>
      <p:pic>
        <p:nvPicPr>
          <p:cNvPr id="22" name="Image 20" descr="preencoded.png"/>
          <p:cNvPicPr>
            <a:picLocks noChangeAspect="1"/>
          </p:cNvPicPr>
          <p:nvPr/>
        </p:nvPicPr>
        <p:blipFill>
          <a:blip r:embed="rId17"/>
          <a:stretch>
            <a:fillRect/>
          </a:stretch>
        </p:blipFill>
        <p:spPr>
          <a:xfrm>
            <a:off x="8407301" y="2724150"/>
            <a:ext cx="152400" cy="152400"/>
          </a:xfrm>
          <a:prstGeom prst="rect">
            <a:avLst/>
          </a:prstGeom>
        </p:spPr>
      </p:pic>
      <p:pic>
        <p:nvPicPr>
          <p:cNvPr id="23" name="Image 21" descr="preencoded.png"/>
          <p:cNvPicPr>
            <a:picLocks noChangeAspect="1"/>
          </p:cNvPicPr>
          <p:nvPr/>
        </p:nvPicPr>
        <p:blipFill>
          <a:blip r:embed="rId17"/>
          <a:stretch>
            <a:fillRect/>
          </a:stretch>
        </p:blipFill>
        <p:spPr>
          <a:xfrm>
            <a:off x="8407301" y="3295650"/>
            <a:ext cx="152400" cy="152400"/>
          </a:xfrm>
          <a:prstGeom prst="rect">
            <a:avLst/>
          </a:prstGeom>
        </p:spPr>
      </p:pic>
      <p:pic>
        <p:nvPicPr>
          <p:cNvPr id="24" name="Image 22" descr="preencoded.png"/>
          <p:cNvPicPr>
            <a:picLocks noChangeAspect="1"/>
          </p:cNvPicPr>
          <p:nvPr/>
        </p:nvPicPr>
        <p:blipFill>
          <a:blip r:embed="rId17"/>
          <a:stretch>
            <a:fillRect/>
          </a:stretch>
        </p:blipFill>
        <p:spPr>
          <a:xfrm>
            <a:off x="8407301" y="3867150"/>
            <a:ext cx="152400" cy="152400"/>
          </a:xfrm>
          <a:prstGeom prst="rect">
            <a:avLst/>
          </a:prstGeom>
        </p:spPr>
      </p:pic>
      <p:pic>
        <p:nvPicPr>
          <p:cNvPr id="25" name="Image 23" descr="preencoded.png"/>
          <p:cNvPicPr>
            <a:picLocks noChangeAspect="1"/>
          </p:cNvPicPr>
          <p:nvPr/>
        </p:nvPicPr>
        <p:blipFill>
          <a:blip r:embed="rId17"/>
          <a:stretch>
            <a:fillRect/>
          </a:stretch>
        </p:blipFill>
        <p:spPr>
          <a:xfrm>
            <a:off x="8407301" y="4210050"/>
            <a:ext cx="152400" cy="152400"/>
          </a:xfrm>
          <a:prstGeom prst="rect">
            <a:avLst/>
          </a:prstGeom>
        </p:spPr>
      </p:pic>
      <p:sp>
        <p:nvSpPr>
          <p:cNvPr id="26" name="Text 0"/>
          <p:cNvSpPr/>
          <p:nvPr/>
        </p:nvSpPr>
        <p:spPr>
          <a:xfrm>
            <a:off x="590550" y="447675"/>
            <a:ext cx="11010900" cy="342900"/>
          </a:xfrm>
          <a:prstGeom prst="rect">
            <a:avLst/>
          </a:prstGeom>
          <a:noFill/>
          <a:ln/>
        </p:spPr>
        <p:txBody>
          <a:bodyPr vert="horz" wrap="square" lIns="0" tIns="0" rIns="0" bIns="0" rtlCol="0" anchor="t"/>
          <a:lstStyle/>
          <a:p>
            <a:pPr marL="0" indent="0">
              <a:lnSpc>
                <a:spcPts val="2700"/>
              </a:lnSpc>
              <a:buNone/>
            </a:pPr>
            <a:r>
              <a:rPr lang="en-US" sz="2250" b="1" dirty="0">
                <a:solidFill>
                  <a:srgbClr val="FFFFFF"/>
                </a:solidFill>
                <a:latin typeface="UD丸ゴシック" pitchFamily="34" charset="0"/>
                <a:ea typeface="UD丸ゴシック" pitchFamily="34" charset="-122"/>
                <a:cs typeface="UD丸ゴシック" pitchFamily="34" charset="-120"/>
              </a:rPr>
              <a:t>期待される効果</a:t>
            </a:r>
            <a:endParaRPr lang="en-US" sz="2250" dirty="0"/>
          </a:p>
        </p:txBody>
      </p:sp>
      <p:sp>
        <p:nvSpPr>
          <p:cNvPr id="27" name="Text 1"/>
          <p:cNvSpPr/>
          <p:nvPr/>
        </p:nvSpPr>
        <p:spPr>
          <a:xfrm>
            <a:off x="533400" y="2228850"/>
            <a:ext cx="3901380" cy="304800"/>
          </a:xfrm>
          <a:prstGeom prst="rect">
            <a:avLst/>
          </a:prstGeom>
          <a:noFill/>
          <a:ln/>
        </p:spPr>
        <p:txBody>
          <a:bodyPr vert="horz" wrap="square" lIns="0" tIns="0" rIns="0" bIns="0" rtlCol="0" anchor="t"/>
          <a:lstStyle/>
          <a:p>
            <a:pPr marL="0" indent="0">
              <a:lnSpc>
                <a:spcPts val="2400"/>
              </a:lnSpc>
              <a:buNone/>
            </a:pPr>
            <a:r>
              <a:rPr lang="en-US" sz="1800" b="1" dirty="0">
                <a:solidFill>
                  <a:srgbClr val="4CAF50"/>
                </a:solidFill>
                <a:latin typeface="UD丸ゴシック" pitchFamily="34" charset="0"/>
                <a:ea typeface="UD丸ゴシック" pitchFamily="34" charset="-122"/>
                <a:cs typeface="UD丸ゴシック" pitchFamily="34" charset="-120"/>
              </a:rPr>
              <a:t>労働者にとってのメリット</a:t>
            </a:r>
            <a:endParaRPr lang="en-US" sz="1800" dirty="0"/>
          </a:p>
        </p:txBody>
      </p:sp>
      <p:sp>
        <p:nvSpPr>
          <p:cNvPr id="28" name="Text 2"/>
          <p:cNvSpPr/>
          <p:nvPr/>
        </p:nvSpPr>
        <p:spPr>
          <a:xfrm>
            <a:off x="762000" y="2686050"/>
            <a:ext cx="3022550" cy="457200"/>
          </a:xfrm>
          <a:prstGeom prst="rect">
            <a:avLst/>
          </a:prstGeom>
          <a:noFill/>
          <a:ln/>
        </p:spPr>
        <p:txBody>
          <a:bodyPr vert="horz" wrap="square" lIns="0" tIns="0" rIns="0" bIns="0" rtlCol="0" anchor="t"/>
          <a:lstStyle/>
          <a:p>
            <a:pPr marL="0" indent="0" algn="l">
              <a:lnSpc>
                <a:spcPts val="1800"/>
              </a:lnSpc>
              <a:buNone/>
            </a:pPr>
            <a:r>
              <a:rPr lang="en-US" sz="1200" dirty="0">
                <a:solidFill>
                  <a:srgbClr val="333333"/>
                </a:solidFill>
                <a:latin typeface="UD丸ゴシック" pitchFamily="34" charset="0"/>
                <a:ea typeface="UD丸ゴシック" pitchFamily="34" charset="-122"/>
                <a:cs typeface="UD丸ゴシック" pitchFamily="34" charset="-120"/>
              </a:rPr>
              <a:t>安定した雇用環境と一定の給与水準が確保される</a:t>
            </a:r>
            <a:endParaRPr lang="en-US" sz="1200" dirty="0"/>
          </a:p>
        </p:txBody>
      </p:sp>
      <p:sp>
        <p:nvSpPr>
          <p:cNvPr id="29" name="Text 3"/>
          <p:cNvSpPr/>
          <p:nvPr/>
        </p:nvSpPr>
        <p:spPr>
          <a:xfrm>
            <a:off x="762000" y="3257550"/>
            <a:ext cx="3022550" cy="457200"/>
          </a:xfrm>
          <a:prstGeom prst="rect">
            <a:avLst/>
          </a:prstGeom>
          <a:noFill/>
          <a:ln/>
        </p:spPr>
        <p:txBody>
          <a:bodyPr vert="horz" wrap="square" lIns="0" tIns="0" rIns="0" bIns="0" rtlCol="0" anchor="t"/>
          <a:lstStyle/>
          <a:p>
            <a:pPr marL="0" indent="0" algn="l">
              <a:lnSpc>
                <a:spcPts val="1800"/>
              </a:lnSpc>
              <a:buNone/>
            </a:pPr>
            <a:r>
              <a:rPr lang="en-US" sz="1200" dirty="0">
                <a:solidFill>
                  <a:srgbClr val="333333"/>
                </a:solidFill>
                <a:latin typeface="UD丸ゴシック" pitchFamily="34" charset="0"/>
                <a:ea typeface="UD丸ゴシック" pitchFamily="34" charset="-122"/>
                <a:cs typeface="UD丸ゴシック" pitchFamily="34" charset="-120"/>
              </a:rPr>
              <a:t>安心して地域で働くことができるようになる</a:t>
            </a:r>
            <a:endParaRPr lang="en-US" sz="1200" dirty="0"/>
          </a:p>
        </p:txBody>
      </p:sp>
      <p:sp>
        <p:nvSpPr>
          <p:cNvPr id="30" name="Text 4"/>
          <p:cNvSpPr/>
          <p:nvPr/>
        </p:nvSpPr>
        <p:spPr>
          <a:xfrm>
            <a:off x="762000" y="3829050"/>
            <a:ext cx="3291840" cy="228600"/>
          </a:xfrm>
          <a:prstGeom prst="rect">
            <a:avLst/>
          </a:prstGeom>
          <a:noFill/>
          <a:ln/>
        </p:spPr>
        <p:txBody>
          <a:bodyPr vert="horz" wrap="square" lIns="0" tIns="0" rIns="0" bIns="0" rtlCol="0" anchor="t"/>
          <a:lstStyle/>
          <a:p>
            <a:pPr marL="0" indent="0" algn="l">
              <a:lnSpc>
                <a:spcPts val="1800"/>
              </a:lnSpc>
              <a:buNone/>
            </a:pPr>
            <a:r>
              <a:rPr lang="en-US" sz="1200" dirty="0">
                <a:solidFill>
                  <a:srgbClr val="333333"/>
                </a:solidFill>
                <a:latin typeface="UD丸ゴシック" pitchFamily="34" charset="0"/>
                <a:ea typeface="UD丸ゴシック" pitchFamily="34" charset="-122"/>
                <a:cs typeface="UD丸ゴシック" pitchFamily="34" charset="-120"/>
              </a:rPr>
              <a:t>地域内外からの若者などの誘致に繋がる</a:t>
            </a:r>
            <a:endParaRPr lang="en-US" sz="1200" dirty="0"/>
          </a:p>
        </p:txBody>
      </p:sp>
      <p:sp>
        <p:nvSpPr>
          <p:cNvPr id="31" name="Text 5"/>
          <p:cNvSpPr/>
          <p:nvPr/>
        </p:nvSpPr>
        <p:spPr>
          <a:xfrm>
            <a:off x="762000" y="4171950"/>
            <a:ext cx="2377440" cy="228600"/>
          </a:xfrm>
          <a:prstGeom prst="rect">
            <a:avLst/>
          </a:prstGeom>
          <a:noFill/>
          <a:ln/>
        </p:spPr>
        <p:txBody>
          <a:bodyPr vert="horz" wrap="square" lIns="0" tIns="0" rIns="0" bIns="0" rtlCol="0" anchor="t"/>
          <a:lstStyle/>
          <a:p>
            <a:pPr marL="0" indent="0" algn="l">
              <a:lnSpc>
                <a:spcPts val="1800"/>
              </a:lnSpc>
              <a:buNone/>
            </a:pPr>
            <a:r>
              <a:rPr lang="en-US" sz="1200" dirty="0">
                <a:solidFill>
                  <a:srgbClr val="333333"/>
                </a:solidFill>
                <a:latin typeface="UD丸ゴシック" pitchFamily="34" charset="0"/>
                <a:ea typeface="UD丸ゴシック" pitchFamily="34" charset="-122"/>
                <a:cs typeface="UD丸ゴシック" pitchFamily="34" charset="-120"/>
              </a:rPr>
              <a:t>多様な働き方の機会が増える</a:t>
            </a:r>
            <a:endParaRPr lang="en-US" sz="1200" dirty="0"/>
          </a:p>
        </p:txBody>
      </p:sp>
      <p:sp>
        <p:nvSpPr>
          <p:cNvPr id="32" name="Text 6"/>
          <p:cNvSpPr/>
          <p:nvPr/>
        </p:nvSpPr>
        <p:spPr>
          <a:xfrm>
            <a:off x="4470350" y="2228850"/>
            <a:ext cx="3901380" cy="304800"/>
          </a:xfrm>
          <a:prstGeom prst="rect">
            <a:avLst/>
          </a:prstGeom>
          <a:noFill/>
          <a:ln/>
        </p:spPr>
        <p:txBody>
          <a:bodyPr vert="horz" wrap="square" lIns="0" tIns="0" rIns="0" bIns="0" rtlCol="0" anchor="t"/>
          <a:lstStyle/>
          <a:p>
            <a:pPr marL="0" indent="0">
              <a:lnSpc>
                <a:spcPts val="2400"/>
              </a:lnSpc>
              <a:buNone/>
            </a:pPr>
            <a:r>
              <a:rPr lang="en-US" sz="1800" b="1" dirty="0">
                <a:solidFill>
                  <a:srgbClr val="FFA500"/>
                </a:solidFill>
                <a:latin typeface="UD丸ゴシック" pitchFamily="34" charset="0"/>
                <a:ea typeface="UD丸ゴシック" pitchFamily="34" charset="-122"/>
                <a:cs typeface="UD丸ゴシック" pitchFamily="34" charset="-120"/>
              </a:rPr>
              <a:t>地域にとってのメリット</a:t>
            </a:r>
            <a:endParaRPr lang="en-US" sz="1800" dirty="0"/>
          </a:p>
        </p:txBody>
      </p:sp>
      <p:sp>
        <p:nvSpPr>
          <p:cNvPr id="33" name="Text 7"/>
          <p:cNvSpPr/>
          <p:nvPr/>
        </p:nvSpPr>
        <p:spPr>
          <a:xfrm>
            <a:off x="4698950" y="2686050"/>
            <a:ext cx="2926080" cy="228600"/>
          </a:xfrm>
          <a:prstGeom prst="rect">
            <a:avLst/>
          </a:prstGeom>
          <a:noFill/>
          <a:ln/>
        </p:spPr>
        <p:txBody>
          <a:bodyPr vert="horz" wrap="square" lIns="0" tIns="0" rIns="0" bIns="0" rtlCol="0" anchor="t"/>
          <a:lstStyle/>
          <a:p>
            <a:pPr marL="0" indent="0" algn="l">
              <a:lnSpc>
                <a:spcPts val="1800"/>
              </a:lnSpc>
              <a:buNone/>
            </a:pPr>
            <a:r>
              <a:rPr lang="en-US" sz="1200" dirty="0">
                <a:solidFill>
                  <a:srgbClr val="333333"/>
                </a:solidFill>
                <a:latin typeface="UD丸ゴシック" pitchFamily="34" charset="0"/>
                <a:ea typeface="UD丸ゴシック" pitchFamily="34" charset="-122"/>
                <a:cs typeface="UD丸ゴシック" pitchFamily="34" charset="-120"/>
              </a:rPr>
              <a:t>地域産業の担い手不足が解消される</a:t>
            </a:r>
            <a:endParaRPr lang="en-US" sz="1200" dirty="0"/>
          </a:p>
        </p:txBody>
      </p:sp>
      <p:sp>
        <p:nvSpPr>
          <p:cNvPr id="34" name="Text 8"/>
          <p:cNvSpPr/>
          <p:nvPr/>
        </p:nvSpPr>
        <p:spPr>
          <a:xfrm>
            <a:off x="4698950" y="3028950"/>
            <a:ext cx="3022550" cy="457200"/>
          </a:xfrm>
          <a:prstGeom prst="rect">
            <a:avLst/>
          </a:prstGeom>
          <a:noFill/>
          <a:ln/>
        </p:spPr>
        <p:txBody>
          <a:bodyPr vert="horz" wrap="square" lIns="0" tIns="0" rIns="0" bIns="0" rtlCol="0" anchor="t"/>
          <a:lstStyle/>
          <a:p>
            <a:pPr marL="0" indent="0" algn="l">
              <a:lnSpc>
                <a:spcPts val="1800"/>
              </a:lnSpc>
              <a:buNone/>
            </a:pPr>
            <a:r>
              <a:rPr lang="en-US" sz="1200" dirty="0">
                <a:solidFill>
                  <a:srgbClr val="333333"/>
                </a:solidFill>
                <a:latin typeface="UD丸ゴシック" pitchFamily="34" charset="0"/>
                <a:ea typeface="UD丸ゴシック" pitchFamily="34" charset="-122"/>
                <a:cs typeface="UD丸ゴシック" pitchFamily="34" charset="-120"/>
              </a:rPr>
              <a:t>地域事業者の事業の維持・拡大が促進される</a:t>
            </a:r>
            <a:endParaRPr lang="en-US" sz="1200" dirty="0"/>
          </a:p>
        </p:txBody>
      </p:sp>
      <p:sp>
        <p:nvSpPr>
          <p:cNvPr id="35" name="Text 9"/>
          <p:cNvSpPr/>
          <p:nvPr/>
        </p:nvSpPr>
        <p:spPr>
          <a:xfrm>
            <a:off x="4698950" y="3600450"/>
            <a:ext cx="3022550" cy="457200"/>
          </a:xfrm>
          <a:prstGeom prst="rect">
            <a:avLst/>
          </a:prstGeom>
          <a:noFill/>
          <a:ln/>
        </p:spPr>
        <p:txBody>
          <a:bodyPr vert="horz" wrap="square" lIns="0" tIns="0" rIns="0" bIns="0" rtlCol="0" anchor="t"/>
          <a:lstStyle/>
          <a:p>
            <a:pPr marL="0" indent="0" algn="l">
              <a:lnSpc>
                <a:spcPts val="1800"/>
              </a:lnSpc>
              <a:buNone/>
            </a:pPr>
            <a:r>
              <a:rPr lang="en-US" sz="1200" dirty="0">
                <a:solidFill>
                  <a:srgbClr val="333333"/>
                </a:solidFill>
                <a:latin typeface="UD丸ゴシック" pitchFamily="34" charset="0"/>
                <a:ea typeface="UD丸ゴシック" pitchFamily="34" charset="-122"/>
                <a:cs typeface="UD丸ゴシック" pitchFamily="34" charset="-120"/>
              </a:rPr>
              <a:t>多様な働き方を可能にすることで地域活性化に貢献</a:t>
            </a:r>
            <a:endParaRPr lang="en-US" sz="1200" dirty="0"/>
          </a:p>
        </p:txBody>
      </p:sp>
      <p:sp>
        <p:nvSpPr>
          <p:cNvPr id="36" name="Text 10"/>
          <p:cNvSpPr/>
          <p:nvPr/>
        </p:nvSpPr>
        <p:spPr>
          <a:xfrm>
            <a:off x="4698950" y="4171950"/>
            <a:ext cx="2926080" cy="228600"/>
          </a:xfrm>
          <a:prstGeom prst="rect">
            <a:avLst/>
          </a:prstGeom>
          <a:noFill/>
          <a:ln/>
        </p:spPr>
        <p:txBody>
          <a:bodyPr vert="horz" wrap="square" lIns="0" tIns="0" rIns="0" bIns="0" rtlCol="0" anchor="t"/>
          <a:lstStyle/>
          <a:p>
            <a:pPr marL="0" indent="0" algn="l">
              <a:lnSpc>
                <a:spcPts val="1800"/>
              </a:lnSpc>
              <a:buNone/>
            </a:pPr>
            <a:r>
              <a:rPr lang="en-US" sz="1200" dirty="0">
                <a:solidFill>
                  <a:srgbClr val="333333"/>
                </a:solidFill>
                <a:latin typeface="UD丸ゴシック" pitchFamily="34" charset="0"/>
                <a:ea typeface="UD丸ゴシック" pitchFamily="34" charset="-122"/>
                <a:cs typeface="UD丸ゴシック" pitchFamily="34" charset="-120"/>
              </a:rPr>
              <a:t>人口急減地域の持続可能性が高まる</a:t>
            </a:r>
            <a:endParaRPr lang="en-US" sz="1200" dirty="0"/>
          </a:p>
        </p:txBody>
      </p:sp>
      <p:sp>
        <p:nvSpPr>
          <p:cNvPr id="37" name="Text 11"/>
          <p:cNvSpPr/>
          <p:nvPr/>
        </p:nvSpPr>
        <p:spPr>
          <a:xfrm>
            <a:off x="8407301" y="2228850"/>
            <a:ext cx="3901559" cy="304800"/>
          </a:xfrm>
          <a:prstGeom prst="rect">
            <a:avLst/>
          </a:prstGeom>
          <a:noFill/>
          <a:ln/>
        </p:spPr>
        <p:txBody>
          <a:bodyPr vert="horz" wrap="square" lIns="0" tIns="0" rIns="0" bIns="0" rtlCol="0" anchor="t"/>
          <a:lstStyle/>
          <a:p>
            <a:pPr marL="0" indent="0">
              <a:lnSpc>
                <a:spcPts val="2400"/>
              </a:lnSpc>
              <a:buNone/>
            </a:pPr>
            <a:r>
              <a:rPr lang="en-US" sz="1800" b="1" dirty="0">
                <a:solidFill>
                  <a:srgbClr val="000080"/>
                </a:solidFill>
                <a:latin typeface="UD丸ゴシック" pitchFamily="34" charset="0"/>
                <a:ea typeface="UD丸ゴシック" pitchFamily="34" charset="-122"/>
                <a:cs typeface="UD丸ゴシック" pitchFamily="34" charset="-120"/>
              </a:rPr>
              <a:t>持続可能な地域社会の実現</a:t>
            </a:r>
            <a:endParaRPr lang="en-US" sz="1800" dirty="0"/>
          </a:p>
        </p:txBody>
      </p:sp>
      <p:sp>
        <p:nvSpPr>
          <p:cNvPr id="38" name="Text 12"/>
          <p:cNvSpPr/>
          <p:nvPr/>
        </p:nvSpPr>
        <p:spPr>
          <a:xfrm>
            <a:off x="8635901" y="2686050"/>
            <a:ext cx="3022699" cy="457200"/>
          </a:xfrm>
          <a:prstGeom prst="rect">
            <a:avLst/>
          </a:prstGeom>
          <a:noFill/>
          <a:ln/>
        </p:spPr>
        <p:txBody>
          <a:bodyPr vert="horz" wrap="square" lIns="0" tIns="0" rIns="0" bIns="0" rtlCol="0" anchor="t"/>
          <a:lstStyle/>
          <a:p>
            <a:pPr marL="0" indent="0" algn="l">
              <a:lnSpc>
                <a:spcPts val="1800"/>
              </a:lnSpc>
              <a:buNone/>
            </a:pPr>
            <a:r>
              <a:rPr lang="en-US" sz="1200" dirty="0">
                <a:solidFill>
                  <a:srgbClr val="333333"/>
                </a:solidFill>
                <a:latin typeface="UD丸ゴシック" pitchFamily="34" charset="0"/>
                <a:ea typeface="UD丸ゴシック" pitchFamily="34" charset="-122"/>
                <a:cs typeface="UD丸ゴシック" pitchFamily="34" charset="-120"/>
              </a:rPr>
              <a:t>地域の特性を活かした持続可能な発展が可能になる</a:t>
            </a:r>
            <a:endParaRPr lang="en-US" sz="1200" dirty="0"/>
          </a:p>
        </p:txBody>
      </p:sp>
      <p:sp>
        <p:nvSpPr>
          <p:cNvPr id="39" name="Text 13"/>
          <p:cNvSpPr/>
          <p:nvPr/>
        </p:nvSpPr>
        <p:spPr>
          <a:xfrm>
            <a:off x="8635901" y="3257550"/>
            <a:ext cx="3022699" cy="457200"/>
          </a:xfrm>
          <a:prstGeom prst="rect">
            <a:avLst/>
          </a:prstGeom>
          <a:noFill/>
          <a:ln/>
        </p:spPr>
        <p:txBody>
          <a:bodyPr vert="horz" wrap="square" lIns="0" tIns="0" rIns="0" bIns="0" rtlCol="0" anchor="t"/>
          <a:lstStyle/>
          <a:p>
            <a:pPr marL="0" indent="0" algn="l">
              <a:lnSpc>
                <a:spcPts val="1800"/>
              </a:lnSpc>
              <a:buNone/>
            </a:pPr>
            <a:r>
              <a:rPr lang="en-US" sz="1200" dirty="0">
                <a:solidFill>
                  <a:srgbClr val="333333"/>
                </a:solidFill>
                <a:latin typeface="UD丸ゴシック" pitchFamily="34" charset="0"/>
                <a:ea typeface="UD丸ゴシック" pitchFamily="34" charset="-122"/>
                <a:cs typeface="UD丸ゴシック" pitchFamily="34" charset="-120"/>
              </a:rPr>
              <a:t>若年層の地域移住を促進し、地域の活力が生まれる</a:t>
            </a:r>
            <a:endParaRPr lang="en-US" sz="1200" dirty="0"/>
          </a:p>
        </p:txBody>
      </p:sp>
      <p:sp>
        <p:nvSpPr>
          <p:cNvPr id="40" name="Text 14"/>
          <p:cNvSpPr/>
          <p:nvPr/>
        </p:nvSpPr>
        <p:spPr>
          <a:xfrm>
            <a:off x="8635901" y="3829050"/>
            <a:ext cx="3291840" cy="228600"/>
          </a:xfrm>
          <a:prstGeom prst="rect">
            <a:avLst/>
          </a:prstGeom>
          <a:noFill/>
          <a:ln/>
        </p:spPr>
        <p:txBody>
          <a:bodyPr vert="horz" wrap="square" lIns="0" tIns="0" rIns="0" bIns="0" rtlCol="0" anchor="t"/>
          <a:lstStyle/>
          <a:p>
            <a:pPr marL="0" indent="0" algn="l">
              <a:lnSpc>
                <a:spcPts val="1800"/>
              </a:lnSpc>
              <a:buNone/>
            </a:pPr>
            <a:r>
              <a:rPr lang="en-US" sz="1200" dirty="0">
                <a:solidFill>
                  <a:srgbClr val="333333"/>
                </a:solidFill>
                <a:latin typeface="UD丸ゴシック" pitchFamily="34" charset="0"/>
                <a:ea typeface="UD丸ゴシック" pitchFamily="34" charset="-122"/>
                <a:cs typeface="UD丸ゴシック" pitchFamily="34" charset="-120"/>
              </a:rPr>
              <a:t>地域の産業と人材のバランスが保たれる</a:t>
            </a:r>
            <a:endParaRPr lang="en-US" sz="1200" dirty="0"/>
          </a:p>
        </p:txBody>
      </p:sp>
      <p:sp>
        <p:nvSpPr>
          <p:cNvPr id="41" name="Text 15"/>
          <p:cNvSpPr/>
          <p:nvPr/>
        </p:nvSpPr>
        <p:spPr>
          <a:xfrm>
            <a:off x="8635901" y="4171950"/>
            <a:ext cx="3474720" cy="228600"/>
          </a:xfrm>
          <a:prstGeom prst="rect">
            <a:avLst/>
          </a:prstGeom>
          <a:noFill/>
          <a:ln/>
        </p:spPr>
        <p:txBody>
          <a:bodyPr vert="horz" wrap="square" lIns="0" tIns="0" rIns="0" bIns="0" rtlCol="0" anchor="t"/>
          <a:lstStyle/>
          <a:p>
            <a:pPr marL="0" indent="0" algn="l">
              <a:lnSpc>
                <a:spcPts val="1800"/>
              </a:lnSpc>
              <a:buNone/>
            </a:pPr>
            <a:r>
              <a:rPr lang="en-US" sz="1200" dirty="0">
                <a:solidFill>
                  <a:srgbClr val="333333"/>
                </a:solidFill>
                <a:latin typeface="UD丸ゴシック" pitchFamily="34" charset="0"/>
                <a:ea typeface="UD丸ゴシック" pitchFamily="34" charset="-122"/>
                <a:cs typeface="UD丸ゴシック" pitchFamily="34" charset="-120"/>
              </a:rPr>
              <a:t>地域の多様性と活力が増す社会が実現する</a:t>
            </a:r>
            <a:endParaRPr lang="en-US" sz="1200" dirty="0"/>
          </a:p>
        </p:txBody>
      </p:sp>
      <p:sp>
        <p:nvSpPr>
          <p:cNvPr id="42" name="Text 16"/>
          <p:cNvSpPr/>
          <p:nvPr/>
        </p:nvSpPr>
        <p:spPr>
          <a:xfrm>
            <a:off x="11609636" y="6438900"/>
            <a:ext cx="355937" cy="228600"/>
          </a:xfrm>
          <a:prstGeom prst="rect">
            <a:avLst/>
          </a:prstGeom>
          <a:noFill/>
          <a:ln/>
        </p:spPr>
        <p:txBody>
          <a:bodyPr vert="horz" wrap="square" lIns="0" tIns="0" rIns="0" bIns="0" rtlCol="0" anchor="t"/>
          <a:lstStyle/>
          <a:p>
            <a:pPr marL="0" indent="0">
              <a:lnSpc>
                <a:spcPts val="1800"/>
              </a:lnSpc>
              <a:buNone/>
            </a:pPr>
            <a:r>
              <a:rPr lang="en-US" sz="1200" dirty="0">
                <a:solidFill>
                  <a:srgbClr val="666666"/>
                </a:solidFill>
                <a:latin typeface="UD丸ゴシック" pitchFamily="34" charset="0"/>
                <a:ea typeface="UD丸ゴシック" pitchFamily="34" charset="-122"/>
                <a:cs typeface="UD丸ゴシック" pitchFamily="34" charset="-120"/>
              </a:rPr>
              <a:t>6 / 8</a:t>
            </a:r>
            <a:endParaRPr lang="en-US" sz="1200" dirty="0"/>
          </a:p>
        </p:txBody>
      </p:sp>
      <p:pic>
        <p:nvPicPr>
          <p:cNvPr id="43" name="図 42" descr="図形&#10;&#10;中程度の精度で自動的に生成された説明">
            <a:extLst>
              <a:ext uri="{FF2B5EF4-FFF2-40B4-BE49-F238E27FC236}">
                <a16:creationId xmlns:a16="http://schemas.microsoft.com/office/drawing/2014/main" id="{9A75D468-D0A5-4EF9-354D-92195E8E1672}"/>
              </a:ext>
            </a:extLst>
          </p:cNvPr>
          <p:cNvPicPr>
            <a:picLocks noChangeAspect="1"/>
          </p:cNvPicPr>
          <p:nvPr/>
        </p:nvPicPr>
        <p:blipFill>
          <a:blip r:embed="rId18"/>
          <a:stretch>
            <a:fillRect/>
          </a:stretch>
        </p:blipFill>
        <p:spPr>
          <a:xfrm>
            <a:off x="17394" y="6296619"/>
            <a:ext cx="2797865" cy="531494"/>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2192000" cy="7810500"/>
          </a:xfrm>
          <a:prstGeom prst="rect">
            <a:avLst/>
          </a:prstGeom>
        </p:spPr>
      </p:pic>
      <p:pic>
        <p:nvPicPr>
          <p:cNvPr id="3" name="Image 1" descr="preencoded.png"/>
          <p:cNvPicPr>
            <a:picLocks noChangeAspect="1"/>
          </p:cNvPicPr>
          <p:nvPr/>
        </p:nvPicPr>
        <p:blipFill>
          <a:blip r:embed="rId4"/>
          <a:stretch>
            <a:fillRect/>
          </a:stretch>
        </p:blipFill>
        <p:spPr>
          <a:xfrm>
            <a:off x="0" y="0"/>
            <a:ext cx="12192000" cy="7810500"/>
          </a:xfrm>
          <a:prstGeom prst="rect">
            <a:avLst/>
          </a:prstGeom>
        </p:spPr>
      </p:pic>
      <p:pic>
        <p:nvPicPr>
          <p:cNvPr id="4" name="Image 2" descr="preencoded.png"/>
          <p:cNvPicPr>
            <a:picLocks noChangeAspect="1"/>
          </p:cNvPicPr>
          <p:nvPr/>
        </p:nvPicPr>
        <p:blipFill>
          <a:blip r:embed="rId5"/>
          <a:stretch>
            <a:fillRect/>
          </a:stretch>
        </p:blipFill>
        <p:spPr>
          <a:xfrm>
            <a:off x="304800" y="304800"/>
            <a:ext cx="11582400" cy="628650"/>
          </a:xfrm>
          <a:prstGeom prst="rect">
            <a:avLst/>
          </a:prstGeom>
        </p:spPr>
      </p:pic>
      <p:pic>
        <p:nvPicPr>
          <p:cNvPr id="5" name="Image 3" descr="preencoded.png"/>
          <p:cNvPicPr>
            <a:picLocks noChangeAspect="1"/>
          </p:cNvPicPr>
          <p:nvPr/>
        </p:nvPicPr>
        <p:blipFill>
          <a:blip r:embed="rId6"/>
          <a:stretch>
            <a:fillRect/>
          </a:stretch>
        </p:blipFill>
        <p:spPr>
          <a:xfrm>
            <a:off x="304800" y="1162050"/>
            <a:ext cx="11582400" cy="885825"/>
          </a:xfrm>
          <a:prstGeom prst="rect">
            <a:avLst/>
          </a:prstGeom>
        </p:spPr>
      </p:pic>
      <p:pic>
        <p:nvPicPr>
          <p:cNvPr id="8" name="Image 6" descr="preencoded.png"/>
          <p:cNvPicPr>
            <a:picLocks noChangeAspect="1"/>
          </p:cNvPicPr>
          <p:nvPr/>
        </p:nvPicPr>
        <p:blipFill>
          <a:blip r:embed="rId7"/>
          <a:stretch>
            <a:fillRect/>
          </a:stretch>
        </p:blipFill>
        <p:spPr>
          <a:xfrm>
            <a:off x="304800" y="2276475"/>
            <a:ext cx="11582400" cy="4114800"/>
          </a:xfrm>
          <a:prstGeom prst="rect">
            <a:avLst/>
          </a:prstGeom>
        </p:spPr>
      </p:pic>
      <p:pic>
        <p:nvPicPr>
          <p:cNvPr id="10" name="Image 8" descr="preencoded.png"/>
          <p:cNvPicPr>
            <a:picLocks noChangeAspect="1"/>
          </p:cNvPicPr>
          <p:nvPr/>
        </p:nvPicPr>
        <p:blipFill>
          <a:blip r:embed="rId8"/>
          <a:stretch>
            <a:fillRect/>
          </a:stretch>
        </p:blipFill>
        <p:spPr>
          <a:xfrm>
            <a:off x="186154" y="6649211"/>
            <a:ext cx="11582400" cy="885825"/>
          </a:xfrm>
          <a:prstGeom prst="rect">
            <a:avLst/>
          </a:prstGeom>
        </p:spPr>
      </p:pic>
      <p:pic>
        <p:nvPicPr>
          <p:cNvPr id="11" name="Image 9" descr="preencoded.png"/>
          <p:cNvPicPr>
            <a:picLocks noChangeAspect="1"/>
          </p:cNvPicPr>
          <p:nvPr/>
        </p:nvPicPr>
        <p:blipFill>
          <a:blip r:embed="rId9"/>
          <a:stretch>
            <a:fillRect/>
          </a:stretch>
        </p:blipFill>
        <p:spPr>
          <a:xfrm>
            <a:off x="457200" y="6772275"/>
            <a:ext cx="514350" cy="581025"/>
          </a:xfrm>
          <a:prstGeom prst="rect">
            <a:avLst/>
          </a:prstGeom>
        </p:spPr>
      </p:pic>
      <p:pic>
        <p:nvPicPr>
          <p:cNvPr id="12" name="Image 10" descr="preencoded.png"/>
          <p:cNvPicPr>
            <a:picLocks noChangeAspect="1"/>
          </p:cNvPicPr>
          <p:nvPr/>
        </p:nvPicPr>
        <p:blipFill>
          <a:blip r:embed="rId10"/>
          <a:stretch>
            <a:fillRect/>
          </a:stretch>
        </p:blipFill>
        <p:spPr>
          <a:xfrm>
            <a:off x="571500" y="6886575"/>
            <a:ext cx="285750" cy="342900"/>
          </a:xfrm>
          <a:prstGeom prst="rect">
            <a:avLst/>
          </a:prstGeom>
        </p:spPr>
      </p:pic>
      <p:sp>
        <p:nvSpPr>
          <p:cNvPr id="13" name="Text 0"/>
          <p:cNvSpPr/>
          <p:nvPr/>
        </p:nvSpPr>
        <p:spPr>
          <a:xfrm>
            <a:off x="590550" y="447675"/>
            <a:ext cx="11010900" cy="342900"/>
          </a:xfrm>
          <a:prstGeom prst="rect">
            <a:avLst/>
          </a:prstGeom>
          <a:noFill/>
          <a:ln/>
        </p:spPr>
        <p:txBody>
          <a:bodyPr vert="horz" wrap="square" lIns="0" tIns="0" rIns="0" bIns="0" rtlCol="0" anchor="t"/>
          <a:lstStyle/>
          <a:p>
            <a:pPr marL="0" indent="0">
              <a:lnSpc>
                <a:spcPts val="2700"/>
              </a:lnSpc>
              <a:buNone/>
            </a:pPr>
            <a:r>
              <a:rPr lang="en-US" sz="2250" b="1" dirty="0" err="1">
                <a:solidFill>
                  <a:srgbClr val="FFFFFF"/>
                </a:solidFill>
                <a:latin typeface="UD丸ゴシック" pitchFamily="34" charset="0"/>
                <a:ea typeface="UD丸ゴシック" pitchFamily="34" charset="-122"/>
              </a:rPr>
              <a:t>制度を利用することで</a:t>
            </a:r>
            <a:endParaRPr lang="en-US" sz="2250" dirty="0"/>
          </a:p>
        </p:txBody>
      </p:sp>
      <p:sp>
        <p:nvSpPr>
          <p:cNvPr id="14" name="Text 1"/>
          <p:cNvSpPr/>
          <p:nvPr/>
        </p:nvSpPr>
        <p:spPr>
          <a:xfrm>
            <a:off x="1162050" y="1471613"/>
            <a:ext cx="6481346" cy="266700"/>
          </a:xfrm>
          <a:prstGeom prst="rect">
            <a:avLst/>
          </a:prstGeom>
          <a:noFill/>
          <a:ln/>
        </p:spPr>
        <p:txBody>
          <a:bodyPr vert="horz" wrap="square" lIns="0" tIns="0" rIns="0" bIns="0" rtlCol="0" anchor="t"/>
          <a:lstStyle/>
          <a:p>
            <a:pPr marL="0" indent="0">
              <a:lnSpc>
                <a:spcPts val="2100"/>
              </a:lnSpc>
              <a:buNone/>
            </a:pPr>
            <a:endParaRPr lang="en-US" sz="1350" dirty="0"/>
          </a:p>
        </p:txBody>
      </p:sp>
      <p:sp>
        <p:nvSpPr>
          <p:cNvPr id="15" name="Text 2"/>
          <p:cNvSpPr/>
          <p:nvPr/>
        </p:nvSpPr>
        <p:spPr>
          <a:xfrm>
            <a:off x="1123950" y="6777038"/>
            <a:ext cx="6998047" cy="266700"/>
          </a:xfrm>
          <a:prstGeom prst="rect">
            <a:avLst/>
          </a:prstGeom>
          <a:noFill/>
          <a:ln/>
        </p:spPr>
        <p:txBody>
          <a:bodyPr vert="horz" wrap="square" lIns="0" tIns="0" rIns="0" bIns="0" rtlCol="0" anchor="t"/>
          <a:lstStyle/>
          <a:p>
            <a:pPr marL="0" indent="0">
              <a:lnSpc>
                <a:spcPts val="2100"/>
              </a:lnSpc>
              <a:buNone/>
            </a:pPr>
            <a:endParaRPr lang="en-US" sz="1500" dirty="0"/>
          </a:p>
        </p:txBody>
      </p:sp>
      <p:sp>
        <p:nvSpPr>
          <p:cNvPr id="16" name="Text 3"/>
          <p:cNvSpPr/>
          <p:nvPr/>
        </p:nvSpPr>
        <p:spPr>
          <a:xfrm>
            <a:off x="1123950" y="7043738"/>
            <a:ext cx="8397657" cy="304800"/>
          </a:xfrm>
          <a:prstGeom prst="rect">
            <a:avLst/>
          </a:prstGeom>
          <a:noFill/>
          <a:ln/>
        </p:spPr>
        <p:txBody>
          <a:bodyPr vert="horz" wrap="square" lIns="0" tIns="0" rIns="0" bIns="0" rtlCol="0" anchor="t"/>
          <a:lstStyle/>
          <a:p>
            <a:pPr marL="0" indent="0">
              <a:lnSpc>
                <a:spcPts val="2100"/>
              </a:lnSpc>
              <a:buNone/>
            </a:pPr>
            <a:endParaRPr lang="en-US" sz="1350" dirty="0"/>
          </a:p>
        </p:txBody>
      </p:sp>
      <p:sp>
        <p:nvSpPr>
          <p:cNvPr id="17" name="Text 4"/>
          <p:cNvSpPr/>
          <p:nvPr/>
        </p:nvSpPr>
        <p:spPr>
          <a:xfrm>
            <a:off x="11590586" y="7429500"/>
            <a:ext cx="355937" cy="228600"/>
          </a:xfrm>
          <a:prstGeom prst="rect">
            <a:avLst/>
          </a:prstGeom>
          <a:noFill/>
          <a:ln/>
        </p:spPr>
        <p:txBody>
          <a:bodyPr vert="horz" wrap="square" lIns="0" tIns="0" rIns="0" bIns="0" rtlCol="0" anchor="t"/>
          <a:lstStyle/>
          <a:p>
            <a:pPr marL="0" indent="0">
              <a:lnSpc>
                <a:spcPts val="1800"/>
              </a:lnSpc>
              <a:buNone/>
            </a:pPr>
            <a:r>
              <a:rPr lang="en-US" sz="1200" dirty="0">
                <a:solidFill>
                  <a:srgbClr val="6B7280"/>
                </a:solidFill>
                <a:latin typeface="UD丸ゴシック" pitchFamily="34" charset="0"/>
                <a:ea typeface="UD丸ゴシック" pitchFamily="34" charset="-122"/>
                <a:cs typeface="UD丸ゴシック" pitchFamily="34" charset="-120"/>
              </a:rPr>
              <a:t>7 / 8</a:t>
            </a:r>
            <a:endParaRPr lang="en-US" sz="1200" dirty="0"/>
          </a:p>
        </p:txBody>
      </p:sp>
      <p:pic>
        <p:nvPicPr>
          <p:cNvPr id="18" name="図 17" descr="図形&#10;&#10;中程度の精度で自動的に生成された説明">
            <a:extLst>
              <a:ext uri="{FF2B5EF4-FFF2-40B4-BE49-F238E27FC236}">
                <a16:creationId xmlns:a16="http://schemas.microsoft.com/office/drawing/2014/main" id="{1E960C1B-8450-D49B-6A20-A51F006FD2B9}"/>
              </a:ext>
            </a:extLst>
          </p:cNvPr>
          <p:cNvPicPr>
            <a:picLocks noChangeAspect="1"/>
          </p:cNvPicPr>
          <p:nvPr/>
        </p:nvPicPr>
        <p:blipFill>
          <a:blip r:embed="rId11"/>
          <a:stretch>
            <a:fillRect/>
          </a:stretch>
        </p:blipFill>
        <p:spPr>
          <a:xfrm>
            <a:off x="0" y="7318534"/>
            <a:ext cx="2797865" cy="531494"/>
          </a:xfrm>
          <a:prstGeom prst="rect">
            <a:avLst/>
          </a:prstGeom>
        </p:spPr>
      </p:pic>
      <p:pic>
        <p:nvPicPr>
          <p:cNvPr id="19" name="Image 19" descr="preencoded.png">
            <a:extLst>
              <a:ext uri="{FF2B5EF4-FFF2-40B4-BE49-F238E27FC236}">
                <a16:creationId xmlns:a16="http://schemas.microsoft.com/office/drawing/2014/main" id="{40067F77-E741-6B8C-8603-9EFF789EBB8B}"/>
              </a:ext>
            </a:extLst>
          </p:cNvPr>
          <p:cNvPicPr>
            <a:picLocks noChangeAspect="1"/>
          </p:cNvPicPr>
          <p:nvPr/>
        </p:nvPicPr>
        <p:blipFill>
          <a:blip r:embed="rId12"/>
          <a:stretch>
            <a:fillRect/>
          </a:stretch>
        </p:blipFill>
        <p:spPr>
          <a:xfrm>
            <a:off x="361950" y="1238250"/>
            <a:ext cx="762000" cy="762000"/>
          </a:xfrm>
          <a:prstGeom prst="rect">
            <a:avLst/>
          </a:prstGeom>
        </p:spPr>
      </p:pic>
      <p:pic>
        <p:nvPicPr>
          <p:cNvPr id="20" name="Image 20" descr="preencoded.png">
            <a:extLst>
              <a:ext uri="{FF2B5EF4-FFF2-40B4-BE49-F238E27FC236}">
                <a16:creationId xmlns:a16="http://schemas.microsoft.com/office/drawing/2014/main" id="{6E255812-CE28-251A-86BA-536C32DC65E2}"/>
              </a:ext>
            </a:extLst>
          </p:cNvPr>
          <p:cNvPicPr>
            <a:picLocks noChangeAspect="1"/>
          </p:cNvPicPr>
          <p:nvPr/>
        </p:nvPicPr>
        <p:blipFill>
          <a:blip r:embed="rId13"/>
          <a:stretch>
            <a:fillRect/>
          </a:stretch>
        </p:blipFill>
        <p:spPr>
          <a:xfrm>
            <a:off x="528638" y="1428750"/>
            <a:ext cx="428625" cy="381000"/>
          </a:xfrm>
          <a:prstGeom prst="rect">
            <a:avLst/>
          </a:prstGeom>
        </p:spPr>
      </p:pic>
      <p:sp>
        <p:nvSpPr>
          <p:cNvPr id="21" name="テキスト ボックス 20">
            <a:extLst>
              <a:ext uri="{FF2B5EF4-FFF2-40B4-BE49-F238E27FC236}">
                <a16:creationId xmlns:a16="http://schemas.microsoft.com/office/drawing/2014/main" id="{D0C9E6EE-DA74-DC70-6B1D-B7BAA1D46037}"/>
              </a:ext>
            </a:extLst>
          </p:cNvPr>
          <p:cNvSpPr txBox="1"/>
          <p:nvPr/>
        </p:nvSpPr>
        <p:spPr>
          <a:xfrm>
            <a:off x="1290637" y="1238250"/>
            <a:ext cx="10634663" cy="809625"/>
          </a:xfrm>
          <a:prstGeom prst="rect">
            <a:avLst/>
          </a:prstGeom>
          <a:noFill/>
          <a:ln/>
        </p:spPr>
        <p:txBody>
          <a:bodyPr vert="horz" wrap="square" lIns="0" tIns="0" rIns="0" bIns="0" rtlCol="0" anchor="t"/>
          <a:lstStyle>
            <a:lvl1pPr indent="0">
              <a:lnSpc>
                <a:spcPts val="1800"/>
              </a:lnSpc>
              <a:buNone/>
              <a:defRPr sz="1200">
                <a:solidFill>
                  <a:srgbClr val="333333"/>
                </a:solidFill>
                <a:latin typeface="UD丸ゴシック" pitchFamily="34" charset="0"/>
                <a:ea typeface="UD丸ゴシック" pitchFamily="34" charset="-122"/>
                <a:cs typeface="UD丸ゴシック" pitchFamily="34" charset="-120"/>
              </a:defRPr>
            </a:lvl1pPr>
          </a:lstStyle>
          <a:p>
            <a:r>
              <a:rPr lang="ja-JP" altLang="en-US"/>
              <a:t>空き家課題解決へ大きな力になると共にその運営を「全国空き家アドバイザー協議会支部」が行えば</a:t>
            </a:r>
            <a:r>
              <a:rPr lang="ja-JP" altLang="en-US" b="1">
                <a:solidFill>
                  <a:srgbClr val="FF0000"/>
                </a:solidFill>
              </a:rPr>
              <a:t>安定した収入源</a:t>
            </a:r>
            <a:r>
              <a:rPr lang="ja-JP" altLang="en-US"/>
              <a:t>にも繋がります。</a:t>
            </a:r>
            <a:endParaRPr lang="en-US" altLang="ja-JP" dirty="0"/>
          </a:p>
          <a:p>
            <a:r>
              <a:rPr lang="ja-JP" altLang="en-US"/>
              <a:t>地域の活力とノウハウを持った若者を流入させ、新たな支部の収入源にも活用できる可能性も。</a:t>
            </a:r>
            <a:endParaRPr lang="en-US" altLang="ja-JP" dirty="0"/>
          </a:p>
          <a:p>
            <a:r>
              <a:rPr lang="ja-JP" altLang="en-US"/>
              <a:t>また、組合運営費については国から</a:t>
            </a:r>
            <a:r>
              <a:rPr lang="en-US" altLang="ja-JP" dirty="0"/>
              <a:t>1/2</a:t>
            </a:r>
            <a:r>
              <a:rPr lang="ja-JP" altLang="en-US"/>
              <a:t>の支援を受けることも可能で自治体としても導入がしやすく今がチャンスです。</a:t>
            </a:r>
            <a:endParaRPr lang="en-US" altLang="ja-JP" dirty="0"/>
          </a:p>
        </p:txBody>
      </p:sp>
      <p:pic>
        <p:nvPicPr>
          <p:cNvPr id="24" name="図 23">
            <a:extLst>
              <a:ext uri="{FF2B5EF4-FFF2-40B4-BE49-F238E27FC236}">
                <a16:creationId xmlns:a16="http://schemas.microsoft.com/office/drawing/2014/main" id="{65595FB0-8ECF-EC4D-5412-D0D266216EF7}"/>
              </a:ext>
            </a:extLst>
          </p:cNvPr>
          <p:cNvPicPr>
            <a:picLocks noChangeAspect="1"/>
          </p:cNvPicPr>
          <p:nvPr/>
        </p:nvPicPr>
        <p:blipFill>
          <a:blip r:embed="rId14"/>
          <a:stretch>
            <a:fillRect/>
          </a:stretch>
        </p:blipFill>
        <p:spPr>
          <a:xfrm>
            <a:off x="457200" y="2363524"/>
            <a:ext cx="5755341" cy="3914212"/>
          </a:xfrm>
          <a:prstGeom prst="rect">
            <a:avLst/>
          </a:prstGeom>
        </p:spPr>
      </p:pic>
      <p:pic>
        <p:nvPicPr>
          <p:cNvPr id="26" name="図 25">
            <a:extLst>
              <a:ext uri="{FF2B5EF4-FFF2-40B4-BE49-F238E27FC236}">
                <a16:creationId xmlns:a16="http://schemas.microsoft.com/office/drawing/2014/main" id="{D3B39AF1-B4D9-AAF2-DDCB-07ABD83B2E24}"/>
              </a:ext>
            </a:extLst>
          </p:cNvPr>
          <p:cNvPicPr>
            <a:picLocks noChangeAspect="1"/>
          </p:cNvPicPr>
          <p:nvPr/>
        </p:nvPicPr>
        <p:blipFill>
          <a:blip r:embed="rId15"/>
          <a:stretch>
            <a:fillRect/>
          </a:stretch>
        </p:blipFill>
        <p:spPr>
          <a:xfrm>
            <a:off x="6278898" y="2357616"/>
            <a:ext cx="5608851" cy="3814584"/>
          </a:xfrm>
          <a:prstGeom prst="rect">
            <a:avLst/>
          </a:prstGeom>
        </p:spPr>
      </p:pic>
      <p:sp>
        <p:nvSpPr>
          <p:cNvPr id="27" name="テキスト ボックス 26">
            <a:extLst>
              <a:ext uri="{FF2B5EF4-FFF2-40B4-BE49-F238E27FC236}">
                <a16:creationId xmlns:a16="http://schemas.microsoft.com/office/drawing/2014/main" id="{458A8B5E-4120-B564-BD15-3F453DFAD05E}"/>
              </a:ext>
            </a:extLst>
          </p:cNvPr>
          <p:cNvSpPr txBox="1"/>
          <p:nvPr/>
        </p:nvSpPr>
        <p:spPr>
          <a:xfrm>
            <a:off x="1157704" y="6858000"/>
            <a:ext cx="10221159" cy="533929"/>
          </a:xfrm>
          <a:prstGeom prst="rect">
            <a:avLst/>
          </a:prstGeom>
          <a:noFill/>
          <a:ln/>
        </p:spPr>
        <p:txBody>
          <a:bodyPr vert="horz" wrap="square" lIns="0" tIns="0" rIns="0" bIns="0" rtlCol="0" anchor="t"/>
          <a:lstStyle>
            <a:lvl1pPr indent="0">
              <a:lnSpc>
                <a:spcPts val="1800"/>
              </a:lnSpc>
              <a:buNone/>
              <a:defRPr sz="1200">
                <a:solidFill>
                  <a:srgbClr val="333333"/>
                </a:solidFill>
                <a:latin typeface="UD丸ゴシック" pitchFamily="34" charset="0"/>
                <a:ea typeface="UD丸ゴシック" pitchFamily="34" charset="-122"/>
                <a:cs typeface="UD丸ゴシック" pitchFamily="34" charset="-120"/>
              </a:defRPr>
            </a:lvl1pPr>
          </a:lstStyle>
          <a:p>
            <a:r>
              <a:rPr lang="ja-JP" altLang="en-US" sz="1600"/>
              <a:t>国の制度・予算は早く導入したところに大きなメリットがあることが多いです。</a:t>
            </a:r>
            <a:endParaRPr lang="en-US" altLang="ja-JP" sz="1600" dirty="0"/>
          </a:p>
          <a:p>
            <a:r>
              <a:rPr lang="ja-JP" altLang="en-US" sz="1600"/>
              <a:t>地域で活用を検討する場合は本部事務局へお早めにご相談ください。</a:t>
            </a:r>
          </a:p>
        </p:txBody>
      </p:sp>
    </p:spTree>
    <p:extLst>
      <p:ext uri="{BB962C8B-B14F-4D97-AF65-F5344CB8AC3E}">
        <p14:creationId xmlns:p14="http://schemas.microsoft.com/office/powerpoint/2010/main" val="260533750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2192000" cy="7562850"/>
          </a:xfrm>
          <a:prstGeom prst="rect">
            <a:avLst/>
          </a:prstGeom>
        </p:spPr>
      </p:pic>
      <p:pic>
        <p:nvPicPr>
          <p:cNvPr id="3" name="Image 1" descr="preencoded.png"/>
          <p:cNvPicPr>
            <a:picLocks noChangeAspect="1"/>
          </p:cNvPicPr>
          <p:nvPr/>
        </p:nvPicPr>
        <p:blipFill>
          <a:blip r:embed="rId4"/>
          <a:stretch>
            <a:fillRect/>
          </a:stretch>
        </p:blipFill>
        <p:spPr>
          <a:xfrm>
            <a:off x="114300" y="0"/>
            <a:ext cx="12192000" cy="7562850"/>
          </a:xfrm>
          <a:prstGeom prst="rect">
            <a:avLst/>
          </a:prstGeom>
        </p:spPr>
      </p:pic>
      <p:pic>
        <p:nvPicPr>
          <p:cNvPr id="4" name="Image 2" descr="preencoded.png"/>
          <p:cNvPicPr>
            <a:picLocks noChangeAspect="1"/>
          </p:cNvPicPr>
          <p:nvPr/>
        </p:nvPicPr>
        <p:blipFill>
          <a:blip r:embed="rId5"/>
          <a:stretch>
            <a:fillRect/>
          </a:stretch>
        </p:blipFill>
        <p:spPr>
          <a:xfrm>
            <a:off x="304800" y="304800"/>
            <a:ext cx="11582400" cy="628650"/>
          </a:xfrm>
          <a:prstGeom prst="rect">
            <a:avLst/>
          </a:prstGeom>
        </p:spPr>
      </p:pic>
      <p:pic>
        <p:nvPicPr>
          <p:cNvPr id="5" name="Image 3" descr="preencoded.png"/>
          <p:cNvPicPr>
            <a:picLocks noChangeAspect="1"/>
          </p:cNvPicPr>
          <p:nvPr/>
        </p:nvPicPr>
        <p:blipFill>
          <a:blip r:embed="rId6"/>
          <a:stretch>
            <a:fillRect/>
          </a:stretch>
        </p:blipFill>
        <p:spPr>
          <a:xfrm>
            <a:off x="304800" y="1162050"/>
            <a:ext cx="11582400" cy="1905000"/>
          </a:xfrm>
          <a:prstGeom prst="rect">
            <a:avLst/>
          </a:prstGeom>
        </p:spPr>
      </p:pic>
      <p:pic>
        <p:nvPicPr>
          <p:cNvPr id="6" name="Image 4" descr="preencoded.png"/>
          <p:cNvPicPr>
            <a:picLocks noChangeAspect="1"/>
          </p:cNvPicPr>
          <p:nvPr/>
        </p:nvPicPr>
        <p:blipFill>
          <a:blip r:embed="rId7"/>
          <a:stretch>
            <a:fillRect/>
          </a:stretch>
        </p:blipFill>
        <p:spPr>
          <a:xfrm>
            <a:off x="533400" y="1847850"/>
            <a:ext cx="11125200" cy="38100"/>
          </a:xfrm>
          <a:prstGeom prst="rect">
            <a:avLst/>
          </a:prstGeom>
        </p:spPr>
      </p:pic>
      <p:pic>
        <p:nvPicPr>
          <p:cNvPr id="7" name="Image 5" descr="preencoded.png"/>
          <p:cNvPicPr>
            <a:picLocks noChangeAspect="1"/>
          </p:cNvPicPr>
          <p:nvPr/>
        </p:nvPicPr>
        <p:blipFill>
          <a:blip r:embed="rId8"/>
          <a:stretch>
            <a:fillRect/>
          </a:stretch>
        </p:blipFill>
        <p:spPr>
          <a:xfrm>
            <a:off x="533400" y="2038350"/>
            <a:ext cx="571500" cy="571500"/>
          </a:xfrm>
          <a:prstGeom prst="rect">
            <a:avLst/>
          </a:prstGeom>
        </p:spPr>
      </p:pic>
      <p:pic>
        <p:nvPicPr>
          <p:cNvPr id="8" name="Image 6" descr="preencoded.png"/>
          <p:cNvPicPr>
            <a:picLocks noChangeAspect="1"/>
          </p:cNvPicPr>
          <p:nvPr/>
        </p:nvPicPr>
        <p:blipFill>
          <a:blip r:embed="rId9"/>
          <a:stretch>
            <a:fillRect/>
          </a:stretch>
        </p:blipFill>
        <p:spPr>
          <a:xfrm>
            <a:off x="709613" y="2152650"/>
            <a:ext cx="219075" cy="342900"/>
          </a:xfrm>
          <a:prstGeom prst="rect">
            <a:avLst/>
          </a:prstGeom>
        </p:spPr>
      </p:pic>
      <p:pic>
        <p:nvPicPr>
          <p:cNvPr id="9" name="Image 7" descr="preencoded.png"/>
          <p:cNvPicPr>
            <a:picLocks noChangeAspect="1"/>
          </p:cNvPicPr>
          <p:nvPr/>
        </p:nvPicPr>
        <p:blipFill>
          <a:blip r:embed="rId10"/>
          <a:stretch>
            <a:fillRect/>
          </a:stretch>
        </p:blipFill>
        <p:spPr>
          <a:xfrm>
            <a:off x="304800" y="3295650"/>
            <a:ext cx="11582400" cy="1828800"/>
          </a:xfrm>
          <a:prstGeom prst="rect">
            <a:avLst/>
          </a:prstGeom>
        </p:spPr>
      </p:pic>
      <p:pic>
        <p:nvPicPr>
          <p:cNvPr id="10" name="Image 8" descr="preencoded.png"/>
          <p:cNvPicPr>
            <a:picLocks noChangeAspect="1"/>
          </p:cNvPicPr>
          <p:nvPr/>
        </p:nvPicPr>
        <p:blipFill>
          <a:blip r:embed="rId11"/>
          <a:stretch>
            <a:fillRect/>
          </a:stretch>
        </p:blipFill>
        <p:spPr>
          <a:xfrm>
            <a:off x="533400" y="3981450"/>
            <a:ext cx="11125200" cy="38100"/>
          </a:xfrm>
          <a:prstGeom prst="rect">
            <a:avLst/>
          </a:prstGeom>
        </p:spPr>
      </p:pic>
      <p:pic>
        <p:nvPicPr>
          <p:cNvPr id="11" name="Image 9" descr="preencoded.png"/>
          <p:cNvPicPr>
            <a:picLocks noChangeAspect="1"/>
          </p:cNvPicPr>
          <p:nvPr/>
        </p:nvPicPr>
        <p:blipFill>
          <a:blip r:embed="rId12"/>
          <a:stretch>
            <a:fillRect/>
          </a:stretch>
        </p:blipFill>
        <p:spPr>
          <a:xfrm>
            <a:off x="533400" y="4171950"/>
            <a:ext cx="571500" cy="571500"/>
          </a:xfrm>
          <a:prstGeom prst="rect">
            <a:avLst/>
          </a:prstGeom>
        </p:spPr>
      </p:pic>
      <p:pic>
        <p:nvPicPr>
          <p:cNvPr id="12" name="Image 10" descr="preencoded.png"/>
          <p:cNvPicPr>
            <a:picLocks noChangeAspect="1"/>
          </p:cNvPicPr>
          <p:nvPr/>
        </p:nvPicPr>
        <p:blipFill>
          <a:blip r:embed="rId13"/>
          <a:stretch>
            <a:fillRect/>
          </a:stretch>
        </p:blipFill>
        <p:spPr>
          <a:xfrm>
            <a:off x="638175" y="4286250"/>
            <a:ext cx="361950" cy="342900"/>
          </a:xfrm>
          <a:prstGeom prst="rect">
            <a:avLst/>
          </a:prstGeom>
        </p:spPr>
      </p:pic>
      <p:pic>
        <p:nvPicPr>
          <p:cNvPr id="13" name="Image 11" descr="preencoded.png"/>
          <p:cNvPicPr>
            <a:picLocks noChangeAspect="1"/>
          </p:cNvPicPr>
          <p:nvPr/>
        </p:nvPicPr>
        <p:blipFill>
          <a:blip r:embed="rId14"/>
          <a:stretch>
            <a:fillRect/>
          </a:stretch>
        </p:blipFill>
        <p:spPr>
          <a:xfrm>
            <a:off x="6210300" y="4171950"/>
            <a:ext cx="571500" cy="571500"/>
          </a:xfrm>
          <a:prstGeom prst="rect">
            <a:avLst/>
          </a:prstGeom>
        </p:spPr>
      </p:pic>
      <p:pic>
        <p:nvPicPr>
          <p:cNvPr id="14" name="Image 12" descr="preencoded.png"/>
          <p:cNvPicPr>
            <a:picLocks noChangeAspect="1"/>
          </p:cNvPicPr>
          <p:nvPr/>
        </p:nvPicPr>
        <p:blipFill>
          <a:blip r:embed="rId15"/>
          <a:stretch>
            <a:fillRect/>
          </a:stretch>
        </p:blipFill>
        <p:spPr>
          <a:xfrm>
            <a:off x="6334125" y="4286250"/>
            <a:ext cx="323850" cy="342900"/>
          </a:xfrm>
          <a:prstGeom prst="rect">
            <a:avLst/>
          </a:prstGeom>
        </p:spPr>
      </p:pic>
      <p:pic>
        <p:nvPicPr>
          <p:cNvPr id="15" name="Image 13" descr="preencoded.png"/>
          <p:cNvPicPr>
            <a:picLocks noChangeAspect="1"/>
          </p:cNvPicPr>
          <p:nvPr/>
        </p:nvPicPr>
        <p:blipFill>
          <a:blip r:embed="rId6"/>
          <a:stretch>
            <a:fillRect/>
          </a:stretch>
        </p:blipFill>
        <p:spPr>
          <a:xfrm>
            <a:off x="304800" y="5353050"/>
            <a:ext cx="11582400" cy="1905000"/>
          </a:xfrm>
          <a:prstGeom prst="rect">
            <a:avLst/>
          </a:prstGeom>
        </p:spPr>
      </p:pic>
      <p:pic>
        <p:nvPicPr>
          <p:cNvPr id="16" name="Image 14" descr="preencoded.png"/>
          <p:cNvPicPr>
            <a:picLocks noChangeAspect="1"/>
          </p:cNvPicPr>
          <p:nvPr/>
        </p:nvPicPr>
        <p:blipFill>
          <a:blip r:embed="rId16"/>
          <a:stretch>
            <a:fillRect/>
          </a:stretch>
        </p:blipFill>
        <p:spPr>
          <a:xfrm>
            <a:off x="533400" y="6038850"/>
            <a:ext cx="11125200" cy="38100"/>
          </a:xfrm>
          <a:prstGeom prst="rect">
            <a:avLst/>
          </a:prstGeom>
        </p:spPr>
      </p:pic>
      <p:pic>
        <p:nvPicPr>
          <p:cNvPr id="17" name="Image 15" descr="preencoded.png"/>
          <p:cNvPicPr>
            <a:picLocks noChangeAspect="1"/>
          </p:cNvPicPr>
          <p:nvPr/>
        </p:nvPicPr>
        <p:blipFill>
          <a:blip r:embed="rId17"/>
          <a:stretch>
            <a:fillRect/>
          </a:stretch>
        </p:blipFill>
        <p:spPr>
          <a:xfrm>
            <a:off x="533400" y="6229350"/>
            <a:ext cx="571500" cy="571500"/>
          </a:xfrm>
          <a:prstGeom prst="rect">
            <a:avLst/>
          </a:prstGeom>
        </p:spPr>
      </p:pic>
      <p:pic>
        <p:nvPicPr>
          <p:cNvPr id="18" name="Image 16" descr="preencoded.png"/>
          <p:cNvPicPr>
            <a:picLocks noChangeAspect="1"/>
          </p:cNvPicPr>
          <p:nvPr/>
        </p:nvPicPr>
        <p:blipFill>
          <a:blip r:embed="rId18"/>
          <a:stretch>
            <a:fillRect/>
          </a:stretch>
        </p:blipFill>
        <p:spPr>
          <a:xfrm>
            <a:off x="676275" y="6343650"/>
            <a:ext cx="285750" cy="342900"/>
          </a:xfrm>
          <a:prstGeom prst="rect">
            <a:avLst/>
          </a:prstGeom>
        </p:spPr>
      </p:pic>
      <p:pic>
        <p:nvPicPr>
          <p:cNvPr id="19" name="Image 17" descr="preencoded.png"/>
          <p:cNvPicPr>
            <a:picLocks noChangeAspect="1"/>
          </p:cNvPicPr>
          <p:nvPr/>
        </p:nvPicPr>
        <p:blipFill>
          <a:blip r:embed="rId19"/>
          <a:stretch>
            <a:fillRect/>
          </a:stretch>
        </p:blipFill>
        <p:spPr>
          <a:xfrm>
            <a:off x="1295400" y="6572250"/>
            <a:ext cx="5829300" cy="457200"/>
          </a:xfrm>
          <a:prstGeom prst="rect">
            <a:avLst/>
          </a:prstGeom>
        </p:spPr>
      </p:pic>
      <p:pic>
        <p:nvPicPr>
          <p:cNvPr id="20" name="Image 18" descr="preencoded.png"/>
          <p:cNvPicPr>
            <a:picLocks noChangeAspect="1"/>
          </p:cNvPicPr>
          <p:nvPr/>
        </p:nvPicPr>
        <p:blipFill>
          <a:blip r:embed="rId20"/>
          <a:stretch>
            <a:fillRect/>
          </a:stretch>
        </p:blipFill>
        <p:spPr>
          <a:xfrm>
            <a:off x="1409700" y="6705600"/>
            <a:ext cx="190500" cy="152400"/>
          </a:xfrm>
          <a:prstGeom prst="rect">
            <a:avLst/>
          </a:prstGeom>
        </p:spPr>
      </p:pic>
      <p:sp>
        <p:nvSpPr>
          <p:cNvPr id="21" name="Text 0"/>
          <p:cNvSpPr/>
          <p:nvPr/>
        </p:nvSpPr>
        <p:spPr>
          <a:xfrm>
            <a:off x="590550" y="447675"/>
            <a:ext cx="11010900" cy="342900"/>
          </a:xfrm>
          <a:prstGeom prst="rect">
            <a:avLst/>
          </a:prstGeom>
          <a:noFill/>
          <a:ln/>
        </p:spPr>
        <p:txBody>
          <a:bodyPr vert="horz" wrap="square" lIns="0" tIns="0" rIns="0" bIns="0" rtlCol="0" anchor="t"/>
          <a:lstStyle/>
          <a:p>
            <a:pPr marL="0" indent="0">
              <a:lnSpc>
                <a:spcPts val="2700"/>
              </a:lnSpc>
              <a:buNone/>
            </a:pPr>
            <a:r>
              <a:rPr lang="en-US" sz="2250" b="1" dirty="0">
                <a:solidFill>
                  <a:srgbClr val="FFFFFF"/>
                </a:solidFill>
                <a:latin typeface="UD丸ゴシック" pitchFamily="34" charset="0"/>
                <a:ea typeface="UD丸ゴシック" pitchFamily="34" charset="-122"/>
                <a:cs typeface="UD丸ゴシック" pitchFamily="34" charset="-120"/>
              </a:rPr>
              <a:t>まとめ</a:t>
            </a:r>
            <a:endParaRPr lang="en-US" sz="2250" dirty="0"/>
          </a:p>
        </p:txBody>
      </p:sp>
      <p:sp>
        <p:nvSpPr>
          <p:cNvPr id="22" name="Text 1"/>
          <p:cNvSpPr/>
          <p:nvPr/>
        </p:nvSpPr>
        <p:spPr>
          <a:xfrm>
            <a:off x="533400" y="1390650"/>
            <a:ext cx="11125200" cy="304800"/>
          </a:xfrm>
          <a:prstGeom prst="rect">
            <a:avLst/>
          </a:prstGeom>
          <a:noFill/>
          <a:ln/>
        </p:spPr>
        <p:txBody>
          <a:bodyPr vert="horz" wrap="square" lIns="0" tIns="0" rIns="0" bIns="0" rtlCol="0" anchor="t"/>
          <a:lstStyle/>
          <a:p>
            <a:pPr marL="0" indent="0">
              <a:lnSpc>
                <a:spcPts val="2400"/>
              </a:lnSpc>
              <a:buNone/>
            </a:pPr>
            <a:r>
              <a:rPr lang="en-US" sz="1800" b="1" dirty="0">
                <a:solidFill>
                  <a:srgbClr val="374151"/>
                </a:solidFill>
                <a:latin typeface="UD丸ゴシック" pitchFamily="34" charset="0"/>
                <a:ea typeface="UD丸ゴシック" pitchFamily="34" charset="-122"/>
                <a:cs typeface="UD丸ゴシック" pitchFamily="34" charset="-120"/>
              </a:rPr>
              <a:t>特定地域づくり事業協同組合制度の意義</a:t>
            </a:r>
            <a:endParaRPr lang="en-US" sz="1800" dirty="0"/>
          </a:p>
        </p:txBody>
      </p:sp>
      <p:sp>
        <p:nvSpPr>
          <p:cNvPr id="23" name="Text 2"/>
          <p:cNvSpPr/>
          <p:nvPr/>
        </p:nvSpPr>
        <p:spPr>
          <a:xfrm>
            <a:off x="1295400" y="2038350"/>
            <a:ext cx="10591800" cy="800100"/>
          </a:xfrm>
          <a:prstGeom prst="rect">
            <a:avLst/>
          </a:prstGeom>
          <a:noFill/>
          <a:ln/>
        </p:spPr>
        <p:txBody>
          <a:bodyPr vert="horz" wrap="square" lIns="0" tIns="0" rIns="0" bIns="0" rtlCol="0" anchor="t"/>
          <a:lstStyle/>
          <a:p>
            <a:pPr marL="0" indent="0">
              <a:lnSpc>
                <a:spcPts val="2100"/>
              </a:lnSpc>
              <a:buNone/>
            </a:pPr>
            <a:r>
              <a:rPr lang="en-US" sz="1350" dirty="0">
                <a:solidFill>
                  <a:srgbClr val="374151"/>
                </a:solidFill>
                <a:latin typeface="UD丸ゴシック" pitchFamily="34" charset="0"/>
                <a:ea typeface="UD丸ゴシック" pitchFamily="34" charset="-122"/>
                <a:cs typeface="UD丸ゴシック" pitchFamily="34" charset="-120"/>
              </a:rPr>
              <a:t>特定地域づくり事業協同組合制度は、人口急減地域における農林水産業や商工業などの地域産業の担い手不足という喫緊の課題に対し、季節ごとの労働需要に応じた「マルチワーカー」の派遣を可能にする事業協同組合を認定し、財政的・制度的な支援を行うものです。</a:t>
            </a:r>
            <a:endParaRPr lang="en-US" sz="1350" dirty="0"/>
          </a:p>
        </p:txBody>
      </p:sp>
      <p:sp>
        <p:nvSpPr>
          <p:cNvPr id="24" name="Text 3"/>
          <p:cNvSpPr/>
          <p:nvPr/>
        </p:nvSpPr>
        <p:spPr>
          <a:xfrm>
            <a:off x="533400" y="3524250"/>
            <a:ext cx="11125200" cy="304800"/>
          </a:xfrm>
          <a:prstGeom prst="rect">
            <a:avLst/>
          </a:prstGeom>
          <a:noFill/>
          <a:ln/>
        </p:spPr>
        <p:txBody>
          <a:bodyPr vert="horz" wrap="square" lIns="0" tIns="0" rIns="0" bIns="0" rtlCol="0" anchor="t"/>
          <a:lstStyle/>
          <a:p>
            <a:pPr marL="0" indent="0">
              <a:lnSpc>
                <a:spcPts val="2400"/>
              </a:lnSpc>
              <a:buNone/>
            </a:pPr>
            <a:r>
              <a:rPr lang="en-US" sz="1800" b="1" dirty="0">
                <a:solidFill>
                  <a:srgbClr val="374151"/>
                </a:solidFill>
                <a:latin typeface="UD丸ゴシック" pitchFamily="34" charset="0"/>
                <a:ea typeface="UD丸ゴシック" pitchFamily="34" charset="-122"/>
                <a:cs typeface="UD丸ゴシック" pitchFamily="34" charset="-120"/>
              </a:rPr>
              <a:t>今後の展望</a:t>
            </a:r>
            <a:endParaRPr lang="en-US" sz="1800" dirty="0"/>
          </a:p>
        </p:txBody>
      </p:sp>
      <p:sp>
        <p:nvSpPr>
          <p:cNvPr id="25" name="Text 4"/>
          <p:cNvSpPr/>
          <p:nvPr/>
        </p:nvSpPr>
        <p:spPr>
          <a:xfrm>
            <a:off x="1295400" y="4171950"/>
            <a:ext cx="4686300" cy="266700"/>
          </a:xfrm>
          <a:prstGeom prst="rect">
            <a:avLst/>
          </a:prstGeom>
          <a:noFill/>
          <a:ln/>
        </p:spPr>
        <p:txBody>
          <a:bodyPr vert="horz" wrap="square" lIns="0" tIns="0" rIns="0" bIns="0" rtlCol="0" anchor="t"/>
          <a:lstStyle/>
          <a:p>
            <a:pPr marL="0" indent="0">
              <a:lnSpc>
                <a:spcPts val="2100"/>
              </a:lnSpc>
              <a:buNone/>
            </a:pPr>
            <a:r>
              <a:rPr lang="en-US" sz="1500" b="1" dirty="0">
                <a:solidFill>
                  <a:srgbClr val="374151"/>
                </a:solidFill>
                <a:latin typeface="UD丸ゴシック" pitchFamily="34" charset="0"/>
                <a:ea typeface="UD丸ゴシック" pitchFamily="34" charset="-122"/>
                <a:cs typeface="UD丸ゴシック" pitchFamily="34" charset="-120"/>
              </a:rPr>
              <a:t>労働者への支援</a:t>
            </a:r>
            <a:endParaRPr lang="en-US" sz="1500" dirty="0"/>
          </a:p>
        </p:txBody>
      </p:sp>
      <p:sp>
        <p:nvSpPr>
          <p:cNvPr id="26" name="Text 5"/>
          <p:cNvSpPr/>
          <p:nvPr/>
        </p:nvSpPr>
        <p:spPr>
          <a:xfrm>
            <a:off x="1295400" y="4438650"/>
            <a:ext cx="4686300" cy="457200"/>
          </a:xfrm>
          <a:prstGeom prst="rect">
            <a:avLst/>
          </a:prstGeom>
          <a:noFill/>
          <a:ln/>
        </p:spPr>
        <p:txBody>
          <a:bodyPr vert="horz" wrap="square" lIns="0" tIns="0" rIns="0" bIns="0" rtlCol="0" anchor="t"/>
          <a:lstStyle/>
          <a:p>
            <a:pPr marL="0" indent="0">
              <a:lnSpc>
                <a:spcPts val="1800"/>
              </a:lnSpc>
              <a:buNone/>
            </a:pPr>
            <a:r>
              <a:rPr lang="en-US" sz="1200" dirty="0">
                <a:solidFill>
                  <a:srgbClr val="4B5563"/>
                </a:solidFill>
                <a:latin typeface="UD丸ゴシック" pitchFamily="34" charset="0"/>
                <a:ea typeface="UD丸ゴシック" pitchFamily="34" charset="-122"/>
                <a:cs typeface="UD丸ゴシック" pitchFamily="34" charset="-120"/>
              </a:rPr>
              <a:t>安定した雇用環境と一定の給与水準を提供し、地域内外からの若者等の誘致を促進します。</a:t>
            </a:r>
            <a:endParaRPr lang="en-US" sz="1200" dirty="0"/>
          </a:p>
        </p:txBody>
      </p:sp>
      <p:sp>
        <p:nvSpPr>
          <p:cNvPr id="27" name="Text 6"/>
          <p:cNvSpPr/>
          <p:nvPr/>
        </p:nvSpPr>
        <p:spPr>
          <a:xfrm>
            <a:off x="6972300" y="4171950"/>
            <a:ext cx="4686300" cy="266700"/>
          </a:xfrm>
          <a:prstGeom prst="rect">
            <a:avLst/>
          </a:prstGeom>
          <a:noFill/>
          <a:ln/>
        </p:spPr>
        <p:txBody>
          <a:bodyPr vert="horz" wrap="square" lIns="0" tIns="0" rIns="0" bIns="0" rtlCol="0" anchor="t"/>
          <a:lstStyle/>
          <a:p>
            <a:pPr marL="0" indent="0">
              <a:lnSpc>
                <a:spcPts val="2100"/>
              </a:lnSpc>
              <a:buNone/>
            </a:pPr>
            <a:r>
              <a:rPr lang="en-US" sz="1500" b="1" dirty="0">
                <a:solidFill>
                  <a:srgbClr val="374151"/>
                </a:solidFill>
                <a:latin typeface="UD丸ゴシック" pitchFamily="34" charset="0"/>
                <a:ea typeface="UD丸ゴシック" pitchFamily="34" charset="-122"/>
                <a:cs typeface="UD丸ゴシック" pitchFamily="34" charset="-120"/>
              </a:rPr>
              <a:t>地域への貢献</a:t>
            </a:r>
            <a:endParaRPr lang="en-US" sz="1500" dirty="0"/>
          </a:p>
        </p:txBody>
      </p:sp>
      <p:sp>
        <p:nvSpPr>
          <p:cNvPr id="28" name="Text 7"/>
          <p:cNvSpPr/>
          <p:nvPr/>
        </p:nvSpPr>
        <p:spPr>
          <a:xfrm>
            <a:off x="6972300" y="4438650"/>
            <a:ext cx="4686300" cy="457200"/>
          </a:xfrm>
          <a:prstGeom prst="rect">
            <a:avLst/>
          </a:prstGeom>
          <a:noFill/>
          <a:ln/>
        </p:spPr>
        <p:txBody>
          <a:bodyPr vert="horz" wrap="square" lIns="0" tIns="0" rIns="0" bIns="0" rtlCol="0" anchor="t"/>
          <a:lstStyle/>
          <a:p>
            <a:pPr marL="0" indent="0">
              <a:lnSpc>
                <a:spcPts val="1800"/>
              </a:lnSpc>
              <a:buNone/>
            </a:pPr>
            <a:r>
              <a:rPr lang="en-US" sz="1200" dirty="0">
                <a:solidFill>
                  <a:srgbClr val="4B5563"/>
                </a:solidFill>
                <a:latin typeface="UD丸ゴシック" pitchFamily="34" charset="0"/>
                <a:ea typeface="UD丸ゴシック" pitchFamily="34" charset="-122"/>
                <a:cs typeface="UD丸ゴシック" pitchFamily="34" charset="-120"/>
              </a:rPr>
              <a:t>地域産業の担い手不足を解消し、地域事業の維持・拡大を支援することで、持続可能な地域社会の構築に貢献します。</a:t>
            </a:r>
            <a:endParaRPr lang="en-US" sz="1200" dirty="0"/>
          </a:p>
        </p:txBody>
      </p:sp>
      <p:sp>
        <p:nvSpPr>
          <p:cNvPr id="29" name="Text 8"/>
          <p:cNvSpPr/>
          <p:nvPr/>
        </p:nvSpPr>
        <p:spPr>
          <a:xfrm>
            <a:off x="533400" y="5581650"/>
            <a:ext cx="11125200" cy="304800"/>
          </a:xfrm>
          <a:prstGeom prst="rect">
            <a:avLst/>
          </a:prstGeom>
          <a:noFill/>
          <a:ln/>
        </p:spPr>
        <p:txBody>
          <a:bodyPr vert="horz" wrap="square" lIns="0" tIns="0" rIns="0" bIns="0" rtlCol="0" anchor="t"/>
          <a:lstStyle/>
          <a:p>
            <a:pPr marL="0" indent="0">
              <a:lnSpc>
                <a:spcPts val="2400"/>
              </a:lnSpc>
              <a:buNone/>
            </a:pPr>
            <a:r>
              <a:rPr lang="en-US" sz="1800" b="1" dirty="0">
                <a:solidFill>
                  <a:srgbClr val="374151"/>
                </a:solidFill>
                <a:latin typeface="UD丸ゴシック" pitchFamily="34" charset="0"/>
                <a:ea typeface="UD丸ゴシック" pitchFamily="34" charset="-122"/>
                <a:cs typeface="UD丸ゴシック" pitchFamily="34" charset="-120"/>
              </a:rPr>
              <a:t>さらなる情報入手先</a:t>
            </a:r>
            <a:endParaRPr lang="en-US" sz="1800" dirty="0"/>
          </a:p>
        </p:txBody>
      </p:sp>
      <p:sp>
        <p:nvSpPr>
          <p:cNvPr id="30" name="Text 9"/>
          <p:cNvSpPr/>
          <p:nvPr/>
        </p:nvSpPr>
        <p:spPr>
          <a:xfrm>
            <a:off x="1295400" y="6229350"/>
            <a:ext cx="6995160" cy="266700"/>
          </a:xfrm>
          <a:prstGeom prst="rect">
            <a:avLst/>
          </a:prstGeom>
          <a:noFill/>
          <a:ln/>
        </p:spPr>
        <p:txBody>
          <a:bodyPr vert="horz" wrap="square" lIns="0" tIns="0" rIns="0" bIns="0" rtlCol="0" anchor="t"/>
          <a:lstStyle/>
          <a:p>
            <a:pPr marL="0" indent="0">
              <a:lnSpc>
                <a:spcPts val="2100"/>
              </a:lnSpc>
              <a:buNone/>
            </a:pPr>
            <a:r>
              <a:rPr lang="en-US" sz="1350" dirty="0">
                <a:solidFill>
                  <a:srgbClr val="374151"/>
                </a:solidFill>
                <a:latin typeface="UD丸ゴシック" pitchFamily="34" charset="0"/>
                <a:ea typeface="UD丸ゴシック" pitchFamily="34" charset="-122"/>
                <a:cs typeface="UD丸ゴシック" pitchFamily="34" charset="-120"/>
              </a:rPr>
              <a:t>本制度に関する詳細情報については、以下の公式サイトをご参照ください。</a:t>
            </a:r>
            <a:endParaRPr lang="en-US" sz="1350" dirty="0"/>
          </a:p>
        </p:txBody>
      </p:sp>
      <p:sp>
        <p:nvSpPr>
          <p:cNvPr id="31" name="Text 10"/>
          <p:cNvSpPr/>
          <p:nvPr/>
        </p:nvSpPr>
        <p:spPr>
          <a:xfrm>
            <a:off x="1676400" y="6686550"/>
            <a:ext cx="6720840" cy="228600"/>
          </a:xfrm>
          <a:prstGeom prst="rect">
            <a:avLst/>
          </a:prstGeom>
          <a:noFill/>
          <a:ln/>
        </p:spPr>
        <p:txBody>
          <a:bodyPr vert="horz" wrap="square" lIns="0" tIns="0" rIns="0" bIns="0" rtlCol="0" anchor="t"/>
          <a:lstStyle/>
          <a:p>
            <a:pPr marL="0" indent="0">
              <a:lnSpc>
                <a:spcPts val="1800"/>
              </a:lnSpc>
              <a:buNone/>
            </a:pPr>
            <a:r>
              <a:rPr lang="en-US" sz="1200" b="1" dirty="0">
                <a:solidFill>
                  <a:srgbClr val="000080"/>
                </a:solidFill>
                <a:latin typeface="UD丸ゴシック" pitchFamily="34" charset="0"/>
                <a:ea typeface="UD丸ゴシック" pitchFamily="34" charset="-122"/>
                <a:cs typeface="UD丸ゴシック" pitchFamily="34" charset="-120"/>
              </a:rPr>
              <a:t> 総務省：地域力の創造・地方の再生｜特定地域づくり事業協同組合制度</a:t>
            </a:r>
            <a:endParaRPr lang="en-US" sz="1200" dirty="0"/>
          </a:p>
        </p:txBody>
      </p:sp>
      <p:sp>
        <p:nvSpPr>
          <p:cNvPr id="32" name="Text 11"/>
          <p:cNvSpPr/>
          <p:nvPr/>
        </p:nvSpPr>
        <p:spPr>
          <a:xfrm>
            <a:off x="11590586" y="7181850"/>
            <a:ext cx="355937" cy="228600"/>
          </a:xfrm>
          <a:prstGeom prst="rect">
            <a:avLst/>
          </a:prstGeom>
          <a:noFill/>
          <a:ln/>
        </p:spPr>
        <p:txBody>
          <a:bodyPr vert="horz" wrap="square" lIns="0" tIns="0" rIns="0" bIns="0" rtlCol="0" anchor="t"/>
          <a:lstStyle/>
          <a:p>
            <a:pPr marL="0" indent="0">
              <a:lnSpc>
                <a:spcPts val="1800"/>
              </a:lnSpc>
              <a:buNone/>
            </a:pPr>
            <a:r>
              <a:rPr lang="en-US" sz="1200" dirty="0">
                <a:solidFill>
                  <a:srgbClr val="6B7280"/>
                </a:solidFill>
                <a:latin typeface="UD丸ゴシック" pitchFamily="34" charset="0"/>
                <a:ea typeface="UD丸ゴシック" pitchFamily="34" charset="-122"/>
                <a:cs typeface="UD丸ゴシック" pitchFamily="34" charset="-120"/>
              </a:rPr>
              <a:t>8 / 8</a:t>
            </a:r>
            <a:endParaRPr lang="en-US" sz="1200" dirty="0"/>
          </a:p>
        </p:txBody>
      </p:sp>
      <p:pic>
        <p:nvPicPr>
          <p:cNvPr id="33" name="図 32" descr="図形&#10;&#10;中程度の精度で自動的に生成された説明">
            <a:extLst>
              <a:ext uri="{FF2B5EF4-FFF2-40B4-BE49-F238E27FC236}">
                <a16:creationId xmlns:a16="http://schemas.microsoft.com/office/drawing/2014/main" id="{415014CE-65B7-3DAF-E5F0-272A193AB561}"/>
              </a:ext>
            </a:extLst>
          </p:cNvPr>
          <p:cNvPicPr>
            <a:picLocks noChangeAspect="1"/>
          </p:cNvPicPr>
          <p:nvPr/>
        </p:nvPicPr>
        <p:blipFill>
          <a:blip r:embed="rId21"/>
          <a:stretch>
            <a:fillRect/>
          </a:stretch>
        </p:blipFill>
        <p:spPr>
          <a:xfrm>
            <a:off x="0" y="7011822"/>
            <a:ext cx="2797865" cy="531494"/>
          </a:xfrm>
          <a:prstGeom prst="rect">
            <a:avLst/>
          </a:prstGeom>
        </p:spPr>
      </p:pic>
      <p:pic>
        <p:nvPicPr>
          <p:cNvPr id="35" name="図 34">
            <a:extLst>
              <a:ext uri="{FF2B5EF4-FFF2-40B4-BE49-F238E27FC236}">
                <a16:creationId xmlns:a16="http://schemas.microsoft.com/office/drawing/2014/main" id="{CE2E3F90-ABFA-3512-B3CA-1BCF61D71787}"/>
              </a:ext>
            </a:extLst>
          </p:cNvPr>
          <p:cNvPicPr>
            <a:picLocks noChangeAspect="1"/>
          </p:cNvPicPr>
          <p:nvPr/>
        </p:nvPicPr>
        <p:blipFill>
          <a:blip r:embed="rId22"/>
          <a:stretch>
            <a:fillRect/>
          </a:stretch>
        </p:blipFill>
        <p:spPr>
          <a:xfrm>
            <a:off x="7216140" y="6115050"/>
            <a:ext cx="1137920" cy="1137920"/>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28</TotalTime>
  <Words>362</Words>
  <Application>Microsoft Macintosh PowerPoint</Application>
  <PresentationFormat>ワイド画面</PresentationFormat>
  <Paragraphs>126</Paragraphs>
  <Slides>8</Slides>
  <Notes>8</Notes>
  <HiddenSlides>0</HiddenSlides>
  <MMClips>0</MMClips>
  <ScaleCrop>false</ScaleCrop>
  <HeadingPairs>
    <vt:vector size="6" baseType="variant">
      <vt:variant>
        <vt:lpstr>使用されているフォント</vt:lpstr>
      </vt:variant>
      <vt:variant>
        <vt:i4>5</vt:i4>
      </vt:variant>
      <vt:variant>
        <vt:lpstr>テーマ</vt:lpstr>
      </vt:variant>
      <vt:variant>
        <vt:i4>1</vt:i4>
      </vt:variant>
      <vt:variant>
        <vt:lpstr>スライド タイトル</vt:lpstr>
      </vt:variant>
      <vt:variant>
        <vt:i4>8</vt:i4>
      </vt:variant>
    </vt:vector>
  </HeadingPairs>
  <TitlesOfParts>
    <vt:vector size="14" baseType="lpstr">
      <vt:lpstr>Noto Sans JP</vt:lpstr>
      <vt:lpstr>UD丸ゴシック</vt:lpstr>
      <vt:lpstr>游ゴシック</vt:lpstr>
      <vt:lpstr>Arial</vt:lpstr>
      <vt:lpstr>Calibri</vt:lpstr>
      <vt:lpstr>Office Theme</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健太 山名</cp:lastModifiedBy>
  <cp:revision>2</cp:revision>
  <dcterms:created xsi:type="dcterms:W3CDTF">2025-10-31T00:39:46Z</dcterms:created>
  <dcterms:modified xsi:type="dcterms:W3CDTF">2025-10-31T05:43:50Z</dcterms:modified>
</cp:coreProperties>
</file>