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3" r:id="rId8"/>
    <p:sldId id="266" r:id="rId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8"/>
    <p:restoredTop sz="94610"/>
  </p:normalViewPr>
  <p:slideViewPr>
    <p:cSldViewPr snapToGrid="0" snapToObjects="1">
      <p:cViewPr>
        <p:scale>
          <a:sx n="101" d="100"/>
          <a:sy n="101" d="100"/>
        </p:scale>
        <p:origin x="1008"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79196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3.xml"/><Relationship Id="rId16"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3.png"/><Relationship Id="rId14" Type="http://schemas.openxmlformats.org/officeDocument/2006/relationships/image" Target="../media/image28.png"/></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7.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notesSlide" Target="../notesSlides/notesSlide4.xml"/><Relationship Id="rId16"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9.png"/><Relationship Id="rId15" Type="http://schemas.openxmlformats.org/officeDocument/2006/relationships/image" Target="../media/image40.png"/><Relationship Id="rId10"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image" Target="../media/image34.png"/><Relationship Id="rId14" Type="http://schemas.openxmlformats.org/officeDocument/2006/relationships/image" Target="../media/image39.png"/></Relationships>
</file>

<file path=ppt/slides/_rels/slide5.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3" Type="http://schemas.openxmlformats.org/officeDocument/2006/relationships/image" Target="../media/image7.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5.xml"/><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9.png"/><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8.png"/><Relationship Id="rId9" Type="http://schemas.openxmlformats.org/officeDocument/2006/relationships/image" Target="../media/image46.png"/><Relationship Id="rId14" Type="http://schemas.openxmlformats.org/officeDocument/2006/relationships/image" Target="../media/image51.png"/></Relationships>
</file>

<file path=ppt/slides/_rels/slide6.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9.png"/><Relationship Id="rId3" Type="http://schemas.openxmlformats.org/officeDocument/2006/relationships/image" Target="../media/image7.pn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notesSlide" Target="../notesSlides/notesSlide6.xml"/><Relationship Id="rId16" Type="http://schemas.openxmlformats.org/officeDocument/2006/relationships/image" Target="../media/image67.png"/><Relationship Id="rId20"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9.png"/><Relationship Id="rId15" Type="http://schemas.openxmlformats.org/officeDocument/2006/relationships/image" Target="../media/image66.png"/><Relationship Id="rId10" Type="http://schemas.openxmlformats.org/officeDocument/2006/relationships/image" Target="../media/image61.png"/><Relationship Id="rId19" Type="http://schemas.openxmlformats.org/officeDocument/2006/relationships/image" Target="../media/image70.png"/><Relationship Id="rId4" Type="http://schemas.openxmlformats.org/officeDocument/2006/relationships/image" Target="../media/image8.png"/><Relationship Id="rId9" Type="http://schemas.openxmlformats.org/officeDocument/2006/relationships/image" Target="../media/image60.png"/><Relationship Id="rId14" Type="http://schemas.openxmlformats.org/officeDocument/2006/relationships/image" Target="../media/image65.png"/></Relationships>
</file>

<file path=ppt/slides/_rels/slide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png"/><Relationship Id="rId7" Type="http://schemas.openxmlformats.org/officeDocument/2006/relationships/image" Target="../media/image7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9.png"/><Relationship Id="rId10" Type="http://schemas.openxmlformats.org/officeDocument/2006/relationships/image" Target="../media/image76.png"/><Relationship Id="rId4" Type="http://schemas.openxmlformats.org/officeDocument/2006/relationships/image" Target="../media/image8.png"/><Relationship Id="rId9" Type="http://schemas.openxmlformats.org/officeDocument/2006/relationships/image" Target="../media/image75.png"/></Relationships>
</file>

<file path=ppt/slides/_rels/slide8.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png"/><Relationship Id="rId3" Type="http://schemas.openxmlformats.org/officeDocument/2006/relationships/image" Target="../media/image7.png"/><Relationship Id="rId7" Type="http://schemas.openxmlformats.org/officeDocument/2006/relationships/image" Target="../media/image79.png"/><Relationship Id="rId12" Type="http://schemas.openxmlformats.org/officeDocument/2006/relationships/image" Target="../media/image8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9.png"/><Relationship Id="rId10" Type="http://schemas.openxmlformats.org/officeDocument/2006/relationships/image" Target="../media/image82.png"/><Relationship Id="rId4" Type="http://schemas.openxmlformats.org/officeDocument/2006/relationships/image" Target="../media/image8.png"/><Relationship Id="rId9"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0" y="0"/>
            <a:ext cx="1905000" cy="1905000"/>
          </a:xfrm>
          <a:prstGeom prst="rect">
            <a:avLst/>
          </a:prstGeom>
        </p:spPr>
      </p:pic>
      <p:pic>
        <p:nvPicPr>
          <p:cNvPr id="5" name="Image 3" descr="preencoded.png"/>
          <p:cNvPicPr>
            <a:picLocks noChangeAspect="1"/>
          </p:cNvPicPr>
          <p:nvPr/>
        </p:nvPicPr>
        <p:blipFill>
          <a:blip r:embed="rId6"/>
          <a:stretch>
            <a:fillRect/>
          </a:stretch>
        </p:blipFill>
        <p:spPr>
          <a:xfrm>
            <a:off x="10763250" y="5429250"/>
            <a:ext cx="1428750" cy="1905000"/>
          </a:xfrm>
          <a:prstGeom prst="rect">
            <a:avLst/>
          </a:prstGeom>
        </p:spPr>
      </p:pic>
      <p:pic>
        <p:nvPicPr>
          <p:cNvPr id="6" name="Image 4" descr="preencoded.png"/>
          <p:cNvPicPr>
            <a:picLocks noChangeAspect="1"/>
          </p:cNvPicPr>
          <p:nvPr/>
        </p:nvPicPr>
        <p:blipFill>
          <a:blip r:embed="rId7"/>
          <a:stretch>
            <a:fillRect/>
          </a:stretch>
        </p:blipFill>
        <p:spPr>
          <a:xfrm>
            <a:off x="9544050" y="2057400"/>
            <a:ext cx="1428750" cy="1428750"/>
          </a:xfrm>
          <a:prstGeom prst="rect">
            <a:avLst/>
          </a:prstGeom>
        </p:spPr>
      </p:pic>
      <p:pic>
        <p:nvPicPr>
          <p:cNvPr id="7" name="Image 5" descr="preencoded.png"/>
          <p:cNvPicPr>
            <a:picLocks noChangeAspect="1"/>
          </p:cNvPicPr>
          <p:nvPr/>
        </p:nvPicPr>
        <p:blipFill>
          <a:blip r:embed="rId8"/>
          <a:stretch>
            <a:fillRect/>
          </a:stretch>
        </p:blipFill>
        <p:spPr>
          <a:xfrm>
            <a:off x="5524500" y="3609975"/>
            <a:ext cx="1143000" cy="57150"/>
          </a:xfrm>
          <a:prstGeom prst="rect">
            <a:avLst/>
          </a:prstGeom>
        </p:spPr>
      </p:pic>
      <p:sp>
        <p:nvSpPr>
          <p:cNvPr id="11" name="Text 1"/>
          <p:cNvSpPr/>
          <p:nvPr/>
        </p:nvSpPr>
        <p:spPr>
          <a:xfrm>
            <a:off x="1315938" y="2886075"/>
            <a:ext cx="9560123" cy="457200"/>
          </a:xfrm>
          <a:prstGeom prst="rect">
            <a:avLst/>
          </a:prstGeom>
          <a:noFill/>
          <a:ln/>
        </p:spPr>
        <p:txBody>
          <a:bodyPr vert="horz" wrap="square" lIns="0" tIns="0" rIns="0" bIns="0" rtlCol="0" anchor="t"/>
          <a:lstStyle/>
          <a:p>
            <a:pPr marL="0" indent="0" algn="ctr">
              <a:lnSpc>
                <a:spcPts val="3600"/>
              </a:lnSpc>
              <a:buNone/>
            </a:pPr>
            <a:r>
              <a:rPr lang="en-US" sz="3600" b="1" kern="0" spc="72" dirty="0">
                <a:solidFill>
                  <a:srgbClr val="1F2937"/>
                </a:solidFill>
                <a:latin typeface="Noto Sans JP" pitchFamily="34" charset="0"/>
                <a:ea typeface="Noto Sans JP" pitchFamily="34" charset="-122"/>
                <a:cs typeface="Noto Sans JP" pitchFamily="34" charset="-120"/>
              </a:rPr>
              <a:t>相続登記義務化と空き家対策の最前線</a:t>
            </a:r>
            <a:endParaRPr lang="en-US" sz="3600" dirty="0"/>
          </a:p>
        </p:txBody>
      </p:sp>
      <p:sp>
        <p:nvSpPr>
          <p:cNvPr id="12" name="Text 2"/>
          <p:cNvSpPr/>
          <p:nvPr/>
        </p:nvSpPr>
        <p:spPr>
          <a:xfrm>
            <a:off x="3695700" y="4086225"/>
            <a:ext cx="4800600" cy="342900"/>
          </a:xfrm>
          <a:prstGeom prst="rect">
            <a:avLst/>
          </a:prstGeom>
          <a:noFill/>
          <a:ln/>
        </p:spPr>
        <p:txBody>
          <a:bodyPr vert="horz" wrap="square" lIns="0" tIns="0" rIns="0" bIns="0" rtlCol="0" anchor="t"/>
          <a:lstStyle/>
          <a:p>
            <a:pPr marL="0" indent="0" algn="ctr">
              <a:lnSpc>
                <a:spcPts val="2700"/>
              </a:lnSpc>
              <a:buNone/>
            </a:pPr>
            <a:r>
              <a:rPr lang="en-US" sz="2250" dirty="0">
                <a:solidFill>
                  <a:srgbClr val="374151"/>
                </a:solidFill>
                <a:latin typeface="Noto Sans JP" pitchFamily="34" charset="0"/>
                <a:ea typeface="Noto Sans JP" pitchFamily="34" charset="-122"/>
                <a:cs typeface="Noto Sans JP" pitchFamily="34" charset="-120"/>
              </a:rPr>
              <a:t>～</a:t>
            </a:r>
            <a:r>
              <a:rPr lang="en-US" sz="2250" dirty="0" err="1">
                <a:solidFill>
                  <a:srgbClr val="374151"/>
                </a:solidFill>
                <a:latin typeface="Noto Sans JP" pitchFamily="34" charset="0"/>
                <a:ea typeface="Noto Sans JP" pitchFamily="34" charset="-122"/>
                <a:cs typeface="Noto Sans JP" pitchFamily="34" charset="-120"/>
              </a:rPr>
              <a:t>制度対応と対応実務</a:t>
            </a:r>
            <a:r>
              <a:rPr lang="en-US" sz="2250" dirty="0">
                <a:solidFill>
                  <a:srgbClr val="374151"/>
                </a:solidFill>
                <a:latin typeface="Noto Sans JP" pitchFamily="34" charset="0"/>
                <a:ea typeface="Noto Sans JP" pitchFamily="34" charset="-122"/>
                <a:cs typeface="Noto Sans JP" pitchFamily="34" charset="-120"/>
              </a:rPr>
              <a:t>～</a:t>
            </a:r>
            <a:endParaRPr lang="en-US" sz="2250" dirty="0"/>
          </a:p>
        </p:txBody>
      </p:sp>
      <p:sp>
        <p:nvSpPr>
          <p:cNvPr id="13" name="Text 3"/>
          <p:cNvSpPr/>
          <p:nvPr/>
        </p:nvSpPr>
        <p:spPr>
          <a:xfrm>
            <a:off x="609600" y="6362700"/>
            <a:ext cx="2057400" cy="266700"/>
          </a:xfrm>
          <a:prstGeom prst="rect">
            <a:avLst/>
          </a:prstGeom>
          <a:noFill/>
          <a:ln/>
        </p:spPr>
        <p:txBody>
          <a:bodyPr vert="horz" wrap="square" lIns="0" tIns="0" rIns="0" bIns="0" rtlCol="0" anchor="t"/>
          <a:lstStyle/>
          <a:p>
            <a:pPr marL="0" indent="0">
              <a:lnSpc>
                <a:spcPts val="2100"/>
              </a:lnSpc>
              <a:buNone/>
            </a:pPr>
            <a:r>
              <a:rPr lang="en-US" sz="1350" dirty="0">
                <a:solidFill>
                  <a:srgbClr val="FFFFFF"/>
                </a:solidFill>
                <a:latin typeface="Noto Sans JP" pitchFamily="34" charset="0"/>
                <a:ea typeface="Noto Sans JP" pitchFamily="34" charset="-122"/>
                <a:cs typeface="Noto Sans JP" pitchFamily="34" charset="-120"/>
              </a:rPr>
              <a:t>空き家アドバイザー会</a:t>
            </a:r>
            <a:endParaRPr lang="en-US" sz="1350" dirty="0"/>
          </a:p>
        </p:txBody>
      </p:sp>
      <p:sp>
        <p:nvSpPr>
          <p:cNvPr id="15" name="Text 2">
            <a:extLst>
              <a:ext uri="{FF2B5EF4-FFF2-40B4-BE49-F238E27FC236}">
                <a16:creationId xmlns:a16="http://schemas.microsoft.com/office/drawing/2014/main" id="{7CB99636-D2DA-4E33-2D33-658235ED8CB4}"/>
              </a:ext>
            </a:extLst>
          </p:cNvPr>
          <p:cNvSpPr/>
          <p:nvPr/>
        </p:nvSpPr>
        <p:spPr>
          <a:xfrm>
            <a:off x="3695699" y="5829792"/>
            <a:ext cx="4800600" cy="733097"/>
          </a:xfrm>
          <a:prstGeom prst="rect">
            <a:avLst/>
          </a:prstGeom>
          <a:noFill/>
          <a:ln/>
        </p:spPr>
        <p:txBody>
          <a:bodyPr vert="horz" wrap="square" lIns="0" tIns="0" rIns="0" bIns="0" rtlCol="0" anchor="t"/>
          <a:lstStyle/>
          <a:p>
            <a:pPr marL="0" indent="0" algn="ctr">
              <a:lnSpc>
                <a:spcPts val="2700"/>
              </a:lnSpc>
              <a:buNone/>
            </a:pPr>
            <a:r>
              <a:rPr lang="en-US" sz="2250" dirty="0" err="1">
                <a:solidFill>
                  <a:srgbClr val="374151"/>
                </a:solidFill>
                <a:latin typeface="Noto Sans JP" pitchFamily="34" charset="0"/>
                <a:ea typeface="Noto Sans JP" pitchFamily="34" charset="-122"/>
              </a:rPr>
              <a:t>全国空き家アドバイザー協議会</a:t>
            </a:r>
            <a:endParaRPr lang="en-US" sz="2250" dirty="0">
              <a:solidFill>
                <a:srgbClr val="374151"/>
              </a:solidFill>
              <a:latin typeface="Noto Sans JP" pitchFamily="34" charset="0"/>
              <a:ea typeface="Noto Sans JP" pitchFamily="34" charset="-122"/>
            </a:endParaRPr>
          </a:p>
          <a:p>
            <a:pPr marL="0" indent="0" algn="ctr">
              <a:lnSpc>
                <a:spcPts val="2700"/>
              </a:lnSpc>
              <a:buNone/>
            </a:pPr>
            <a:r>
              <a:rPr lang="en-US" sz="2250" dirty="0">
                <a:solidFill>
                  <a:srgbClr val="374151"/>
                </a:solidFill>
                <a:latin typeface="Noto Sans JP" pitchFamily="34" charset="0"/>
                <a:ea typeface="Noto Sans JP" pitchFamily="34" charset="-122"/>
              </a:rPr>
              <a:t>2025年12月</a:t>
            </a:r>
            <a:r>
              <a:rPr lang="ja-JP" altLang="en-US" sz="2250">
                <a:solidFill>
                  <a:srgbClr val="374151"/>
                </a:solidFill>
                <a:latin typeface="Noto Sans JP" pitchFamily="34" charset="0"/>
                <a:ea typeface="Noto Sans JP" pitchFamily="34" charset="-122"/>
              </a:rPr>
              <a:t>　勉強会資料</a:t>
            </a:r>
            <a:endParaRPr lang="en-US" sz="2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337645"/>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381000" y="381000"/>
            <a:ext cx="11430000" cy="495300"/>
          </a:xfrm>
          <a:prstGeom prst="rect">
            <a:avLst/>
          </a:prstGeom>
        </p:spPr>
      </p:pic>
      <p:pic>
        <p:nvPicPr>
          <p:cNvPr id="5" name="Image 3" descr="preencoded.png"/>
          <p:cNvPicPr>
            <a:picLocks noChangeAspect="1"/>
          </p:cNvPicPr>
          <p:nvPr/>
        </p:nvPicPr>
        <p:blipFill>
          <a:blip r:embed="rId6"/>
          <a:stretch>
            <a:fillRect/>
          </a:stretch>
        </p:blipFill>
        <p:spPr>
          <a:xfrm>
            <a:off x="381000" y="1181100"/>
            <a:ext cx="5486400" cy="1333500"/>
          </a:xfrm>
          <a:prstGeom prst="rect">
            <a:avLst/>
          </a:prstGeom>
        </p:spPr>
      </p:pic>
      <p:pic>
        <p:nvPicPr>
          <p:cNvPr id="6" name="Image 4" descr="preencoded.png"/>
          <p:cNvPicPr>
            <a:picLocks noChangeAspect="1"/>
          </p:cNvPicPr>
          <p:nvPr/>
        </p:nvPicPr>
        <p:blipFill>
          <a:blip r:embed="rId7"/>
          <a:stretch>
            <a:fillRect/>
          </a:stretch>
        </p:blipFill>
        <p:spPr>
          <a:xfrm>
            <a:off x="571500" y="1371600"/>
            <a:ext cx="257175" cy="304800"/>
          </a:xfrm>
          <a:prstGeom prst="rect">
            <a:avLst/>
          </a:prstGeom>
        </p:spPr>
      </p:pic>
      <p:pic>
        <p:nvPicPr>
          <p:cNvPr id="7" name="Image 5" descr="preencoded.png"/>
          <p:cNvPicPr>
            <a:picLocks noChangeAspect="1"/>
          </p:cNvPicPr>
          <p:nvPr/>
        </p:nvPicPr>
        <p:blipFill>
          <a:blip r:embed="rId8"/>
          <a:stretch>
            <a:fillRect/>
          </a:stretch>
        </p:blipFill>
        <p:spPr>
          <a:xfrm>
            <a:off x="381000" y="2743200"/>
            <a:ext cx="5486400" cy="1638300"/>
          </a:xfrm>
          <a:prstGeom prst="rect">
            <a:avLst/>
          </a:prstGeom>
        </p:spPr>
      </p:pic>
      <p:pic>
        <p:nvPicPr>
          <p:cNvPr id="8" name="Image 6" descr="preencoded.png"/>
          <p:cNvPicPr>
            <a:picLocks noChangeAspect="1"/>
          </p:cNvPicPr>
          <p:nvPr/>
        </p:nvPicPr>
        <p:blipFill>
          <a:blip r:embed="rId9"/>
          <a:stretch>
            <a:fillRect/>
          </a:stretch>
        </p:blipFill>
        <p:spPr>
          <a:xfrm>
            <a:off x="571500" y="2933700"/>
            <a:ext cx="228600" cy="304800"/>
          </a:xfrm>
          <a:prstGeom prst="rect">
            <a:avLst/>
          </a:prstGeom>
        </p:spPr>
      </p:pic>
      <p:pic>
        <p:nvPicPr>
          <p:cNvPr id="9" name="Image 7" descr="preencoded.png"/>
          <p:cNvPicPr>
            <a:picLocks noChangeAspect="1"/>
          </p:cNvPicPr>
          <p:nvPr/>
        </p:nvPicPr>
        <p:blipFill>
          <a:blip r:embed="rId10"/>
          <a:stretch>
            <a:fillRect/>
          </a:stretch>
        </p:blipFill>
        <p:spPr>
          <a:xfrm>
            <a:off x="6324600" y="1181100"/>
            <a:ext cx="5486400" cy="2171700"/>
          </a:xfrm>
          <a:prstGeom prst="rect">
            <a:avLst/>
          </a:prstGeom>
        </p:spPr>
      </p:pic>
      <p:pic>
        <p:nvPicPr>
          <p:cNvPr id="10" name="Image 8" descr="preencoded.png"/>
          <p:cNvPicPr>
            <a:picLocks noChangeAspect="1"/>
          </p:cNvPicPr>
          <p:nvPr/>
        </p:nvPicPr>
        <p:blipFill>
          <a:blip r:embed="rId11"/>
          <a:stretch>
            <a:fillRect/>
          </a:stretch>
        </p:blipFill>
        <p:spPr>
          <a:xfrm>
            <a:off x="6515100" y="1371600"/>
            <a:ext cx="228600" cy="304800"/>
          </a:xfrm>
          <a:prstGeom prst="rect">
            <a:avLst/>
          </a:prstGeom>
        </p:spPr>
      </p:pic>
      <p:pic>
        <p:nvPicPr>
          <p:cNvPr id="11" name="Image 9" descr="preencoded.png"/>
          <p:cNvPicPr>
            <a:picLocks noChangeAspect="1"/>
          </p:cNvPicPr>
          <p:nvPr/>
        </p:nvPicPr>
        <p:blipFill>
          <a:blip r:embed="rId12"/>
          <a:stretch>
            <a:fillRect/>
          </a:stretch>
        </p:blipFill>
        <p:spPr>
          <a:xfrm>
            <a:off x="6324600" y="3352799"/>
            <a:ext cx="5486400" cy="2324101"/>
          </a:xfrm>
          <a:prstGeom prst="rect">
            <a:avLst/>
          </a:prstGeom>
        </p:spPr>
      </p:pic>
      <p:pic>
        <p:nvPicPr>
          <p:cNvPr id="12" name="Image 10" descr="preencoded.png"/>
          <p:cNvPicPr>
            <a:picLocks noChangeAspect="1"/>
          </p:cNvPicPr>
          <p:nvPr/>
        </p:nvPicPr>
        <p:blipFill>
          <a:blip r:embed="rId13"/>
          <a:stretch>
            <a:fillRect/>
          </a:stretch>
        </p:blipFill>
        <p:spPr>
          <a:xfrm>
            <a:off x="6515100" y="3886200"/>
            <a:ext cx="5086350" cy="1828800"/>
          </a:xfrm>
          <a:prstGeom prst="rect">
            <a:avLst/>
          </a:prstGeom>
        </p:spPr>
      </p:pic>
      <p:sp>
        <p:nvSpPr>
          <p:cNvPr id="13" name="Text 0"/>
          <p:cNvSpPr/>
          <p:nvPr/>
        </p:nvSpPr>
        <p:spPr>
          <a:xfrm>
            <a:off x="381000" y="381000"/>
            <a:ext cx="11430000" cy="495300"/>
          </a:xfrm>
          <a:prstGeom prst="rect">
            <a:avLst/>
          </a:prstGeom>
          <a:noFill/>
          <a:ln/>
        </p:spPr>
        <p:txBody>
          <a:bodyPr vert="horz" wrap="square" lIns="0" tIns="0" rIns="0" bIns="0" rtlCol="0" anchor="t"/>
          <a:lstStyle/>
          <a:p>
            <a:pPr marL="0" indent="0">
              <a:lnSpc>
                <a:spcPts val="2700"/>
              </a:lnSpc>
              <a:buNone/>
            </a:pPr>
            <a:r>
              <a:rPr lang="en-US" sz="2250" b="1" dirty="0">
                <a:solidFill>
                  <a:srgbClr val="2E7D32"/>
                </a:solidFill>
                <a:latin typeface="Hiragino Kaku Gothic Pro" pitchFamily="34" charset="0"/>
                <a:ea typeface="Hiragino Kaku Gothic Pro" pitchFamily="34" charset="-122"/>
                <a:cs typeface="Hiragino Kaku Gothic Pro" pitchFamily="34" charset="-120"/>
              </a:rPr>
              <a:t>空き家問題の現状と相続登記義務化の背景</a:t>
            </a:r>
            <a:endParaRPr lang="en-US" sz="2250" dirty="0"/>
          </a:p>
        </p:txBody>
      </p:sp>
      <p:sp>
        <p:nvSpPr>
          <p:cNvPr id="14" name="Text 1"/>
          <p:cNvSpPr/>
          <p:nvPr/>
        </p:nvSpPr>
        <p:spPr>
          <a:xfrm>
            <a:off x="942975" y="1390650"/>
            <a:ext cx="20574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空き家問題の深刻化</a:t>
            </a:r>
            <a:endParaRPr lang="en-US" sz="1500" dirty="0"/>
          </a:p>
        </p:txBody>
      </p:sp>
      <p:sp>
        <p:nvSpPr>
          <p:cNvPr id="15" name="Text 2"/>
          <p:cNvSpPr/>
          <p:nvPr/>
        </p:nvSpPr>
        <p:spPr>
          <a:xfrm>
            <a:off x="571500" y="1790700"/>
            <a:ext cx="6126480"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・全国の空き家数は約</a:t>
            </a:r>
            <a:r>
              <a:rPr lang="en-US" sz="1200" b="1" dirty="0">
                <a:solidFill>
                  <a:srgbClr val="DC2626"/>
                </a:solidFill>
                <a:latin typeface="Hiragino Kaku Gothic Pro" pitchFamily="34" charset="0"/>
                <a:ea typeface="Hiragino Kaku Gothic Pro" pitchFamily="34" charset="-122"/>
                <a:cs typeface="Hiragino Kaku Gothic Pro" pitchFamily="34" charset="-120"/>
              </a:rPr>
              <a:t>900万戸</a:t>
            </a:r>
            <a:r>
              <a:rPr lang="en-US" sz="1200" dirty="0">
                <a:solidFill>
                  <a:srgbClr val="424242"/>
                </a:solidFill>
                <a:latin typeface="Hiragino Kaku Gothic Pro" pitchFamily="34" charset="0"/>
                <a:ea typeface="Hiragino Kaku Gothic Pro" pitchFamily="34" charset="-122"/>
                <a:cs typeface="Hiragino Kaku Gothic Pro" pitchFamily="34" charset="-120"/>
              </a:rPr>
              <a:t>に達し、全住宅の</a:t>
            </a:r>
            <a:r>
              <a:rPr lang="en-US" sz="1200" b="1" dirty="0">
                <a:solidFill>
                  <a:srgbClr val="DC2626"/>
                </a:solidFill>
                <a:latin typeface="Hiragino Kaku Gothic Pro" pitchFamily="34" charset="0"/>
                <a:ea typeface="Hiragino Kaku Gothic Pro" pitchFamily="34" charset="-122"/>
                <a:cs typeface="Hiragino Kaku Gothic Pro" pitchFamily="34" charset="-120"/>
              </a:rPr>
              <a:t>13.8%</a:t>
            </a:r>
            <a:r>
              <a:rPr lang="en-US" sz="1200" dirty="0">
                <a:solidFill>
                  <a:srgbClr val="424242"/>
                </a:solidFill>
                <a:latin typeface="Hiragino Kaku Gothic Pro" pitchFamily="34" charset="0"/>
                <a:ea typeface="Hiragino Kaku Gothic Pro" pitchFamily="34" charset="-122"/>
                <a:cs typeface="Hiragino Kaku Gothic Pro" pitchFamily="34" charset="-120"/>
              </a:rPr>
              <a:t>を占めています</a:t>
            </a:r>
            <a:endParaRPr lang="en-US" sz="1200" dirty="0"/>
          </a:p>
        </p:txBody>
      </p:sp>
      <p:sp>
        <p:nvSpPr>
          <p:cNvPr id="16" name="Text 3"/>
          <p:cNvSpPr/>
          <p:nvPr/>
        </p:nvSpPr>
        <p:spPr>
          <a:xfrm>
            <a:off x="571500" y="2095500"/>
            <a:ext cx="6126480"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・所有者不明土地の面積は北海道1個分の面積を上回ると推定されています</a:t>
            </a:r>
            <a:endParaRPr lang="en-US" sz="1200" dirty="0"/>
          </a:p>
        </p:txBody>
      </p:sp>
      <p:sp>
        <p:nvSpPr>
          <p:cNvPr id="17" name="Text 4"/>
          <p:cNvSpPr/>
          <p:nvPr/>
        </p:nvSpPr>
        <p:spPr>
          <a:xfrm>
            <a:off x="914400" y="2952750"/>
            <a:ext cx="13716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問題の多様性</a:t>
            </a:r>
            <a:endParaRPr lang="en-US" sz="1500" dirty="0"/>
          </a:p>
        </p:txBody>
      </p:sp>
      <p:sp>
        <p:nvSpPr>
          <p:cNvPr id="18" name="Text 5"/>
          <p:cNvSpPr/>
          <p:nvPr/>
        </p:nvSpPr>
        <p:spPr>
          <a:xfrm>
            <a:off x="571500" y="3352800"/>
            <a:ext cx="510540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err="1">
                <a:solidFill>
                  <a:srgbClr val="424242"/>
                </a:solidFill>
                <a:latin typeface="Hiragino Kaku Gothic Pro" pitchFamily="34" charset="0"/>
                <a:ea typeface="Hiragino Kaku Gothic Pro" pitchFamily="34" charset="-122"/>
                <a:cs typeface="Hiragino Kaku Gothic Pro" pitchFamily="34" charset="-120"/>
              </a:rPr>
              <a:t>公共事業（特に防災対策）や復旧・復興事業の阻害</a:t>
            </a:r>
            <a:endParaRPr lang="en-US" sz="1200" dirty="0"/>
          </a:p>
        </p:txBody>
      </p:sp>
      <p:sp>
        <p:nvSpPr>
          <p:cNvPr id="19" name="Text 6"/>
          <p:cNvSpPr/>
          <p:nvPr/>
        </p:nvSpPr>
        <p:spPr>
          <a:xfrm>
            <a:off x="571500" y="3657600"/>
            <a:ext cx="510540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民間取引の停滞</a:t>
            </a:r>
            <a:endParaRPr lang="en-US" sz="1200" dirty="0"/>
          </a:p>
        </p:txBody>
      </p:sp>
      <p:sp>
        <p:nvSpPr>
          <p:cNvPr id="20" name="Text 7"/>
          <p:cNvSpPr/>
          <p:nvPr/>
        </p:nvSpPr>
        <p:spPr>
          <a:xfrm>
            <a:off x="571500" y="3962400"/>
            <a:ext cx="612648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土地の管理不全による周辺環境への悪影響</a:t>
            </a:r>
            <a:endParaRPr lang="en-US" sz="1200" dirty="0"/>
          </a:p>
        </p:txBody>
      </p:sp>
      <p:sp>
        <p:nvSpPr>
          <p:cNvPr id="21" name="Text 8"/>
          <p:cNvSpPr/>
          <p:nvPr/>
        </p:nvSpPr>
        <p:spPr>
          <a:xfrm>
            <a:off x="6858000" y="1390650"/>
            <a:ext cx="22860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相続登記義務化の導入</a:t>
            </a:r>
            <a:endParaRPr lang="en-US" sz="1500" dirty="0"/>
          </a:p>
        </p:txBody>
      </p:sp>
      <p:sp>
        <p:nvSpPr>
          <p:cNvPr id="22" name="Text 9"/>
          <p:cNvSpPr/>
          <p:nvPr/>
        </p:nvSpPr>
        <p:spPr>
          <a:xfrm>
            <a:off x="6515100" y="1790700"/>
            <a:ext cx="6126480"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a:solidFill>
                  <a:srgbClr val="424242"/>
                </a:solidFill>
                <a:latin typeface="Hiragino Kaku Gothic Pro" pitchFamily="34" charset="0"/>
                <a:ea typeface="Hiragino Kaku Gothic Pro" pitchFamily="34" charset="-122"/>
                <a:cs typeface="Hiragino Kaku Gothic Pro" pitchFamily="34" charset="-120"/>
              </a:rPr>
              <a:t>施行日：</a:t>
            </a:r>
            <a:r>
              <a:rPr lang="en-US" sz="1200" dirty="0">
                <a:solidFill>
                  <a:srgbClr val="424242"/>
                </a:solidFill>
                <a:latin typeface="Hiragino Kaku Gothic Pro" pitchFamily="34" charset="0"/>
                <a:ea typeface="Hiragino Kaku Gothic Pro" pitchFamily="34" charset="-122"/>
                <a:cs typeface="Hiragino Kaku Gothic Pro" pitchFamily="34" charset="-120"/>
              </a:rPr>
              <a:t>2024年（令和6年）4月1日</a:t>
            </a:r>
            <a:endParaRPr lang="en-US" sz="1200" dirty="0"/>
          </a:p>
        </p:txBody>
      </p:sp>
      <p:sp>
        <p:nvSpPr>
          <p:cNvPr id="23" name="Text 10"/>
          <p:cNvSpPr/>
          <p:nvPr/>
        </p:nvSpPr>
        <p:spPr>
          <a:xfrm>
            <a:off x="6515100" y="2133600"/>
            <a:ext cx="6126480"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a:solidFill>
                  <a:srgbClr val="424242"/>
                </a:solidFill>
                <a:latin typeface="Hiragino Kaku Gothic Pro" pitchFamily="34" charset="0"/>
                <a:ea typeface="Hiragino Kaku Gothic Pro" pitchFamily="34" charset="-122"/>
                <a:cs typeface="Hiragino Kaku Gothic Pro" pitchFamily="34" charset="-120"/>
              </a:rPr>
              <a:t>対象：</a:t>
            </a:r>
            <a:r>
              <a:rPr lang="en-US" sz="1200" dirty="0">
                <a:solidFill>
                  <a:srgbClr val="424242"/>
                </a:solidFill>
                <a:latin typeface="Hiragino Kaku Gothic Pro" pitchFamily="34" charset="0"/>
                <a:ea typeface="Hiragino Kaku Gothic Pro" pitchFamily="34" charset="-122"/>
                <a:cs typeface="Hiragino Kaku Gothic Pro" pitchFamily="34" charset="-120"/>
              </a:rPr>
              <a:t>相続（遺言を含む）により不動産の所有権を取得した相続人</a:t>
            </a:r>
            <a:endParaRPr lang="en-US" sz="1200" dirty="0"/>
          </a:p>
        </p:txBody>
      </p:sp>
      <p:sp>
        <p:nvSpPr>
          <p:cNvPr id="24" name="Text 11"/>
          <p:cNvSpPr/>
          <p:nvPr/>
        </p:nvSpPr>
        <p:spPr>
          <a:xfrm>
            <a:off x="6515100" y="2476500"/>
            <a:ext cx="5105400" cy="4572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err="1">
                <a:solidFill>
                  <a:srgbClr val="424242"/>
                </a:solidFill>
                <a:latin typeface="Hiragino Kaku Gothic Pro" pitchFamily="34" charset="0"/>
                <a:ea typeface="Hiragino Kaku Gothic Pro" pitchFamily="34" charset="-122"/>
                <a:cs typeface="Hiragino Kaku Gothic Pro" pitchFamily="34" charset="-120"/>
              </a:rPr>
              <a:t>義務期間：</a:t>
            </a:r>
            <a:r>
              <a:rPr lang="en-US" sz="1200" dirty="0" err="1">
                <a:solidFill>
                  <a:srgbClr val="424242"/>
                </a:solidFill>
                <a:latin typeface="Hiragino Kaku Gothic Pro" pitchFamily="34" charset="0"/>
                <a:ea typeface="Hiragino Kaku Gothic Pro" pitchFamily="34" charset="-122"/>
                <a:cs typeface="Hiragino Kaku Gothic Pro" pitchFamily="34" charset="-120"/>
              </a:rPr>
              <a:t>相続の開始があったことを知り、かつ、</a:t>
            </a:r>
            <a:r>
              <a:rPr lang="en-US" sz="1200" dirty="0" err="1">
                <a:solidFill>
                  <a:srgbClr val="FF0000"/>
                </a:solidFill>
                <a:latin typeface="Hiragino Kaku Gothic Pro" pitchFamily="34" charset="0"/>
                <a:ea typeface="Hiragino Kaku Gothic Pro" pitchFamily="34" charset="-122"/>
                <a:cs typeface="Hiragino Kaku Gothic Pro" pitchFamily="34" charset="-120"/>
              </a:rPr>
              <a:t>不動産の所有権を取得した</a:t>
            </a:r>
            <a:r>
              <a:rPr lang="en-US" sz="1200" dirty="0" err="1">
                <a:solidFill>
                  <a:srgbClr val="424242"/>
                </a:solidFill>
                <a:latin typeface="Hiragino Kaku Gothic Pro" pitchFamily="34" charset="0"/>
                <a:ea typeface="Hiragino Kaku Gothic Pro" pitchFamily="34" charset="-122"/>
                <a:cs typeface="Hiragino Kaku Gothic Pro" pitchFamily="34" charset="-120"/>
              </a:rPr>
              <a:t>ことを知った日</a:t>
            </a:r>
            <a:r>
              <a:rPr lang="en-US" altLang="ja-JP" sz="1200" dirty="0">
                <a:solidFill>
                  <a:srgbClr val="FF0000"/>
                </a:solidFill>
                <a:latin typeface="Hiragino Kaku Gothic Pro" pitchFamily="34" charset="0"/>
                <a:ea typeface="Hiragino Kaku Gothic Pro" pitchFamily="34" charset="-122"/>
                <a:cs typeface="Hiragino Kaku Gothic Pro" pitchFamily="34" charset="-120"/>
              </a:rPr>
              <a:t> （</a:t>
            </a:r>
            <a:r>
              <a:rPr lang="en-US" altLang="ja-JP" sz="1200" dirty="0" err="1">
                <a:solidFill>
                  <a:srgbClr val="FF0000"/>
                </a:solidFill>
                <a:latin typeface="Hiragino Kaku Gothic Pro" pitchFamily="34" charset="0"/>
                <a:ea typeface="Hiragino Kaku Gothic Pro" pitchFamily="34" charset="-122"/>
                <a:cs typeface="Hiragino Kaku Gothic Pro" pitchFamily="34" charset="-120"/>
              </a:rPr>
              <a:t>遺産分割協議がまとまったor遺言が開示された</a:t>
            </a:r>
            <a:r>
              <a:rPr lang="ja-JP" altLang="en-US" sz="1200">
                <a:solidFill>
                  <a:srgbClr val="FF0000"/>
                </a:solidFill>
                <a:latin typeface="Hiragino Kaku Gothic Pro" pitchFamily="34" charset="0"/>
                <a:ea typeface="Hiragino Kaku Gothic Pro" pitchFamily="34" charset="-122"/>
                <a:cs typeface="Hiragino Kaku Gothic Pro" pitchFamily="34" charset="-120"/>
              </a:rPr>
              <a:t>日</a:t>
            </a:r>
            <a:r>
              <a:rPr lang="en-US" altLang="ja-JP" sz="1200" dirty="0">
                <a:solidFill>
                  <a:srgbClr val="FF0000"/>
                </a:solidFill>
                <a:latin typeface="Hiragino Kaku Gothic Pro" pitchFamily="34" charset="0"/>
                <a:ea typeface="Hiragino Kaku Gothic Pro" pitchFamily="34" charset="-122"/>
                <a:cs typeface="Hiragino Kaku Gothic Pro" pitchFamily="34" charset="-120"/>
              </a:rPr>
              <a:t>） </a:t>
            </a:r>
            <a:r>
              <a:rPr lang="en-US" sz="1200" dirty="0">
                <a:solidFill>
                  <a:srgbClr val="424242"/>
                </a:solidFill>
                <a:latin typeface="Hiragino Kaku Gothic Pro" pitchFamily="34" charset="0"/>
                <a:ea typeface="Hiragino Kaku Gothic Pro" pitchFamily="34" charset="-122"/>
                <a:cs typeface="Hiragino Kaku Gothic Pro" pitchFamily="34" charset="-120"/>
              </a:rPr>
              <a:t>から</a:t>
            </a:r>
            <a:r>
              <a:rPr lang="en-US" sz="1200" b="1" dirty="0">
                <a:solidFill>
                  <a:srgbClr val="DC2626"/>
                </a:solidFill>
                <a:latin typeface="Hiragino Kaku Gothic Pro" pitchFamily="34" charset="0"/>
                <a:ea typeface="Hiragino Kaku Gothic Pro" pitchFamily="34" charset="-122"/>
                <a:cs typeface="Hiragino Kaku Gothic Pro" pitchFamily="34" charset="-120"/>
              </a:rPr>
              <a:t>3年以内</a:t>
            </a:r>
            <a:endParaRPr lang="en-US" sz="1200" dirty="0"/>
          </a:p>
        </p:txBody>
      </p:sp>
      <p:sp>
        <p:nvSpPr>
          <p:cNvPr id="25" name="Text 12"/>
          <p:cNvSpPr/>
          <p:nvPr/>
        </p:nvSpPr>
        <p:spPr>
          <a:xfrm>
            <a:off x="6515100" y="3543300"/>
            <a:ext cx="5105400" cy="228600"/>
          </a:xfrm>
          <a:prstGeom prst="rect">
            <a:avLst/>
          </a:prstGeom>
          <a:noFill/>
          <a:ln/>
        </p:spPr>
        <p:txBody>
          <a:bodyPr vert="horz" wrap="square" lIns="0" tIns="0" rIns="0" bIns="0" rtlCol="0" anchor="t"/>
          <a:lstStyle/>
          <a:p>
            <a:pPr marL="0" indent="0" algn="ctr">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空き家占める住宅比率</a:t>
            </a:r>
            <a:endParaRPr lang="en-US" sz="1200" dirty="0"/>
          </a:p>
        </p:txBody>
      </p:sp>
      <p:sp>
        <p:nvSpPr>
          <p:cNvPr id="26" name="Text 13"/>
          <p:cNvSpPr/>
          <p:nvPr/>
        </p:nvSpPr>
        <p:spPr>
          <a:xfrm>
            <a:off x="381000" y="6442708"/>
            <a:ext cx="11430000" cy="190500"/>
          </a:xfrm>
          <a:prstGeom prst="rect">
            <a:avLst/>
          </a:prstGeom>
          <a:noFill/>
          <a:ln/>
        </p:spPr>
        <p:txBody>
          <a:bodyPr vert="horz" wrap="square" lIns="0" tIns="0" rIns="0" bIns="0" rtlCol="0" anchor="t"/>
          <a:lstStyle/>
          <a:p>
            <a:pPr marL="0" indent="0" algn="r">
              <a:lnSpc>
                <a:spcPts val="1500"/>
              </a:lnSpc>
              <a:buNone/>
            </a:pPr>
            <a:r>
              <a:rPr lang="en-US" sz="1050" dirty="0">
                <a:solidFill>
                  <a:srgbClr val="4B5563"/>
                </a:solidFill>
                <a:latin typeface="Hiragino Kaku Gothic Pro" pitchFamily="34" charset="0"/>
                <a:ea typeface="Hiragino Kaku Gothic Pro" pitchFamily="34" charset="-122"/>
                <a:cs typeface="Hiragino Kaku Gothic Pro" pitchFamily="34" charset="-120"/>
              </a:rPr>
              <a:t>出典：総務省令和5年住宅・土地統計調査、国土交通省の調査</a:t>
            </a:r>
            <a:endParaRPr lang="en-US" sz="1050" dirty="0"/>
          </a:p>
        </p:txBody>
      </p:sp>
      <p:sp>
        <p:nvSpPr>
          <p:cNvPr id="27" name="テキスト ボックス 26">
            <a:extLst>
              <a:ext uri="{FF2B5EF4-FFF2-40B4-BE49-F238E27FC236}">
                <a16:creationId xmlns:a16="http://schemas.microsoft.com/office/drawing/2014/main" id="{92C33EFA-C2A5-A0BB-D3DE-5D9939084ADB}"/>
              </a:ext>
            </a:extLst>
          </p:cNvPr>
          <p:cNvSpPr txBox="1"/>
          <p:nvPr/>
        </p:nvSpPr>
        <p:spPr>
          <a:xfrm>
            <a:off x="6697980" y="5699157"/>
            <a:ext cx="4857750" cy="646331"/>
          </a:xfrm>
          <a:prstGeom prst="rect">
            <a:avLst/>
          </a:prstGeom>
          <a:noFill/>
        </p:spPr>
        <p:txBody>
          <a:bodyPr wrap="square" rtlCol="0">
            <a:spAutoFit/>
          </a:bodyPr>
          <a:lstStyle/>
          <a:p>
            <a:r>
              <a:rPr kumimoji="1" lang="en-US" altLang="ja-JP" dirty="0">
                <a:solidFill>
                  <a:srgbClr val="FF0000"/>
                </a:solidFill>
              </a:rPr>
              <a:t>900</a:t>
            </a:r>
            <a:r>
              <a:rPr kumimoji="1" lang="ja-JP" altLang="en-US">
                <a:solidFill>
                  <a:srgbClr val="FF0000"/>
                </a:solidFill>
              </a:rPr>
              <a:t>万棟のうち、</a:t>
            </a:r>
            <a:r>
              <a:rPr kumimoji="1" lang="en-US" altLang="ja-JP" dirty="0">
                <a:solidFill>
                  <a:srgbClr val="FF0000"/>
                </a:solidFill>
              </a:rPr>
              <a:t>385</a:t>
            </a:r>
            <a:r>
              <a:rPr kumimoji="1" lang="ja-JP" altLang="en-US">
                <a:solidFill>
                  <a:srgbClr val="FF0000"/>
                </a:solidFill>
              </a:rPr>
              <a:t>万棟（約</a:t>
            </a:r>
            <a:r>
              <a:rPr kumimoji="1" lang="en-US" altLang="ja-JP" dirty="0">
                <a:solidFill>
                  <a:srgbClr val="FF0000"/>
                </a:solidFill>
              </a:rPr>
              <a:t>42.7</a:t>
            </a:r>
            <a:r>
              <a:rPr kumimoji="1" lang="ja-JP" altLang="en-US">
                <a:solidFill>
                  <a:srgbClr val="FF0000"/>
                </a:solidFill>
              </a:rPr>
              <a:t>％）は</a:t>
            </a:r>
            <a:endParaRPr kumimoji="1" lang="en-US" altLang="ja-JP" dirty="0">
              <a:solidFill>
                <a:srgbClr val="FF0000"/>
              </a:solidFill>
            </a:endParaRPr>
          </a:p>
          <a:p>
            <a:pPr algn="ctr"/>
            <a:r>
              <a:rPr kumimoji="1" lang="en-US" altLang="ja-JP" dirty="0">
                <a:solidFill>
                  <a:srgbClr val="FF0000"/>
                </a:solidFill>
              </a:rPr>
              <a:t>【</a:t>
            </a:r>
            <a:r>
              <a:rPr kumimoji="1" lang="ja-JP" altLang="en-US">
                <a:solidFill>
                  <a:srgbClr val="FF0000"/>
                </a:solidFill>
              </a:rPr>
              <a:t>放置空き家</a:t>
            </a:r>
            <a:r>
              <a:rPr kumimoji="1" lang="en-US" altLang="ja-JP" dirty="0">
                <a:solidFill>
                  <a:srgbClr val="FF0000"/>
                </a:solidFill>
              </a:rPr>
              <a:t>】</a:t>
            </a:r>
            <a:endParaRPr kumimoji="1" lang="ja-JP" altLang="en-US">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10510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381000" y="381000"/>
            <a:ext cx="11430000" cy="495300"/>
          </a:xfrm>
          <a:prstGeom prst="rect">
            <a:avLst/>
          </a:prstGeom>
        </p:spPr>
      </p:pic>
      <p:pic>
        <p:nvPicPr>
          <p:cNvPr id="5" name="Image 3" descr="preencoded.png"/>
          <p:cNvPicPr>
            <a:picLocks noChangeAspect="1"/>
          </p:cNvPicPr>
          <p:nvPr/>
        </p:nvPicPr>
        <p:blipFill>
          <a:blip r:embed="rId6"/>
          <a:stretch>
            <a:fillRect/>
          </a:stretch>
        </p:blipFill>
        <p:spPr>
          <a:xfrm>
            <a:off x="381000" y="1104900"/>
            <a:ext cx="5486400" cy="2247900"/>
          </a:xfrm>
          <a:prstGeom prst="rect">
            <a:avLst/>
          </a:prstGeom>
        </p:spPr>
      </p:pic>
      <p:pic>
        <p:nvPicPr>
          <p:cNvPr id="6" name="Image 4" descr="preencoded.png"/>
          <p:cNvPicPr>
            <a:picLocks noChangeAspect="1"/>
          </p:cNvPicPr>
          <p:nvPr/>
        </p:nvPicPr>
        <p:blipFill>
          <a:blip r:embed="rId7"/>
          <a:stretch>
            <a:fillRect/>
          </a:stretch>
        </p:blipFill>
        <p:spPr>
          <a:xfrm>
            <a:off x="609600" y="1371600"/>
            <a:ext cx="228600" cy="228600"/>
          </a:xfrm>
          <a:prstGeom prst="rect">
            <a:avLst/>
          </a:prstGeom>
        </p:spPr>
      </p:pic>
      <p:pic>
        <p:nvPicPr>
          <p:cNvPr id="7" name="Image 5" descr="preencoded.png"/>
          <p:cNvPicPr>
            <a:picLocks noChangeAspect="1"/>
          </p:cNvPicPr>
          <p:nvPr/>
        </p:nvPicPr>
        <p:blipFill>
          <a:blip r:embed="rId8"/>
          <a:stretch>
            <a:fillRect/>
          </a:stretch>
        </p:blipFill>
        <p:spPr>
          <a:xfrm>
            <a:off x="609600" y="1790700"/>
            <a:ext cx="133350" cy="152400"/>
          </a:xfrm>
          <a:prstGeom prst="rect">
            <a:avLst/>
          </a:prstGeom>
        </p:spPr>
      </p:pic>
      <p:pic>
        <p:nvPicPr>
          <p:cNvPr id="8" name="Image 6" descr="preencoded.png"/>
          <p:cNvPicPr>
            <a:picLocks noChangeAspect="1"/>
          </p:cNvPicPr>
          <p:nvPr/>
        </p:nvPicPr>
        <p:blipFill>
          <a:blip r:embed="rId9"/>
          <a:stretch>
            <a:fillRect/>
          </a:stretch>
        </p:blipFill>
        <p:spPr>
          <a:xfrm>
            <a:off x="609600" y="2133600"/>
            <a:ext cx="171450" cy="152400"/>
          </a:xfrm>
          <a:prstGeom prst="rect">
            <a:avLst/>
          </a:prstGeom>
        </p:spPr>
      </p:pic>
      <p:pic>
        <p:nvPicPr>
          <p:cNvPr id="9" name="Image 7" descr="preencoded.png"/>
          <p:cNvPicPr>
            <a:picLocks noChangeAspect="1"/>
          </p:cNvPicPr>
          <p:nvPr/>
        </p:nvPicPr>
        <p:blipFill>
          <a:blip r:embed="rId10"/>
          <a:stretch>
            <a:fillRect/>
          </a:stretch>
        </p:blipFill>
        <p:spPr>
          <a:xfrm>
            <a:off x="609600" y="2933700"/>
            <a:ext cx="171450" cy="152400"/>
          </a:xfrm>
          <a:prstGeom prst="rect">
            <a:avLst/>
          </a:prstGeom>
        </p:spPr>
      </p:pic>
      <p:pic>
        <p:nvPicPr>
          <p:cNvPr id="10" name="Image 8" descr="preencoded.png"/>
          <p:cNvPicPr>
            <a:picLocks noChangeAspect="1"/>
          </p:cNvPicPr>
          <p:nvPr/>
        </p:nvPicPr>
        <p:blipFill>
          <a:blip r:embed="rId11"/>
          <a:stretch>
            <a:fillRect/>
          </a:stretch>
        </p:blipFill>
        <p:spPr>
          <a:xfrm>
            <a:off x="381000" y="3543300"/>
            <a:ext cx="5486400" cy="2362200"/>
          </a:xfrm>
          <a:prstGeom prst="rect">
            <a:avLst/>
          </a:prstGeom>
        </p:spPr>
      </p:pic>
      <p:pic>
        <p:nvPicPr>
          <p:cNvPr id="11" name="Image 9" descr="preencoded.png"/>
          <p:cNvPicPr>
            <a:picLocks noChangeAspect="1"/>
          </p:cNvPicPr>
          <p:nvPr/>
        </p:nvPicPr>
        <p:blipFill>
          <a:blip r:embed="rId12"/>
          <a:stretch>
            <a:fillRect/>
          </a:stretch>
        </p:blipFill>
        <p:spPr>
          <a:xfrm>
            <a:off x="609600" y="3810000"/>
            <a:ext cx="228600" cy="228600"/>
          </a:xfrm>
          <a:prstGeom prst="rect">
            <a:avLst/>
          </a:prstGeom>
        </p:spPr>
      </p:pic>
      <p:pic>
        <p:nvPicPr>
          <p:cNvPr id="12" name="Image 10" descr="preencoded.png"/>
          <p:cNvPicPr>
            <a:picLocks noChangeAspect="1"/>
          </p:cNvPicPr>
          <p:nvPr/>
        </p:nvPicPr>
        <p:blipFill>
          <a:blip r:embed="rId13"/>
          <a:stretch>
            <a:fillRect/>
          </a:stretch>
        </p:blipFill>
        <p:spPr>
          <a:xfrm>
            <a:off x="6324600" y="1104900"/>
            <a:ext cx="5486400" cy="3124200"/>
          </a:xfrm>
          <a:prstGeom prst="rect">
            <a:avLst/>
          </a:prstGeom>
        </p:spPr>
      </p:pic>
      <p:pic>
        <p:nvPicPr>
          <p:cNvPr id="13" name="Image 11" descr="preencoded.png"/>
          <p:cNvPicPr>
            <a:picLocks noChangeAspect="1"/>
          </p:cNvPicPr>
          <p:nvPr/>
        </p:nvPicPr>
        <p:blipFill>
          <a:blip r:embed="rId14"/>
          <a:stretch>
            <a:fillRect/>
          </a:stretch>
        </p:blipFill>
        <p:spPr>
          <a:xfrm>
            <a:off x="6553200" y="1714500"/>
            <a:ext cx="5010150" cy="2286000"/>
          </a:xfrm>
          <a:prstGeom prst="rect">
            <a:avLst/>
          </a:prstGeom>
        </p:spPr>
      </p:pic>
      <p:pic>
        <p:nvPicPr>
          <p:cNvPr id="14" name="Image 12" descr="preencoded.png"/>
          <p:cNvPicPr>
            <a:picLocks noChangeAspect="1"/>
          </p:cNvPicPr>
          <p:nvPr/>
        </p:nvPicPr>
        <p:blipFill>
          <a:blip r:embed="rId15"/>
          <a:stretch>
            <a:fillRect/>
          </a:stretch>
        </p:blipFill>
        <p:spPr>
          <a:xfrm>
            <a:off x="6324600" y="4419600"/>
            <a:ext cx="5486400" cy="2019300"/>
          </a:xfrm>
          <a:prstGeom prst="rect">
            <a:avLst/>
          </a:prstGeom>
        </p:spPr>
      </p:pic>
      <p:pic>
        <p:nvPicPr>
          <p:cNvPr id="15" name="Image 13" descr="preencoded.png"/>
          <p:cNvPicPr>
            <a:picLocks noChangeAspect="1"/>
          </p:cNvPicPr>
          <p:nvPr/>
        </p:nvPicPr>
        <p:blipFill>
          <a:blip r:embed="rId16"/>
          <a:stretch>
            <a:fillRect/>
          </a:stretch>
        </p:blipFill>
        <p:spPr>
          <a:xfrm>
            <a:off x="6553200" y="4686300"/>
            <a:ext cx="142875" cy="190500"/>
          </a:xfrm>
          <a:prstGeom prst="rect">
            <a:avLst/>
          </a:prstGeom>
        </p:spPr>
      </p:pic>
      <p:sp>
        <p:nvSpPr>
          <p:cNvPr id="16" name="Text 0"/>
          <p:cNvSpPr/>
          <p:nvPr/>
        </p:nvSpPr>
        <p:spPr>
          <a:xfrm>
            <a:off x="381000" y="381000"/>
            <a:ext cx="11430000" cy="495300"/>
          </a:xfrm>
          <a:prstGeom prst="rect">
            <a:avLst/>
          </a:prstGeom>
          <a:noFill/>
          <a:ln/>
        </p:spPr>
        <p:txBody>
          <a:bodyPr vert="horz" wrap="square" lIns="0" tIns="0" rIns="0" bIns="0" rtlCol="0" anchor="t"/>
          <a:lstStyle/>
          <a:p>
            <a:pPr marL="0" indent="0">
              <a:lnSpc>
                <a:spcPts val="2700"/>
              </a:lnSpc>
              <a:buNone/>
            </a:pPr>
            <a:r>
              <a:rPr lang="en-US" sz="2250" b="1" dirty="0">
                <a:solidFill>
                  <a:srgbClr val="2E7D32"/>
                </a:solidFill>
                <a:latin typeface="Hiragino Kaku Gothic Pro" pitchFamily="34" charset="0"/>
                <a:ea typeface="Hiragino Kaku Gothic Pro" pitchFamily="34" charset="-122"/>
                <a:cs typeface="Hiragino Kaku Gothic Pro" pitchFamily="34" charset="-120"/>
              </a:rPr>
              <a:t>相続登記義務化の制度概要</a:t>
            </a:r>
            <a:endParaRPr lang="en-US" sz="2250" dirty="0"/>
          </a:p>
        </p:txBody>
      </p:sp>
      <p:sp>
        <p:nvSpPr>
          <p:cNvPr id="17" name="Text 1"/>
          <p:cNvSpPr/>
          <p:nvPr/>
        </p:nvSpPr>
        <p:spPr>
          <a:xfrm>
            <a:off x="952500" y="1333500"/>
            <a:ext cx="50292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424242"/>
                </a:solidFill>
                <a:latin typeface="Hiragino Kaku Gothic Pro" pitchFamily="34" charset="0"/>
                <a:ea typeface="Hiragino Kaku Gothic Pro" pitchFamily="34" charset="-122"/>
                <a:cs typeface="Hiragino Kaku Gothic Pro" pitchFamily="34" charset="-120"/>
              </a:rPr>
              <a:t>基本情報</a:t>
            </a:r>
            <a:endParaRPr lang="en-US" sz="1800" dirty="0"/>
          </a:p>
        </p:txBody>
      </p:sp>
      <p:sp>
        <p:nvSpPr>
          <p:cNvPr id="18" name="Text 2"/>
          <p:cNvSpPr/>
          <p:nvPr/>
        </p:nvSpPr>
        <p:spPr>
          <a:xfrm>
            <a:off x="857250" y="1752600"/>
            <a:ext cx="2906613" cy="228600"/>
          </a:xfrm>
          <a:prstGeom prst="rect">
            <a:avLst/>
          </a:prstGeom>
          <a:noFill/>
          <a:ln/>
        </p:spPr>
        <p:txBody>
          <a:bodyPr vert="horz" wrap="square" lIns="0" tIns="0" rIns="0" bIns="0" rtlCol="0" anchor="t"/>
          <a:lstStyle/>
          <a:p>
            <a:pPr marL="0" indent="0" algn="l">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施行日：</a:t>
            </a:r>
            <a:r>
              <a:rPr lang="en-US" sz="1200" dirty="0">
                <a:solidFill>
                  <a:srgbClr val="424242"/>
                </a:solidFill>
                <a:latin typeface="Hiragino Kaku Gothic Pro" pitchFamily="34" charset="0"/>
                <a:ea typeface="Hiragino Kaku Gothic Pro" pitchFamily="34" charset="-122"/>
                <a:cs typeface="Hiragino Kaku Gothic Pro" pitchFamily="34" charset="-120"/>
              </a:rPr>
              <a:t>2024年（令和6年）4月1日</a:t>
            </a:r>
            <a:endParaRPr lang="en-US" sz="1200" dirty="0"/>
          </a:p>
        </p:txBody>
      </p:sp>
      <p:sp>
        <p:nvSpPr>
          <p:cNvPr id="19" name="Text 3"/>
          <p:cNvSpPr/>
          <p:nvPr/>
        </p:nvSpPr>
        <p:spPr>
          <a:xfrm>
            <a:off x="895350" y="2095500"/>
            <a:ext cx="4743450" cy="685800"/>
          </a:xfrm>
          <a:prstGeom prst="rect">
            <a:avLst/>
          </a:prstGeom>
          <a:noFill/>
          <a:ln/>
        </p:spPr>
        <p:txBody>
          <a:bodyPr vert="horz" wrap="square" lIns="0" tIns="0" rIns="0" bIns="0" rtlCol="0" anchor="t"/>
          <a:lstStyle/>
          <a:p>
            <a:pPr marL="0" indent="0" algn="l">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登記義務：</a:t>
            </a:r>
            <a:r>
              <a:rPr lang="en-US" sz="1200" dirty="0">
                <a:solidFill>
                  <a:srgbClr val="424242"/>
                </a:solidFill>
                <a:latin typeface="Hiragino Kaku Gothic Pro" pitchFamily="34" charset="0"/>
                <a:ea typeface="Hiragino Kaku Gothic Pro" pitchFamily="34" charset="-122"/>
                <a:cs typeface="Hiragino Kaku Gothic Pro" pitchFamily="34" charset="-120"/>
              </a:rPr>
              <a:t>相続により不動産の所有権を取得した相続人は、不動産の所有権を取得したことを知った日から</a:t>
            </a:r>
            <a:r>
              <a:rPr lang="en-US" sz="1200" b="1" dirty="0">
                <a:solidFill>
                  <a:srgbClr val="DC2626"/>
                </a:solidFill>
                <a:latin typeface="Hiragino Kaku Gothic Pro" pitchFamily="34" charset="0"/>
                <a:ea typeface="Hiragino Kaku Gothic Pro" pitchFamily="34" charset="-122"/>
                <a:cs typeface="Hiragino Kaku Gothic Pro" pitchFamily="34" charset="-120"/>
              </a:rPr>
              <a:t>3年以内</a:t>
            </a:r>
            <a:r>
              <a:rPr lang="en-US" sz="1200" dirty="0">
                <a:solidFill>
                  <a:srgbClr val="424242"/>
                </a:solidFill>
                <a:latin typeface="Hiragino Kaku Gothic Pro" pitchFamily="34" charset="0"/>
                <a:ea typeface="Hiragino Kaku Gothic Pro" pitchFamily="34" charset="-122"/>
                <a:cs typeface="Hiragino Kaku Gothic Pro" pitchFamily="34" charset="-120"/>
              </a:rPr>
              <a:t>に相続登記の申請を行う必要があります</a:t>
            </a:r>
            <a:endParaRPr lang="en-US" sz="1200" dirty="0"/>
          </a:p>
        </p:txBody>
      </p:sp>
      <p:sp>
        <p:nvSpPr>
          <p:cNvPr id="20" name="Text 4"/>
          <p:cNvSpPr/>
          <p:nvPr/>
        </p:nvSpPr>
        <p:spPr>
          <a:xfrm>
            <a:off x="895350" y="2895600"/>
            <a:ext cx="4023360" cy="228600"/>
          </a:xfrm>
          <a:prstGeom prst="rect">
            <a:avLst/>
          </a:prstGeom>
          <a:noFill/>
          <a:ln/>
        </p:spPr>
        <p:txBody>
          <a:bodyPr vert="horz" wrap="square" lIns="0" tIns="0" rIns="0" bIns="0" rtlCol="0" anchor="t"/>
          <a:lstStyle/>
          <a:p>
            <a:pPr marL="0" indent="0" algn="l">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対象不動産：</a:t>
            </a:r>
            <a:r>
              <a:rPr lang="en-US" sz="1200" dirty="0">
                <a:solidFill>
                  <a:srgbClr val="424242"/>
                </a:solidFill>
                <a:latin typeface="Hiragino Kaku Gothic Pro" pitchFamily="34" charset="0"/>
                <a:ea typeface="Hiragino Kaku Gothic Pro" pitchFamily="34" charset="-122"/>
                <a:cs typeface="Hiragino Kaku Gothic Pro" pitchFamily="34" charset="-120"/>
              </a:rPr>
              <a:t>土地・建物いずれも対象となります</a:t>
            </a:r>
            <a:endParaRPr lang="en-US" sz="1200" dirty="0"/>
          </a:p>
        </p:txBody>
      </p:sp>
      <p:sp>
        <p:nvSpPr>
          <p:cNvPr id="21" name="Text 5"/>
          <p:cNvSpPr/>
          <p:nvPr/>
        </p:nvSpPr>
        <p:spPr>
          <a:xfrm>
            <a:off x="952500" y="3771900"/>
            <a:ext cx="5029200" cy="304800"/>
          </a:xfrm>
          <a:prstGeom prst="rect">
            <a:avLst/>
          </a:prstGeom>
          <a:noFill/>
          <a:ln/>
        </p:spPr>
        <p:txBody>
          <a:bodyPr vert="horz" wrap="square" lIns="0" tIns="0" rIns="0" bIns="0" rtlCol="0" anchor="t"/>
          <a:lstStyle/>
          <a:p>
            <a:pPr marL="0" indent="0">
              <a:lnSpc>
                <a:spcPts val="2400"/>
              </a:lnSpc>
              <a:buNone/>
            </a:pPr>
            <a:r>
              <a:rPr lang="en-US" sz="1800" b="1" dirty="0">
                <a:solidFill>
                  <a:srgbClr val="424242"/>
                </a:solidFill>
                <a:latin typeface="Hiragino Kaku Gothic Pro" pitchFamily="34" charset="0"/>
                <a:ea typeface="Hiragino Kaku Gothic Pro" pitchFamily="34" charset="-122"/>
                <a:cs typeface="Hiragino Kaku Gothic Pro" pitchFamily="34" charset="-120"/>
              </a:rPr>
              <a:t>過料の留意点</a:t>
            </a:r>
            <a:endParaRPr lang="en-US" sz="1800" dirty="0"/>
          </a:p>
        </p:txBody>
      </p:sp>
      <p:sp>
        <p:nvSpPr>
          <p:cNvPr id="22" name="Text 6"/>
          <p:cNvSpPr/>
          <p:nvPr/>
        </p:nvSpPr>
        <p:spPr>
          <a:xfrm>
            <a:off x="609600" y="4191000"/>
            <a:ext cx="5029200" cy="4572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制度開始前に相続が発生した場合であっても、正当な理由なく2027年3月31日までに登記を怠った場合、</a:t>
            </a:r>
            <a:r>
              <a:rPr lang="en-US" sz="1200" b="1" dirty="0">
                <a:solidFill>
                  <a:srgbClr val="DC2626"/>
                </a:solidFill>
                <a:latin typeface="Hiragino Kaku Gothic Pro" pitchFamily="34" charset="0"/>
                <a:ea typeface="Hiragino Kaku Gothic Pro" pitchFamily="34" charset="-122"/>
                <a:cs typeface="Hiragino Kaku Gothic Pro" pitchFamily="34" charset="-120"/>
              </a:rPr>
              <a:t>10万円以下の過料</a:t>
            </a:r>
            <a:r>
              <a:rPr lang="en-US" sz="1200" dirty="0">
                <a:solidFill>
                  <a:srgbClr val="424242"/>
                </a:solidFill>
                <a:latin typeface="Hiragino Kaku Gothic Pro" pitchFamily="34" charset="0"/>
                <a:ea typeface="Hiragino Kaku Gothic Pro" pitchFamily="34" charset="-122"/>
                <a:cs typeface="Hiragino Kaku Gothic Pro" pitchFamily="34" charset="-120"/>
              </a:rPr>
              <a:t>が科される可能性があります。</a:t>
            </a:r>
          </a:p>
        </p:txBody>
      </p:sp>
      <p:sp>
        <p:nvSpPr>
          <p:cNvPr id="23" name="Text 7"/>
          <p:cNvSpPr/>
          <p:nvPr/>
        </p:nvSpPr>
        <p:spPr>
          <a:xfrm>
            <a:off x="609600" y="4892560"/>
            <a:ext cx="6035040"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ただし、以下の場合は過料の適用が除外される可能性があります：</a:t>
            </a:r>
            <a:endParaRPr lang="en-US" sz="1200" dirty="0"/>
          </a:p>
        </p:txBody>
      </p:sp>
      <p:sp>
        <p:nvSpPr>
          <p:cNvPr id="24" name="Text 8"/>
          <p:cNvSpPr/>
          <p:nvPr/>
        </p:nvSpPr>
        <p:spPr>
          <a:xfrm>
            <a:off x="609600" y="5096200"/>
            <a:ext cx="502920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相続人が極めて多数に上る場合</a:t>
            </a:r>
            <a:endParaRPr lang="en-US" sz="1200" dirty="0"/>
          </a:p>
        </p:txBody>
      </p:sp>
      <p:sp>
        <p:nvSpPr>
          <p:cNvPr id="25" name="Text 9"/>
          <p:cNvSpPr/>
          <p:nvPr/>
        </p:nvSpPr>
        <p:spPr>
          <a:xfrm>
            <a:off x="609600" y="5324800"/>
            <a:ext cx="603504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遺言の有効性や遺産の範囲等が争われている場合</a:t>
            </a:r>
            <a:endParaRPr lang="en-US" sz="1200" dirty="0"/>
          </a:p>
        </p:txBody>
      </p:sp>
      <p:sp>
        <p:nvSpPr>
          <p:cNvPr id="26" name="Text 10"/>
          <p:cNvSpPr/>
          <p:nvPr/>
        </p:nvSpPr>
        <p:spPr>
          <a:xfrm>
            <a:off x="609600" y="5553400"/>
            <a:ext cx="603504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申請義務を負う者に重病その他準ずる事情がある場合</a:t>
            </a:r>
            <a:endParaRPr lang="en-US" sz="1200" dirty="0"/>
          </a:p>
        </p:txBody>
      </p:sp>
      <p:sp>
        <p:nvSpPr>
          <p:cNvPr id="27" name="Text 11"/>
          <p:cNvSpPr/>
          <p:nvPr/>
        </p:nvSpPr>
        <p:spPr>
          <a:xfrm>
            <a:off x="6553200" y="1333500"/>
            <a:ext cx="5029200" cy="266700"/>
          </a:xfrm>
          <a:prstGeom prst="rect">
            <a:avLst/>
          </a:prstGeom>
          <a:noFill/>
          <a:ln/>
        </p:spPr>
        <p:txBody>
          <a:bodyPr vert="horz" wrap="square" lIns="0" tIns="0" rIns="0" bIns="0" rtlCol="0" anchor="t"/>
          <a:lstStyle/>
          <a:p>
            <a:pPr marL="0" indent="0" algn="ctr">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相続登記義務化のタイムライン</a:t>
            </a:r>
            <a:endParaRPr lang="en-US" sz="1500" dirty="0"/>
          </a:p>
        </p:txBody>
      </p:sp>
      <p:sp>
        <p:nvSpPr>
          <p:cNvPr id="28" name="Text 12"/>
          <p:cNvSpPr/>
          <p:nvPr/>
        </p:nvSpPr>
        <p:spPr>
          <a:xfrm>
            <a:off x="6810375" y="4648200"/>
            <a:ext cx="50292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0000"/>
                </a:solidFill>
                <a:latin typeface="Hiragino Kaku Gothic Pro" pitchFamily="34" charset="0"/>
                <a:ea typeface="Hiragino Kaku Gothic Pro" pitchFamily="34" charset="-122"/>
                <a:cs typeface="Hiragino Kaku Gothic Pro" pitchFamily="34" charset="-120"/>
              </a:rPr>
              <a:t>重要ポイント</a:t>
            </a:r>
            <a:endParaRPr lang="en-US" sz="1500" dirty="0">
              <a:solidFill>
                <a:srgbClr val="FF0000"/>
              </a:solidFill>
            </a:endParaRPr>
          </a:p>
        </p:txBody>
      </p:sp>
      <p:sp>
        <p:nvSpPr>
          <p:cNvPr id="29" name="Text 13"/>
          <p:cNvSpPr/>
          <p:nvPr/>
        </p:nvSpPr>
        <p:spPr>
          <a:xfrm>
            <a:off x="6553200" y="4991100"/>
            <a:ext cx="5029200" cy="6858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施行日（2024年4月1日）より前に開始した相続によって不動産を取得した場合であっても、</a:t>
            </a:r>
            <a:r>
              <a:rPr lang="en-US" sz="1200" b="1" dirty="0">
                <a:solidFill>
                  <a:srgbClr val="DC2626"/>
                </a:solidFill>
                <a:latin typeface="Hiragino Kaku Gothic Pro" pitchFamily="34" charset="0"/>
                <a:ea typeface="Hiragino Kaku Gothic Pro" pitchFamily="34" charset="-122"/>
                <a:cs typeface="Hiragino Kaku Gothic Pro" pitchFamily="34" charset="-120"/>
              </a:rPr>
              <a:t>2027年3月31日まで</a:t>
            </a:r>
            <a:r>
              <a:rPr lang="en-US" sz="1200" dirty="0">
                <a:solidFill>
                  <a:srgbClr val="424242"/>
                </a:solidFill>
                <a:latin typeface="Hiragino Kaku Gothic Pro" pitchFamily="34" charset="0"/>
                <a:ea typeface="Hiragino Kaku Gothic Pro" pitchFamily="34" charset="-122"/>
                <a:cs typeface="Hiragino Kaku Gothic Pro" pitchFamily="34" charset="-120"/>
              </a:rPr>
              <a:t>に相続登記を行う必要があります。</a:t>
            </a:r>
            <a:endParaRPr lang="en-US" sz="1200" dirty="0"/>
          </a:p>
        </p:txBody>
      </p:sp>
      <p:sp>
        <p:nvSpPr>
          <p:cNvPr id="30" name="Text 14"/>
          <p:cNvSpPr/>
          <p:nvPr/>
        </p:nvSpPr>
        <p:spPr>
          <a:xfrm>
            <a:off x="6553200" y="5753100"/>
            <a:ext cx="5029200" cy="4572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この猶予期間内であれば、過料の適用を回避できますが、期日までに登記が完了しない場合、10万円以下の過料が科される可能性があります。</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381000" y="381000"/>
            <a:ext cx="11430000" cy="495300"/>
          </a:xfrm>
          <a:prstGeom prst="rect">
            <a:avLst/>
          </a:prstGeom>
        </p:spPr>
      </p:pic>
      <p:pic>
        <p:nvPicPr>
          <p:cNvPr id="5" name="Image 3" descr="preencoded.png"/>
          <p:cNvPicPr>
            <a:picLocks noChangeAspect="1"/>
          </p:cNvPicPr>
          <p:nvPr/>
        </p:nvPicPr>
        <p:blipFill>
          <a:blip r:embed="rId6"/>
          <a:stretch>
            <a:fillRect/>
          </a:stretch>
        </p:blipFill>
        <p:spPr>
          <a:xfrm>
            <a:off x="381000" y="1104900"/>
            <a:ext cx="3657600" cy="5372100"/>
          </a:xfrm>
          <a:prstGeom prst="rect">
            <a:avLst/>
          </a:prstGeom>
        </p:spPr>
      </p:pic>
      <p:pic>
        <p:nvPicPr>
          <p:cNvPr id="6" name="Image 4" descr="preencoded.png"/>
          <p:cNvPicPr>
            <a:picLocks noChangeAspect="1"/>
          </p:cNvPicPr>
          <p:nvPr/>
        </p:nvPicPr>
        <p:blipFill>
          <a:blip r:embed="rId7"/>
          <a:stretch>
            <a:fillRect/>
          </a:stretch>
        </p:blipFill>
        <p:spPr>
          <a:xfrm>
            <a:off x="533400" y="1295400"/>
            <a:ext cx="142875" cy="190500"/>
          </a:xfrm>
          <a:prstGeom prst="rect">
            <a:avLst/>
          </a:prstGeom>
        </p:spPr>
      </p:pic>
      <p:pic>
        <p:nvPicPr>
          <p:cNvPr id="7" name="Image 5" descr="preencoded.png"/>
          <p:cNvPicPr>
            <a:picLocks noChangeAspect="1"/>
          </p:cNvPicPr>
          <p:nvPr/>
        </p:nvPicPr>
        <p:blipFill>
          <a:blip r:embed="rId8"/>
          <a:stretch>
            <a:fillRect/>
          </a:stretch>
        </p:blipFill>
        <p:spPr>
          <a:xfrm>
            <a:off x="571500" y="1866900"/>
            <a:ext cx="152400" cy="152400"/>
          </a:xfrm>
          <a:prstGeom prst="rect">
            <a:avLst/>
          </a:prstGeom>
        </p:spPr>
      </p:pic>
      <p:pic>
        <p:nvPicPr>
          <p:cNvPr id="8" name="Image 6" descr="preencoded.png"/>
          <p:cNvPicPr>
            <a:picLocks noChangeAspect="1"/>
          </p:cNvPicPr>
          <p:nvPr/>
        </p:nvPicPr>
        <p:blipFill>
          <a:blip r:embed="rId9"/>
          <a:stretch>
            <a:fillRect/>
          </a:stretch>
        </p:blipFill>
        <p:spPr>
          <a:xfrm>
            <a:off x="547390" y="2628900"/>
            <a:ext cx="190500" cy="152400"/>
          </a:xfrm>
          <a:prstGeom prst="rect">
            <a:avLst/>
          </a:prstGeom>
        </p:spPr>
      </p:pic>
      <p:pic>
        <p:nvPicPr>
          <p:cNvPr id="9" name="Image 7" descr="preencoded.png"/>
          <p:cNvPicPr>
            <a:picLocks noChangeAspect="1"/>
          </p:cNvPicPr>
          <p:nvPr/>
        </p:nvPicPr>
        <p:blipFill>
          <a:blip r:embed="rId10"/>
          <a:stretch>
            <a:fillRect/>
          </a:stretch>
        </p:blipFill>
        <p:spPr>
          <a:xfrm>
            <a:off x="590550" y="3295650"/>
            <a:ext cx="114300" cy="152400"/>
          </a:xfrm>
          <a:prstGeom prst="rect">
            <a:avLst/>
          </a:prstGeom>
        </p:spPr>
      </p:pic>
      <p:pic>
        <p:nvPicPr>
          <p:cNvPr id="10" name="Image 8" descr="preencoded.png"/>
          <p:cNvPicPr>
            <a:picLocks noChangeAspect="1"/>
          </p:cNvPicPr>
          <p:nvPr/>
        </p:nvPicPr>
        <p:blipFill>
          <a:blip r:embed="rId11"/>
          <a:stretch>
            <a:fillRect/>
          </a:stretch>
        </p:blipFill>
        <p:spPr>
          <a:xfrm>
            <a:off x="4343400" y="1104900"/>
            <a:ext cx="3505200" cy="3086100"/>
          </a:xfrm>
          <a:prstGeom prst="rect">
            <a:avLst/>
          </a:prstGeom>
        </p:spPr>
      </p:pic>
      <p:pic>
        <p:nvPicPr>
          <p:cNvPr id="11" name="Image 9" descr="preencoded.png"/>
          <p:cNvPicPr>
            <a:picLocks noChangeAspect="1"/>
          </p:cNvPicPr>
          <p:nvPr/>
        </p:nvPicPr>
        <p:blipFill>
          <a:blip r:embed="rId12"/>
          <a:stretch>
            <a:fillRect/>
          </a:stretch>
        </p:blipFill>
        <p:spPr>
          <a:xfrm>
            <a:off x="4495800" y="1295400"/>
            <a:ext cx="190500" cy="190500"/>
          </a:xfrm>
          <a:prstGeom prst="rect">
            <a:avLst/>
          </a:prstGeom>
        </p:spPr>
      </p:pic>
      <p:pic>
        <p:nvPicPr>
          <p:cNvPr id="12" name="Image 10" descr="preencoded.png"/>
          <p:cNvPicPr>
            <a:picLocks noChangeAspect="1"/>
          </p:cNvPicPr>
          <p:nvPr/>
        </p:nvPicPr>
        <p:blipFill>
          <a:blip r:embed="rId13"/>
          <a:stretch>
            <a:fillRect/>
          </a:stretch>
        </p:blipFill>
        <p:spPr>
          <a:xfrm>
            <a:off x="4495800" y="1516117"/>
            <a:ext cx="3162300" cy="2438400"/>
          </a:xfrm>
          <a:prstGeom prst="rect">
            <a:avLst/>
          </a:prstGeom>
        </p:spPr>
      </p:pic>
      <p:pic>
        <p:nvPicPr>
          <p:cNvPr id="13" name="Image 11" descr="preencoded.png"/>
          <p:cNvPicPr>
            <a:picLocks noChangeAspect="1"/>
          </p:cNvPicPr>
          <p:nvPr/>
        </p:nvPicPr>
        <p:blipFill>
          <a:blip r:embed="rId14"/>
          <a:stretch>
            <a:fillRect/>
          </a:stretch>
        </p:blipFill>
        <p:spPr>
          <a:xfrm>
            <a:off x="4343400" y="4305300"/>
            <a:ext cx="3505200" cy="1524000"/>
          </a:xfrm>
          <a:prstGeom prst="rect">
            <a:avLst/>
          </a:prstGeom>
        </p:spPr>
      </p:pic>
      <p:pic>
        <p:nvPicPr>
          <p:cNvPr id="14" name="Image 12" descr="preencoded.png"/>
          <p:cNvPicPr>
            <a:picLocks noChangeAspect="1"/>
          </p:cNvPicPr>
          <p:nvPr/>
        </p:nvPicPr>
        <p:blipFill>
          <a:blip r:embed="rId15"/>
          <a:stretch>
            <a:fillRect/>
          </a:stretch>
        </p:blipFill>
        <p:spPr>
          <a:xfrm>
            <a:off x="4495800" y="4495800"/>
            <a:ext cx="142875" cy="190500"/>
          </a:xfrm>
          <a:prstGeom prst="rect">
            <a:avLst/>
          </a:prstGeom>
        </p:spPr>
      </p:pic>
      <p:pic>
        <p:nvPicPr>
          <p:cNvPr id="15" name="Image 13" descr="preencoded.png"/>
          <p:cNvPicPr>
            <a:picLocks noChangeAspect="1"/>
          </p:cNvPicPr>
          <p:nvPr/>
        </p:nvPicPr>
        <p:blipFill>
          <a:blip r:embed="rId16"/>
          <a:stretch>
            <a:fillRect/>
          </a:stretch>
        </p:blipFill>
        <p:spPr>
          <a:xfrm>
            <a:off x="8153400" y="1104900"/>
            <a:ext cx="3924300" cy="5372100"/>
          </a:xfrm>
          <a:prstGeom prst="rect">
            <a:avLst/>
          </a:prstGeom>
        </p:spPr>
      </p:pic>
      <p:pic>
        <p:nvPicPr>
          <p:cNvPr id="16" name="Image 14" descr="preencoded.png"/>
          <p:cNvPicPr>
            <a:picLocks noChangeAspect="1"/>
          </p:cNvPicPr>
          <p:nvPr/>
        </p:nvPicPr>
        <p:blipFill>
          <a:blip r:embed="rId17"/>
          <a:stretch>
            <a:fillRect/>
          </a:stretch>
        </p:blipFill>
        <p:spPr>
          <a:xfrm>
            <a:off x="8305800" y="1638300"/>
            <a:ext cx="304800" cy="304800"/>
          </a:xfrm>
          <a:prstGeom prst="rect">
            <a:avLst/>
          </a:prstGeom>
        </p:spPr>
      </p:pic>
      <p:pic>
        <p:nvPicPr>
          <p:cNvPr id="17" name="Image 15" descr="preencoded.png"/>
          <p:cNvPicPr>
            <a:picLocks noChangeAspect="1"/>
          </p:cNvPicPr>
          <p:nvPr/>
        </p:nvPicPr>
        <p:blipFill>
          <a:blip r:embed="rId17"/>
          <a:stretch>
            <a:fillRect/>
          </a:stretch>
        </p:blipFill>
        <p:spPr>
          <a:xfrm>
            <a:off x="8305800" y="2476500"/>
            <a:ext cx="304800" cy="304800"/>
          </a:xfrm>
          <a:prstGeom prst="rect">
            <a:avLst/>
          </a:prstGeom>
        </p:spPr>
      </p:pic>
      <p:pic>
        <p:nvPicPr>
          <p:cNvPr id="18" name="Image 16" descr="preencoded.png"/>
          <p:cNvPicPr>
            <a:picLocks noChangeAspect="1"/>
          </p:cNvPicPr>
          <p:nvPr/>
        </p:nvPicPr>
        <p:blipFill>
          <a:blip r:embed="rId17"/>
          <a:stretch>
            <a:fillRect/>
          </a:stretch>
        </p:blipFill>
        <p:spPr>
          <a:xfrm>
            <a:off x="8305800" y="3314700"/>
            <a:ext cx="304800" cy="304800"/>
          </a:xfrm>
          <a:prstGeom prst="rect">
            <a:avLst/>
          </a:prstGeom>
        </p:spPr>
      </p:pic>
      <p:pic>
        <p:nvPicPr>
          <p:cNvPr id="19" name="Image 17" descr="preencoded.png"/>
          <p:cNvPicPr>
            <a:picLocks noChangeAspect="1"/>
          </p:cNvPicPr>
          <p:nvPr/>
        </p:nvPicPr>
        <p:blipFill>
          <a:blip r:embed="rId17"/>
          <a:stretch>
            <a:fillRect/>
          </a:stretch>
        </p:blipFill>
        <p:spPr>
          <a:xfrm>
            <a:off x="8305800" y="4152900"/>
            <a:ext cx="304800" cy="304800"/>
          </a:xfrm>
          <a:prstGeom prst="rect">
            <a:avLst/>
          </a:prstGeom>
        </p:spPr>
      </p:pic>
      <p:pic>
        <p:nvPicPr>
          <p:cNvPr id="20" name="Image 18" descr="preencoded.png"/>
          <p:cNvPicPr>
            <a:picLocks noChangeAspect="1"/>
          </p:cNvPicPr>
          <p:nvPr/>
        </p:nvPicPr>
        <p:blipFill>
          <a:blip r:embed="rId17"/>
          <a:stretch>
            <a:fillRect/>
          </a:stretch>
        </p:blipFill>
        <p:spPr>
          <a:xfrm>
            <a:off x="8305800" y="4991100"/>
            <a:ext cx="304800" cy="304800"/>
          </a:xfrm>
          <a:prstGeom prst="rect">
            <a:avLst/>
          </a:prstGeom>
        </p:spPr>
      </p:pic>
      <p:sp>
        <p:nvSpPr>
          <p:cNvPr id="21" name="Text 0"/>
          <p:cNvSpPr/>
          <p:nvPr/>
        </p:nvSpPr>
        <p:spPr>
          <a:xfrm>
            <a:off x="381000" y="381000"/>
            <a:ext cx="11430000" cy="495300"/>
          </a:xfrm>
          <a:prstGeom prst="rect">
            <a:avLst/>
          </a:prstGeom>
          <a:noFill/>
          <a:ln/>
        </p:spPr>
        <p:txBody>
          <a:bodyPr vert="horz" wrap="square" lIns="0" tIns="0" rIns="0" bIns="0" rtlCol="0" anchor="t"/>
          <a:lstStyle/>
          <a:p>
            <a:pPr marL="0" indent="0">
              <a:lnSpc>
                <a:spcPts val="2700"/>
              </a:lnSpc>
              <a:buNone/>
            </a:pPr>
            <a:r>
              <a:rPr lang="en-US" sz="2250" b="1" dirty="0">
                <a:solidFill>
                  <a:srgbClr val="2E7D32"/>
                </a:solidFill>
                <a:latin typeface="Hiragino Kaku Gothic Pro" pitchFamily="34" charset="0"/>
                <a:ea typeface="Hiragino Kaku Gothic Pro" pitchFamily="34" charset="-122"/>
                <a:cs typeface="Hiragino Kaku Gothic Pro" pitchFamily="34" charset="-120"/>
              </a:rPr>
              <a:t>実務手続きの流れと必要書類</a:t>
            </a:r>
            <a:endParaRPr lang="en-US" sz="2250" dirty="0"/>
          </a:p>
        </p:txBody>
      </p:sp>
      <p:sp>
        <p:nvSpPr>
          <p:cNvPr id="22" name="Text 1"/>
          <p:cNvSpPr/>
          <p:nvPr/>
        </p:nvSpPr>
        <p:spPr>
          <a:xfrm>
            <a:off x="752475" y="1257300"/>
            <a:ext cx="33528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必要書類一覧</a:t>
            </a:r>
            <a:endParaRPr lang="en-US" sz="1500" dirty="0"/>
          </a:p>
        </p:txBody>
      </p:sp>
      <p:sp>
        <p:nvSpPr>
          <p:cNvPr id="23" name="Text 2"/>
          <p:cNvSpPr/>
          <p:nvPr/>
        </p:nvSpPr>
        <p:spPr>
          <a:xfrm>
            <a:off x="838200" y="1638300"/>
            <a:ext cx="272034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被相続人に関する書類</a:t>
            </a:r>
            <a:endParaRPr lang="en-US" sz="1200" dirty="0"/>
          </a:p>
        </p:txBody>
      </p:sp>
      <p:sp>
        <p:nvSpPr>
          <p:cNvPr id="24" name="Text 3"/>
          <p:cNvSpPr/>
          <p:nvPr/>
        </p:nvSpPr>
        <p:spPr>
          <a:xfrm>
            <a:off x="838200" y="1866900"/>
            <a:ext cx="2720340" cy="1905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出生から死亡までの連続した戸籍謄本</a:t>
            </a:r>
            <a:endParaRPr lang="en-US" sz="1050" dirty="0"/>
          </a:p>
        </p:txBody>
      </p:sp>
      <p:sp>
        <p:nvSpPr>
          <p:cNvPr id="25" name="Text 4"/>
          <p:cNvSpPr/>
          <p:nvPr/>
        </p:nvSpPr>
        <p:spPr>
          <a:xfrm>
            <a:off x="838200" y="2057400"/>
            <a:ext cx="2720340" cy="1905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住民票の除票または戸籍の附票</a:t>
            </a:r>
            <a:endParaRPr lang="en-US" sz="1050" dirty="0"/>
          </a:p>
        </p:txBody>
      </p:sp>
      <p:sp>
        <p:nvSpPr>
          <p:cNvPr id="26" name="Text 5"/>
          <p:cNvSpPr/>
          <p:nvPr/>
        </p:nvSpPr>
        <p:spPr>
          <a:xfrm>
            <a:off x="828080" y="2305050"/>
            <a:ext cx="305812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相続人に関する書類</a:t>
            </a:r>
            <a:endParaRPr lang="en-US" sz="1200" dirty="0"/>
          </a:p>
        </p:txBody>
      </p:sp>
      <p:sp>
        <p:nvSpPr>
          <p:cNvPr id="27" name="Text 6"/>
          <p:cNvSpPr/>
          <p:nvPr/>
        </p:nvSpPr>
        <p:spPr>
          <a:xfrm>
            <a:off x="828080" y="2533650"/>
            <a:ext cx="3669744" cy="1905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相続人全員の戸籍謄本・住民票</a:t>
            </a:r>
            <a:endParaRPr lang="en-US" sz="1050" dirty="0"/>
          </a:p>
        </p:txBody>
      </p:sp>
      <p:sp>
        <p:nvSpPr>
          <p:cNvPr id="28" name="Text 7"/>
          <p:cNvSpPr/>
          <p:nvPr/>
        </p:nvSpPr>
        <p:spPr>
          <a:xfrm>
            <a:off x="828080" y="2724150"/>
            <a:ext cx="3210520" cy="3810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相続人全員の印鑑証明書（遺産分割協議書に押印時）</a:t>
            </a:r>
            <a:endParaRPr lang="en-US" sz="1050" dirty="0"/>
          </a:p>
        </p:txBody>
      </p:sp>
      <p:sp>
        <p:nvSpPr>
          <p:cNvPr id="29" name="Text 8"/>
          <p:cNvSpPr/>
          <p:nvPr/>
        </p:nvSpPr>
        <p:spPr>
          <a:xfrm>
            <a:off x="838200" y="3162300"/>
            <a:ext cx="240030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不動産に関する書類</a:t>
            </a:r>
            <a:endParaRPr lang="en-US" sz="1200" dirty="0"/>
          </a:p>
        </p:txBody>
      </p:sp>
      <p:sp>
        <p:nvSpPr>
          <p:cNvPr id="30" name="Text 9"/>
          <p:cNvSpPr/>
          <p:nvPr/>
        </p:nvSpPr>
        <p:spPr>
          <a:xfrm>
            <a:off x="838200" y="3390900"/>
            <a:ext cx="2400300" cy="1905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固定資産評価証明書・登記簿謄本</a:t>
            </a:r>
            <a:endParaRPr lang="en-US" sz="1050" dirty="0"/>
          </a:p>
        </p:txBody>
      </p:sp>
      <p:sp>
        <p:nvSpPr>
          <p:cNvPr id="31" name="Text 10"/>
          <p:cNvSpPr/>
          <p:nvPr/>
        </p:nvSpPr>
        <p:spPr>
          <a:xfrm>
            <a:off x="4762500" y="1257300"/>
            <a:ext cx="32004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申請手順</a:t>
            </a:r>
            <a:endParaRPr lang="en-US" sz="1500" dirty="0"/>
          </a:p>
        </p:txBody>
      </p:sp>
      <p:sp>
        <p:nvSpPr>
          <p:cNvPr id="32" name="Text 11"/>
          <p:cNvSpPr/>
          <p:nvPr/>
        </p:nvSpPr>
        <p:spPr>
          <a:xfrm>
            <a:off x="4714875" y="4457700"/>
            <a:ext cx="384048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相続人申告登記の活用</a:t>
            </a:r>
            <a:endParaRPr lang="en-US" sz="1500" dirty="0"/>
          </a:p>
        </p:txBody>
      </p:sp>
      <p:sp>
        <p:nvSpPr>
          <p:cNvPr id="33" name="Text 12"/>
          <p:cNvSpPr/>
          <p:nvPr/>
        </p:nvSpPr>
        <p:spPr>
          <a:xfrm>
            <a:off x="4495800" y="4800600"/>
            <a:ext cx="3840480" cy="190500"/>
          </a:xfrm>
          <a:prstGeom prst="rect">
            <a:avLst/>
          </a:prstGeom>
          <a:noFill/>
          <a:ln/>
        </p:spPr>
        <p:txBody>
          <a:bodyPr vert="horz" wrap="square" lIns="0" tIns="0" rIns="0" bIns="0" rtlCol="0" anchor="t"/>
          <a:lstStyle/>
          <a:p>
            <a:pPr marL="342900" indent="-342900" algn="l">
              <a:lnSpc>
                <a:spcPts val="1500"/>
              </a:lnSpc>
              <a:buSzPct val="100000"/>
              <a:buChar char="•"/>
            </a:pPr>
            <a:r>
              <a:rPr lang="en-US" sz="1050" dirty="0">
                <a:solidFill>
                  <a:srgbClr val="424242"/>
                </a:solidFill>
                <a:latin typeface="Hiragino Kaku Gothic Pro" pitchFamily="34" charset="0"/>
                <a:ea typeface="Hiragino Kaku Gothic Pro" pitchFamily="34" charset="-122"/>
                <a:cs typeface="Hiragino Kaku Gothic Pro" pitchFamily="34" charset="-120"/>
              </a:rPr>
              <a:t>2024年4月1日から導入された暫定措置</a:t>
            </a:r>
            <a:endParaRPr lang="en-US" sz="1050" dirty="0"/>
          </a:p>
        </p:txBody>
      </p:sp>
      <p:sp>
        <p:nvSpPr>
          <p:cNvPr id="34" name="Text 13"/>
          <p:cNvSpPr/>
          <p:nvPr/>
        </p:nvSpPr>
        <p:spPr>
          <a:xfrm>
            <a:off x="4495800" y="5029200"/>
            <a:ext cx="3200400" cy="381000"/>
          </a:xfrm>
          <a:prstGeom prst="rect">
            <a:avLst/>
          </a:prstGeom>
          <a:noFill/>
          <a:ln/>
        </p:spPr>
        <p:txBody>
          <a:bodyPr vert="horz" wrap="square" lIns="0" tIns="0" rIns="0" bIns="0" rtlCol="0" anchor="t"/>
          <a:lstStyle/>
          <a:p>
            <a:pPr marL="342900" indent="-342900" algn="l">
              <a:lnSpc>
                <a:spcPts val="1500"/>
              </a:lnSpc>
              <a:buSzPct val="100000"/>
              <a:buChar char="•"/>
            </a:pPr>
            <a:r>
              <a:rPr lang="en-US" sz="1050" dirty="0">
                <a:solidFill>
                  <a:srgbClr val="424242"/>
                </a:solidFill>
                <a:latin typeface="Hiragino Kaku Gothic Pro" pitchFamily="34" charset="0"/>
                <a:ea typeface="Hiragino Kaku Gothic Pro" pitchFamily="34" charset="-122"/>
                <a:cs typeface="Hiragino Kaku Gothic Pro" pitchFamily="34" charset="-120"/>
              </a:rPr>
              <a:t>相続人であることを法務局に申し出るだけで申請義務履行したとみなされる</a:t>
            </a:r>
            <a:endParaRPr lang="en-US" sz="1050" dirty="0"/>
          </a:p>
        </p:txBody>
      </p:sp>
      <p:sp>
        <p:nvSpPr>
          <p:cNvPr id="35" name="Text 14"/>
          <p:cNvSpPr/>
          <p:nvPr/>
        </p:nvSpPr>
        <p:spPr>
          <a:xfrm>
            <a:off x="4495800" y="5448300"/>
            <a:ext cx="3840480" cy="190500"/>
          </a:xfrm>
          <a:prstGeom prst="rect">
            <a:avLst/>
          </a:prstGeom>
          <a:noFill/>
          <a:ln/>
        </p:spPr>
        <p:txBody>
          <a:bodyPr vert="horz" wrap="square" lIns="0" tIns="0" rIns="0" bIns="0" rtlCol="0" anchor="t"/>
          <a:lstStyle/>
          <a:p>
            <a:pPr marL="342900" indent="-342900" algn="l">
              <a:lnSpc>
                <a:spcPts val="1500"/>
              </a:lnSpc>
              <a:buSzPct val="100000"/>
              <a:buChar char="•"/>
            </a:pPr>
            <a:r>
              <a:rPr lang="en-US" sz="1050" dirty="0">
                <a:solidFill>
                  <a:srgbClr val="424242"/>
                </a:solidFill>
                <a:latin typeface="Hiragino Kaku Gothic Pro" pitchFamily="34" charset="0"/>
                <a:ea typeface="Hiragino Kaku Gothic Pro" pitchFamily="34" charset="-122"/>
                <a:cs typeface="Hiragino Kaku Gothic Pro" pitchFamily="34" charset="-120"/>
              </a:rPr>
              <a:t>10万円以下の過料の適用を避けることができる</a:t>
            </a:r>
            <a:endParaRPr lang="en-US" sz="1050" dirty="0"/>
          </a:p>
        </p:txBody>
      </p:sp>
      <p:sp>
        <p:nvSpPr>
          <p:cNvPr id="36" name="Text 15"/>
          <p:cNvSpPr/>
          <p:nvPr/>
        </p:nvSpPr>
        <p:spPr>
          <a:xfrm>
            <a:off x="8305800" y="1257300"/>
            <a:ext cx="33528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申請手順の詳細</a:t>
            </a:r>
            <a:endParaRPr lang="en-US" sz="1500" dirty="0"/>
          </a:p>
        </p:txBody>
      </p:sp>
      <p:sp>
        <p:nvSpPr>
          <p:cNvPr id="37" name="Text 16"/>
          <p:cNvSpPr/>
          <p:nvPr/>
        </p:nvSpPr>
        <p:spPr>
          <a:xfrm>
            <a:off x="8415784" y="1638300"/>
            <a:ext cx="304800" cy="304800"/>
          </a:xfrm>
          <a:prstGeom prst="rect">
            <a:avLst/>
          </a:prstGeom>
          <a:noFill/>
          <a:ln/>
        </p:spPr>
        <p:txBody>
          <a:bodyPr vert="horz" wrap="square" lIns="0" tIns="0" rIns="0" bIns="0" rtlCol="0" anchor="t"/>
          <a:lstStyle/>
          <a:p>
            <a:pPr marL="0" indent="0">
              <a:lnSpc>
                <a:spcPts val="1800"/>
              </a:lnSpc>
              <a:buNone/>
            </a:pPr>
            <a:r>
              <a:rPr lang="en-US" sz="1200" dirty="0">
                <a:solidFill>
                  <a:srgbClr val="FFFFFF"/>
                </a:solidFill>
                <a:latin typeface="Hiragino Kaku Gothic Pro" pitchFamily="34" charset="0"/>
                <a:ea typeface="Hiragino Kaku Gothic Pro" pitchFamily="34" charset="-122"/>
                <a:cs typeface="Hiragino Kaku Gothic Pro" pitchFamily="34" charset="-120"/>
              </a:rPr>
              <a:t>1</a:t>
            </a:r>
            <a:endParaRPr lang="en-US" sz="1200" dirty="0"/>
          </a:p>
        </p:txBody>
      </p:sp>
      <p:sp>
        <p:nvSpPr>
          <p:cNvPr id="38" name="Text 17"/>
          <p:cNvSpPr/>
          <p:nvPr/>
        </p:nvSpPr>
        <p:spPr>
          <a:xfrm>
            <a:off x="8724900" y="1676400"/>
            <a:ext cx="109728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相続人の確定</a:t>
            </a:r>
            <a:endParaRPr lang="en-US" sz="1200" dirty="0"/>
          </a:p>
        </p:txBody>
      </p:sp>
      <p:sp>
        <p:nvSpPr>
          <p:cNvPr id="39" name="Text 18"/>
          <p:cNvSpPr/>
          <p:nvPr/>
        </p:nvSpPr>
        <p:spPr>
          <a:xfrm>
            <a:off x="8724900" y="1981200"/>
            <a:ext cx="3352800" cy="3810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被相続人の戸籍謄本等から法定相続人を特定します。</a:t>
            </a:r>
            <a:endParaRPr lang="en-US" sz="1050" dirty="0"/>
          </a:p>
        </p:txBody>
      </p:sp>
      <p:sp>
        <p:nvSpPr>
          <p:cNvPr id="40" name="Text 19"/>
          <p:cNvSpPr/>
          <p:nvPr/>
        </p:nvSpPr>
        <p:spPr>
          <a:xfrm>
            <a:off x="8415784" y="2476500"/>
            <a:ext cx="304800" cy="304800"/>
          </a:xfrm>
          <a:prstGeom prst="rect">
            <a:avLst/>
          </a:prstGeom>
          <a:noFill/>
          <a:ln/>
        </p:spPr>
        <p:txBody>
          <a:bodyPr vert="horz" wrap="square" lIns="0" tIns="0" rIns="0" bIns="0" rtlCol="0" anchor="t"/>
          <a:lstStyle/>
          <a:p>
            <a:pPr marL="0" indent="0">
              <a:lnSpc>
                <a:spcPts val="1800"/>
              </a:lnSpc>
              <a:buNone/>
            </a:pPr>
            <a:r>
              <a:rPr lang="en-US" sz="1200" dirty="0">
                <a:solidFill>
                  <a:srgbClr val="FFFFFF"/>
                </a:solidFill>
                <a:latin typeface="Hiragino Kaku Gothic Pro" pitchFamily="34" charset="0"/>
                <a:ea typeface="Hiragino Kaku Gothic Pro" pitchFamily="34" charset="-122"/>
                <a:cs typeface="Hiragino Kaku Gothic Pro" pitchFamily="34" charset="-120"/>
              </a:rPr>
              <a:t>2</a:t>
            </a:r>
            <a:endParaRPr lang="en-US" sz="1200" dirty="0"/>
          </a:p>
        </p:txBody>
      </p:sp>
      <p:sp>
        <p:nvSpPr>
          <p:cNvPr id="41" name="Text 20"/>
          <p:cNvSpPr/>
          <p:nvPr/>
        </p:nvSpPr>
        <p:spPr>
          <a:xfrm>
            <a:off x="8724900" y="2514600"/>
            <a:ext cx="109728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遺産分割協議</a:t>
            </a:r>
            <a:endParaRPr lang="en-US" sz="1200" dirty="0"/>
          </a:p>
        </p:txBody>
      </p:sp>
      <p:sp>
        <p:nvSpPr>
          <p:cNvPr id="42" name="Text 21"/>
          <p:cNvSpPr/>
          <p:nvPr/>
        </p:nvSpPr>
        <p:spPr>
          <a:xfrm>
            <a:off x="8724900" y="2819400"/>
            <a:ext cx="3352800" cy="3810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相続人が複数いる場合、遺産分割協議書を作成します。</a:t>
            </a:r>
            <a:endParaRPr lang="en-US" sz="1050" dirty="0"/>
          </a:p>
        </p:txBody>
      </p:sp>
      <p:sp>
        <p:nvSpPr>
          <p:cNvPr id="43" name="Text 22"/>
          <p:cNvSpPr/>
          <p:nvPr/>
        </p:nvSpPr>
        <p:spPr>
          <a:xfrm>
            <a:off x="8415784" y="3314700"/>
            <a:ext cx="304800" cy="304800"/>
          </a:xfrm>
          <a:prstGeom prst="rect">
            <a:avLst/>
          </a:prstGeom>
          <a:noFill/>
          <a:ln/>
        </p:spPr>
        <p:txBody>
          <a:bodyPr vert="horz" wrap="square" lIns="0" tIns="0" rIns="0" bIns="0" rtlCol="0" anchor="t"/>
          <a:lstStyle/>
          <a:p>
            <a:pPr marL="0" indent="0">
              <a:lnSpc>
                <a:spcPts val="1800"/>
              </a:lnSpc>
              <a:buNone/>
            </a:pPr>
            <a:r>
              <a:rPr lang="en-US" sz="1200" dirty="0">
                <a:solidFill>
                  <a:srgbClr val="FFFFFF"/>
                </a:solidFill>
                <a:latin typeface="Hiragino Kaku Gothic Pro" pitchFamily="34" charset="0"/>
                <a:ea typeface="Hiragino Kaku Gothic Pro" pitchFamily="34" charset="-122"/>
                <a:cs typeface="Hiragino Kaku Gothic Pro" pitchFamily="34" charset="-120"/>
              </a:rPr>
              <a:t>3</a:t>
            </a:r>
            <a:endParaRPr lang="en-US" sz="1200" dirty="0"/>
          </a:p>
        </p:txBody>
      </p:sp>
      <p:sp>
        <p:nvSpPr>
          <p:cNvPr id="44" name="Text 23"/>
          <p:cNvSpPr/>
          <p:nvPr/>
        </p:nvSpPr>
        <p:spPr>
          <a:xfrm>
            <a:off x="8724900" y="3352800"/>
            <a:ext cx="128016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必要書類の収集</a:t>
            </a:r>
            <a:endParaRPr lang="en-US" sz="1200" dirty="0"/>
          </a:p>
        </p:txBody>
      </p:sp>
      <p:sp>
        <p:nvSpPr>
          <p:cNvPr id="45" name="Text 24"/>
          <p:cNvSpPr/>
          <p:nvPr/>
        </p:nvSpPr>
        <p:spPr>
          <a:xfrm>
            <a:off x="8724900" y="3657600"/>
            <a:ext cx="3352800" cy="3810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「必要書類一覧」に基づき、必要な書類を収集します。</a:t>
            </a:r>
            <a:endParaRPr lang="en-US" sz="1050" dirty="0"/>
          </a:p>
        </p:txBody>
      </p:sp>
      <p:sp>
        <p:nvSpPr>
          <p:cNvPr id="46" name="Text 25"/>
          <p:cNvSpPr/>
          <p:nvPr/>
        </p:nvSpPr>
        <p:spPr>
          <a:xfrm>
            <a:off x="8415784" y="4152900"/>
            <a:ext cx="304800" cy="304800"/>
          </a:xfrm>
          <a:prstGeom prst="rect">
            <a:avLst/>
          </a:prstGeom>
          <a:noFill/>
          <a:ln/>
        </p:spPr>
        <p:txBody>
          <a:bodyPr vert="horz" wrap="square" lIns="0" tIns="0" rIns="0" bIns="0" rtlCol="0" anchor="t"/>
          <a:lstStyle/>
          <a:p>
            <a:pPr marL="0" indent="0">
              <a:lnSpc>
                <a:spcPts val="1800"/>
              </a:lnSpc>
              <a:buNone/>
            </a:pPr>
            <a:r>
              <a:rPr lang="en-US" sz="1200" dirty="0">
                <a:solidFill>
                  <a:srgbClr val="FFFFFF"/>
                </a:solidFill>
                <a:latin typeface="Hiragino Kaku Gothic Pro" pitchFamily="34" charset="0"/>
                <a:ea typeface="Hiragino Kaku Gothic Pro" pitchFamily="34" charset="-122"/>
                <a:cs typeface="Hiragino Kaku Gothic Pro" pitchFamily="34" charset="-120"/>
              </a:rPr>
              <a:t>4</a:t>
            </a:r>
            <a:endParaRPr lang="en-US" sz="1200" dirty="0"/>
          </a:p>
        </p:txBody>
      </p:sp>
      <p:sp>
        <p:nvSpPr>
          <p:cNvPr id="47" name="Text 26"/>
          <p:cNvSpPr/>
          <p:nvPr/>
        </p:nvSpPr>
        <p:spPr>
          <a:xfrm>
            <a:off x="8724900" y="4191000"/>
            <a:ext cx="109728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申請書の作成</a:t>
            </a:r>
            <a:endParaRPr lang="en-US" sz="1200" dirty="0"/>
          </a:p>
        </p:txBody>
      </p:sp>
      <p:sp>
        <p:nvSpPr>
          <p:cNvPr id="48" name="Text 27"/>
          <p:cNvSpPr/>
          <p:nvPr/>
        </p:nvSpPr>
        <p:spPr>
          <a:xfrm>
            <a:off x="8724900" y="4495800"/>
            <a:ext cx="3352800" cy="3810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法務局の様式に従い、相続登記申請書を作成します。</a:t>
            </a:r>
            <a:endParaRPr lang="en-US" sz="1050" dirty="0"/>
          </a:p>
        </p:txBody>
      </p:sp>
      <p:sp>
        <p:nvSpPr>
          <p:cNvPr id="49" name="Text 28"/>
          <p:cNvSpPr/>
          <p:nvPr/>
        </p:nvSpPr>
        <p:spPr>
          <a:xfrm>
            <a:off x="8415784" y="4991100"/>
            <a:ext cx="304800" cy="304800"/>
          </a:xfrm>
          <a:prstGeom prst="rect">
            <a:avLst/>
          </a:prstGeom>
          <a:noFill/>
          <a:ln/>
        </p:spPr>
        <p:txBody>
          <a:bodyPr vert="horz" wrap="square" lIns="0" tIns="0" rIns="0" bIns="0" rtlCol="0" anchor="t"/>
          <a:lstStyle/>
          <a:p>
            <a:pPr marL="0" indent="0">
              <a:lnSpc>
                <a:spcPts val="1800"/>
              </a:lnSpc>
              <a:buNone/>
            </a:pPr>
            <a:r>
              <a:rPr lang="en-US" sz="1200" dirty="0">
                <a:solidFill>
                  <a:srgbClr val="FFFFFF"/>
                </a:solidFill>
                <a:latin typeface="Hiragino Kaku Gothic Pro" pitchFamily="34" charset="0"/>
                <a:ea typeface="Hiragino Kaku Gothic Pro" pitchFamily="34" charset="-122"/>
                <a:cs typeface="Hiragino Kaku Gothic Pro" pitchFamily="34" charset="-120"/>
              </a:rPr>
              <a:t>5</a:t>
            </a:r>
            <a:endParaRPr lang="en-US" sz="1200" dirty="0"/>
          </a:p>
        </p:txBody>
      </p:sp>
      <p:sp>
        <p:nvSpPr>
          <p:cNvPr id="50" name="Text 29"/>
          <p:cNvSpPr/>
          <p:nvPr/>
        </p:nvSpPr>
        <p:spPr>
          <a:xfrm>
            <a:off x="8724900" y="5029200"/>
            <a:ext cx="128016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法務局への申請</a:t>
            </a:r>
            <a:endParaRPr lang="en-US" sz="1200" dirty="0"/>
          </a:p>
        </p:txBody>
      </p:sp>
      <p:sp>
        <p:nvSpPr>
          <p:cNvPr id="51" name="Text 30"/>
          <p:cNvSpPr/>
          <p:nvPr/>
        </p:nvSpPr>
        <p:spPr>
          <a:xfrm>
            <a:off x="8724900" y="5334000"/>
            <a:ext cx="3352800" cy="3810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作成した申請書と必要書類を不動産所在地の法務局へ提出します。</a:t>
            </a:r>
            <a:endParaRPr lang="en-US" sz="1050" dirty="0"/>
          </a:p>
        </p:txBody>
      </p:sp>
      <p:sp>
        <p:nvSpPr>
          <p:cNvPr id="52" name="テキスト ボックス 51">
            <a:extLst>
              <a:ext uri="{FF2B5EF4-FFF2-40B4-BE49-F238E27FC236}">
                <a16:creationId xmlns:a16="http://schemas.microsoft.com/office/drawing/2014/main" id="{106A5254-EFF8-F2D7-CB18-AB3C6FCBCBF3}"/>
              </a:ext>
            </a:extLst>
          </p:cNvPr>
          <p:cNvSpPr txBox="1"/>
          <p:nvPr/>
        </p:nvSpPr>
        <p:spPr>
          <a:xfrm>
            <a:off x="5446008" y="3889802"/>
            <a:ext cx="1261884" cy="276999"/>
          </a:xfrm>
          <a:prstGeom prst="rect">
            <a:avLst/>
          </a:prstGeom>
          <a:noFill/>
        </p:spPr>
        <p:txBody>
          <a:bodyPr wrap="none" rtlCol="0">
            <a:spAutoFit/>
          </a:bodyPr>
          <a:lstStyle/>
          <a:p>
            <a:r>
              <a:rPr kumimoji="1" lang="ja-JP" altLang="en-US" sz="1200" b="1"/>
              <a:t>申請書類の作成</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381000" y="381000"/>
            <a:ext cx="11430000" cy="495300"/>
          </a:xfrm>
          <a:prstGeom prst="rect">
            <a:avLst/>
          </a:prstGeom>
        </p:spPr>
      </p:pic>
      <p:pic>
        <p:nvPicPr>
          <p:cNvPr id="5" name="Image 3" descr="preencoded.png"/>
          <p:cNvPicPr>
            <a:picLocks noChangeAspect="1"/>
          </p:cNvPicPr>
          <p:nvPr/>
        </p:nvPicPr>
        <p:blipFill>
          <a:blip r:embed="rId6"/>
          <a:stretch>
            <a:fillRect/>
          </a:stretch>
        </p:blipFill>
        <p:spPr>
          <a:xfrm>
            <a:off x="381000" y="1028700"/>
            <a:ext cx="5486400" cy="1600200"/>
          </a:xfrm>
          <a:prstGeom prst="rect">
            <a:avLst/>
          </a:prstGeom>
        </p:spPr>
      </p:pic>
      <p:pic>
        <p:nvPicPr>
          <p:cNvPr id="6" name="Image 4" descr="preencoded.png"/>
          <p:cNvPicPr>
            <a:picLocks noChangeAspect="1"/>
          </p:cNvPicPr>
          <p:nvPr/>
        </p:nvPicPr>
        <p:blipFill>
          <a:blip r:embed="rId7"/>
          <a:stretch>
            <a:fillRect/>
          </a:stretch>
        </p:blipFill>
        <p:spPr>
          <a:xfrm>
            <a:off x="571500" y="1219200"/>
            <a:ext cx="228600" cy="304800"/>
          </a:xfrm>
          <a:prstGeom prst="rect">
            <a:avLst/>
          </a:prstGeom>
        </p:spPr>
      </p:pic>
      <p:pic>
        <p:nvPicPr>
          <p:cNvPr id="7" name="Image 5" descr="preencoded.png"/>
          <p:cNvPicPr>
            <a:picLocks noChangeAspect="1"/>
          </p:cNvPicPr>
          <p:nvPr/>
        </p:nvPicPr>
        <p:blipFill>
          <a:blip r:embed="rId8"/>
          <a:stretch>
            <a:fillRect/>
          </a:stretch>
        </p:blipFill>
        <p:spPr>
          <a:xfrm>
            <a:off x="381000" y="2819400"/>
            <a:ext cx="5486400" cy="2857500"/>
          </a:xfrm>
          <a:prstGeom prst="rect">
            <a:avLst/>
          </a:prstGeom>
        </p:spPr>
      </p:pic>
      <p:pic>
        <p:nvPicPr>
          <p:cNvPr id="8" name="Image 6" descr="preencoded.png"/>
          <p:cNvPicPr>
            <a:picLocks noChangeAspect="1"/>
          </p:cNvPicPr>
          <p:nvPr/>
        </p:nvPicPr>
        <p:blipFill>
          <a:blip r:embed="rId9"/>
          <a:stretch>
            <a:fillRect/>
          </a:stretch>
        </p:blipFill>
        <p:spPr>
          <a:xfrm>
            <a:off x="571500" y="3009900"/>
            <a:ext cx="171450" cy="304800"/>
          </a:xfrm>
          <a:prstGeom prst="rect">
            <a:avLst/>
          </a:prstGeom>
        </p:spPr>
      </p:pic>
      <p:pic>
        <p:nvPicPr>
          <p:cNvPr id="9" name="Image 7" descr="preencoded.png"/>
          <p:cNvPicPr>
            <a:picLocks noChangeAspect="1"/>
          </p:cNvPicPr>
          <p:nvPr/>
        </p:nvPicPr>
        <p:blipFill>
          <a:blip r:embed="rId10"/>
          <a:stretch>
            <a:fillRect/>
          </a:stretch>
        </p:blipFill>
        <p:spPr>
          <a:xfrm>
            <a:off x="6324600" y="1028700"/>
            <a:ext cx="5486400" cy="2400300"/>
          </a:xfrm>
          <a:prstGeom prst="rect">
            <a:avLst/>
          </a:prstGeom>
        </p:spPr>
      </p:pic>
      <p:pic>
        <p:nvPicPr>
          <p:cNvPr id="10" name="Image 8" descr="preencoded.png"/>
          <p:cNvPicPr>
            <a:picLocks noChangeAspect="1"/>
          </p:cNvPicPr>
          <p:nvPr/>
        </p:nvPicPr>
        <p:blipFill>
          <a:blip r:embed="rId11"/>
          <a:stretch>
            <a:fillRect/>
          </a:stretch>
        </p:blipFill>
        <p:spPr>
          <a:xfrm>
            <a:off x="6515100" y="1219200"/>
            <a:ext cx="257175" cy="304800"/>
          </a:xfrm>
          <a:prstGeom prst="rect">
            <a:avLst/>
          </a:prstGeom>
        </p:spPr>
      </p:pic>
      <p:pic>
        <p:nvPicPr>
          <p:cNvPr id="11" name="Image 9" descr="preencoded.png"/>
          <p:cNvPicPr>
            <a:picLocks noChangeAspect="1"/>
          </p:cNvPicPr>
          <p:nvPr/>
        </p:nvPicPr>
        <p:blipFill>
          <a:blip r:embed="rId12"/>
          <a:stretch>
            <a:fillRect/>
          </a:stretch>
        </p:blipFill>
        <p:spPr>
          <a:xfrm>
            <a:off x="6515100" y="1676400"/>
            <a:ext cx="209550" cy="381000"/>
          </a:xfrm>
          <a:prstGeom prst="rect">
            <a:avLst/>
          </a:prstGeom>
        </p:spPr>
      </p:pic>
      <p:pic>
        <p:nvPicPr>
          <p:cNvPr id="12" name="Image 10" descr="preencoded.png"/>
          <p:cNvPicPr>
            <a:picLocks noChangeAspect="1"/>
          </p:cNvPicPr>
          <p:nvPr/>
        </p:nvPicPr>
        <p:blipFill>
          <a:blip r:embed="rId13"/>
          <a:stretch>
            <a:fillRect/>
          </a:stretch>
        </p:blipFill>
        <p:spPr>
          <a:xfrm>
            <a:off x="6591300" y="1771650"/>
            <a:ext cx="57150" cy="152400"/>
          </a:xfrm>
          <a:prstGeom prst="rect">
            <a:avLst/>
          </a:prstGeom>
        </p:spPr>
      </p:pic>
      <p:pic>
        <p:nvPicPr>
          <p:cNvPr id="13" name="Image 11" descr="preencoded.png"/>
          <p:cNvPicPr>
            <a:picLocks noChangeAspect="1"/>
          </p:cNvPicPr>
          <p:nvPr/>
        </p:nvPicPr>
        <p:blipFill>
          <a:blip r:embed="rId14"/>
          <a:stretch>
            <a:fillRect/>
          </a:stretch>
        </p:blipFill>
        <p:spPr>
          <a:xfrm>
            <a:off x="6515100" y="2247900"/>
            <a:ext cx="304800" cy="381000"/>
          </a:xfrm>
          <a:prstGeom prst="rect">
            <a:avLst/>
          </a:prstGeom>
        </p:spPr>
      </p:pic>
      <p:pic>
        <p:nvPicPr>
          <p:cNvPr id="14" name="Image 12" descr="preencoded.png"/>
          <p:cNvPicPr>
            <a:picLocks noChangeAspect="1"/>
          </p:cNvPicPr>
          <p:nvPr/>
        </p:nvPicPr>
        <p:blipFill>
          <a:blip r:embed="rId15"/>
          <a:stretch>
            <a:fillRect/>
          </a:stretch>
        </p:blipFill>
        <p:spPr>
          <a:xfrm>
            <a:off x="6591300" y="2343150"/>
            <a:ext cx="152400" cy="152400"/>
          </a:xfrm>
          <a:prstGeom prst="rect">
            <a:avLst/>
          </a:prstGeom>
        </p:spPr>
      </p:pic>
      <p:pic>
        <p:nvPicPr>
          <p:cNvPr id="15" name="Image 13" descr="preencoded.png"/>
          <p:cNvPicPr>
            <a:picLocks noChangeAspect="1"/>
          </p:cNvPicPr>
          <p:nvPr/>
        </p:nvPicPr>
        <p:blipFill>
          <a:blip r:embed="rId16"/>
          <a:stretch>
            <a:fillRect/>
          </a:stretch>
        </p:blipFill>
        <p:spPr>
          <a:xfrm>
            <a:off x="6515100" y="2819400"/>
            <a:ext cx="342900" cy="381000"/>
          </a:xfrm>
          <a:prstGeom prst="rect">
            <a:avLst/>
          </a:prstGeom>
        </p:spPr>
      </p:pic>
      <p:pic>
        <p:nvPicPr>
          <p:cNvPr id="16" name="Image 14" descr="preencoded.png"/>
          <p:cNvPicPr>
            <a:picLocks noChangeAspect="1"/>
          </p:cNvPicPr>
          <p:nvPr/>
        </p:nvPicPr>
        <p:blipFill>
          <a:blip r:embed="rId17"/>
          <a:stretch>
            <a:fillRect/>
          </a:stretch>
        </p:blipFill>
        <p:spPr>
          <a:xfrm>
            <a:off x="6591300" y="2914650"/>
            <a:ext cx="190500" cy="152400"/>
          </a:xfrm>
          <a:prstGeom prst="rect">
            <a:avLst/>
          </a:prstGeom>
        </p:spPr>
      </p:pic>
      <p:pic>
        <p:nvPicPr>
          <p:cNvPr id="17" name="Image 15" descr="preencoded.png"/>
          <p:cNvPicPr>
            <a:picLocks noChangeAspect="1"/>
          </p:cNvPicPr>
          <p:nvPr/>
        </p:nvPicPr>
        <p:blipFill>
          <a:blip r:embed="rId18"/>
          <a:stretch>
            <a:fillRect/>
          </a:stretch>
        </p:blipFill>
        <p:spPr>
          <a:xfrm>
            <a:off x="6324600" y="3619500"/>
            <a:ext cx="5486400" cy="1866900"/>
          </a:xfrm>
          <a:prstGeom prst="rect">
            <a:avLst/>
          </a:prstGeom>
        </p:spPr>
      </p:pic>
      <p:pic>
        <p:nvPicPr>
          <p:cNvPr id="18" name="Image 16" descr="preencoded.png"/>
          <p:cNvPicPr>
            <a:picLocks noChangeAspect="1"/>
          </p:cNvPicPr>
          <p:nvPr/>
        </p:nvPicPr>
        <p:blipFill>
          <a:blip r:embed="rId19"/>
          <a:stretch>
            <a:fillRect/>
          </a:stretch>
        </p:blipFill>
        <p:spPr>
          <a:xfrm>
            <a:off x="6515100" y="3810000"/>
            <a:ext cx="228600" cy="304800"/>
          </a:xfrm>
          <a:prstGeom prst="rect">
            <a:avLst/>
          </a:prstGeom>
        </p:spPr>
      </p:pic>
      <p:sp>
        <p:nvSpPr>
          <p:cNvPr id="19" name="Text 0"/>
          <p:cNvSpPr/>
          <p:nvPr/>
        </p:nvSpPr>
        <p:spPr>
          <a:xfrm>
            <a:off x="381000" y="381000"/>
            <a:ext cx="11430000" cy="495300"/>
          </a:xfrm>
          <a:prstGeom prst="rect">
            <a:avLst/>
          </a:prstGeom>
          <a:noFill/>
          <a:ln/>
        </p:spPr>
        <p:txBody>
          <a:bodyPr vert="horz" wrap="square" lIns="0" tIns="0" rIns="0" bIns="0" rtlCol="0" anchor="t"/>
          <a:lstStyle/>
          <a:p>
            <a:pPr marL="0" indent="0">
              <a:lnSpc>
                <a:spcPts val="2700"/>
              </a:lnSpc>
              <a:buNone/>
            </a:pPr>
            <a:r>
              <a:rPr lang="en-US" sz="2250" b="1" dirty="0">
                <a:solidFill>
                  <a:srgbClr val="2E7D32"/>
                </a:solidFill>
                <a:latin typeface="Hiragino Kaku Gothic Pro" pitchFamily="34" charset="0"/>
                <a:ea typeface="Hiragino Kaku Gothic Pro" pitchFamily="34" charset="-122"/>
                <a:cs typeface="Hiragino Kaku Gothic Pro" pitchFamily="34" charset="-120"/>
              </a:rPr>
              <a:t>一般消費者への対応ポイント①：義務化の正確な伝達</a:t>
            </a:r>
            <a:endParaRPr lang="en-US" sz="2250" dirty="0"/>
          </a:p>
        </p:txBody>
      </p:sp>
      <p:sp>
        <p:nvSpPr>
          <p:cNvPr id="20" name="Text 1"/>
          <p:cNvSpPr/>
          <p:nvPr/>
        </p:nvSpPr>
        <p:spPr>
          <a:xfrm>
            <a:off x="914400" y="1238250"/>
            <a:ext cx="18288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重要なメッセージ</a:t>
            </a:r>
            <a:endParaRPr lang="en-US" sz="1500" dirty="0"/>
          </a:p>
        </p:txBody>
      </p:sp>
      <p:sp>
        <p:nvSpPr>
          <p:cNvPr id="21" name="Text 2"/>
          <p:cNvSpPr/>
          <p:nvPr/>
        </p:nvSpPr>
        <p:spPr>
          <a:xfrm>
            <a:off x="571500" y="1638300"/>
            <a:ext cx="6126480" cy="266700"/>
          </a:xfrm>
          <a:prstGeom prst="rect">
            <a:avLst/>
          </a:prstGeom>
          <a:noFill/>
          <a:ln/>
        </p:spPr>
        <p:txBody>
          <a:bodyPr vert="horz" wrap="square" lIns="0" tIns="0" rIns="0" bIns="0" rtlCol="0" anchor="t"/>
          <a:lstStyle/>
          <a:p>
            <a:pPr marL="0" indent="0">
              <a:lnSpc>
                <a:spcPts val="2100"/>
              </a:lnSpc>
              <a:buNone/>
            </a:pPr>
            <a:r>
              <a:rPr lang="en-US" sz="1350" b="1" dirty="0">
                <a:solidFill>
                  <a:srgbClr val="424242"/>
                </a:solidFill>
                <a:latin typeface="Hiragino Kaku Gothic Pro" pitchFamily="34" charset="0"/>
                <a:ea typeface="Hiragino Kaku Gothic Pro" pitchFamily="34" charset="-122"/>
                <a:cs typeface="Hiragino Kaku Gothic Pro" pitchFamily="34" charset="-120"/>
              </a:rPr>
              <a:t>「過去の相続も対象であり、その期限は2027年3月末である」</a:t>
            </a:r>
            <a:endParaRPr lang="en-US" sz="1350" dirty="0"/>
          </a:p>
        </p:txBody>
      </p:sp>
      <p:sp>
        <p:nvSpPr>
          <p:cNvPr id="22" name="Text 3"/>
          <p:cNvSpPr/>
          <p:nvPr/>
        </p:nvSpPr>
        <p:spPr>
          <a:xfrm>
            <a:off x="571500" y="1981200"/>
            <a:ext cx="5105400" cy="4572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2024年4月1日以前に発生した相続で、まだ登記が済んでいない不動産も、</a:t>
            </a:r>
            <a:r>
              <a:rPr lang="en-US" sz="1200" b="1" dirty="0">
                <a:solidFill>
                  <a:srgbClr val="DC2626"/>
                </a:solidFill>
                <a:latin typeface="Hiragino Kaku Gothic Pro" pitchFamily="34" charset="0"/>
                <a:ea typeface="Hiragino Kaku Gothic Pro" pitchFamily="34" charset="-122"/>
                <a:cs typeface="Hiragino Kaku Gothic Pro" pitchFamily="34" charset="-120"/>
              </a:rPr>
              <a:t>2027年3月31日までに登記を完了させる必要があります</a:t>
            </a:r>
            <a:r>
              <a:rPr lang="en-US" sz="1200" dirty="0">
                <a:solidFill>
                  <a:srgbClr val="424242"/>
                </a:solidFill>
                <a:latin typeface="Hiragino Kaku Gothic Pro" pitchFamily="34" charset="0"/>
                <a:ea typeface="Hiragino Kaku Gothic Pro" pitchFamily="34" charset="-122"/>
                <a:cs typeface="Hiragino Kaku Gothic Pro" pitchFamily="34" charset="-120"/>
              </a:rPr>
              <a:t>。</a:t>
            </a:r>
            <a:endParaRPr lang="en-US" sz="1200" dirty="0"/>
          </a:p>
        </p:txBody>
      </p:sp>
      <p:sp>
        <p:nvSpPr>
          <p:cNvPr id="23" name="Text 4"/>
          <p:cNvSpPr/>
          <p:nvPr/>
        </p:nvSpPr>
        <p:spPr>
          <a:xfrm>
            <a:off x="857250" y="3028950"/>
            <a:ext cx="18288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手続き方法の説明</a:t>
            </a:r>
            <a:endParaRPr lang="en-US" sz="1500" dirty="0"/>
          </a:p>
        </p:txBody>
      </p:sp>
      <p:sp>
        <p:nvSpPr>
          <p:cNvPr id="24" name="Text 5"/>
          <p:cNvSpPr/>
          <p:nvPr/>
        </p:nvSpPr>
        <p:spPr>
          <a:xfrm>
            <a:off x="1047750" y="3429000"/>
            <a:ext cx="462915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1. 相続人の確定</a:t>
            </a:r>
            <a:endParaRPr lang="en-US" sz="1200" dirty="0"/>
          </a:p>
        </p:txBody>
      </p:sp>
      <p:sp>
        <p:nvSpPr>
          <p:cNvPr id="25" name="Text 6"/>
          <p:cNvSpPr/>
          <p:nvPr/>
        </p:nvSpPr>
        <p:spPr>
          <a:xfrm>
            <a:off x="1047750" y="3657600"/>
            <a:ext cx="5554980"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被相続人の戸籍謄本等を取得し、法定相続人を特定します</a:t>
            </a:r>
            <a:endParaRPr lang="en-US" sz="1200" dirty="0"/>
          </a:p>
        </p:txBody>
      </p:sp>
      <p:sp>
        <p:nvSpPr>
          <p:cNvPr id="26" name="Text 7"/>
          <p:cNvSpPr/>
          <p:nvPr/>
        </p:nvSpPr>
        <p:spPr>
          <a:xfrm>
            <a:off x="1047750" y="4000500"/>
            <a:ext cx="462915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2. 遺産分割協議</a:t>
            </a:r>
            <a:endParaRPr lang="en-US" sz="1200" dirty="0"/>
          </a:p>
        </p:txBody>
      </p:sp>
      <p:sp>
        <p:nvSpPr>
          <p:cNvPr id="27" name="Text 8"/>
          <p:cNvSpPr/>
          <p:nvPr/>
        </p:nvSpPr>
        <p:spPr>
          <a:xfrm>
            <a:off x="1047750" y="4229100"/>
            <a:ext cx="4629150" cy="4572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相続人が複数いる場合、誰がどの不動産を相続するかを話し合い、遺産分割協議書を作成</a:t>
            </a:r>
            <a:endParaRPr lang="en-US" sz="1200" dirty="0"/>
          </a:p>
        </p:txBody>
      </p:sp>
      <p:sp>
        <p:nvSpPr>
          <p:cNvPr id="28" name="Text 9"/>
          <p:cNvSpPr/>
          <p:nvPr/>
        </p:nvSpPr>
        <p:spPr>
          <a:xfrm>
            <a:off x="1047750" y="4800600"/>
            <a:ext cx="462915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3. 必要書類の収集</a:t>
            </a:r>
            <a:endParaRPr lang="en-US" sz="1200" dirty="0"/>
          </a:p>
        </p:txBody>
      </p:sp>
      <p:sp>
        <p:nvSpPr>
          <p:cNvPr id="29" name="Text 10"/>
          <p:cNvSpPr/>
          <p:nvPr/>
        </p:nvSpPr>
        <p:spPr>
          <a:xfrm>
            <a:off x="1047750" y="5029200"/>
            <a:ext cx="4629150" cy="4572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戸籍謄本、相続人住民票、固定資産評価証明書などの必要な書類を揃えます</a:t>
            </a:r>
            <a:endParaRPr lang="en-US" sz="1200" dirty="0"/>
          </a:p>
        </p:txBody>
      </p:sp>
      <p:sp>
        <p:nvSpPr>
          <p:cNvPr id="30" name="Text 11"/>
          <p:cNvSpPr/>
          <p:nvPr/>
        </p:nvSpPr>
        <p:spPr>
          <a:xfrm>
            <a:off x="6886575" y="1238250"/>
            <a:ext cx="22860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心理的ハードルの軽減</a:t>
            </a:r>
            <a:endParaRPr lang="en-US" sz="1500" dirty="0"/>
          </a:p>
        </p:txBody>
      </p:sp>
      <p:sp>
        <p:nvSpPr>
          <p:cNvPr id="31" name="Text 12"/>
          <p:cNvSpPr/>
          <p:nvPr/>
        </p:nvSpPr>
        <p:spPr>
          <a:xfrm>
            <a:off x="6838950" y="1638300"/>
            <a:ext cx="4781550" cy="4572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相続登記の手続きは煩雑で費用がかかるという心理的ハードルが高いものです</a:t>
            </a:r>
            <a:endParaRPr lang="en-US" sz="1200" dirty="0"/>
          </a:p>
        </p:txBody>
      </p:sp>
      <p:sp>
        <p:nvSpPr>
          <p:cNvPr id="32" name="Text 13"/>
          <p:cNvSpPr/>
          <p:nvPr/>
        </p:nvSpPr>
        <p:spPr>
          <a:xfrm>
            <a:off x="6934200" y="2209800"/>
            <a:ext cx="4686300" cy="457200"/>
          </a:xfrm>
          <a:prstGeom prst="rect">
            <a:avLst/>
          </a:prstGeom>
          <a:noFill/>
          <a:ln/>
        </p:spPr>
        <p:txBody>
          <a:bodyPr vert="horz" wrap="square" lIns="0" tIns="0" rIns="0" bIns="0" rtlCol="0" anchor="t"/>
          <a:lstStyle/>
          <a:p>
            <a:pPr marL="0" indent="0">
              <a:lnSpc>
                <a:spcPts val="1800"/>
              </a:lnSpc>
              <a:buNone/>
            </a:pPr>
            <a:r>
              <a:rPr lang="en-US" sz="1200" dirty="0" err="1">
                <a:solidFill>
                  <a:srgbClr val="424242"/>
                </a:solidFill>
                <a:latin typeface="Hiragino Kaku Gothic Pro" pitchFamily="34" charset="0"/>
                <a:ea typeface="Hiragino Kaku Gothic Pro" pitchFamily="34" charset="-122"/>
                <a:cs typeface="Hiragino Kaku Gothic Pro" pitchFamily="34" charset="-120"/>
              </a:rPr>
              <a:t>具体的な手続き方法や信頼できる専門家を案内し、手続きの全体像を分かりやすく説明</a:t>
            </a:r>
            <a:endParaRPr lang="en-US" sz="1200" dirty="0"/>
          </a:p>
        </p:txBody>
      </p:sp>
      <p:sp>
        <p:nvSpPr>
          <p:cNvPr id="33" name="Text 14"/>
          <p:cNvSpPr/>
          <p:nvPr/>
        </p:nvSpPr>
        <p:spPr>
          <a:xfrm>
            <a:off x="6972300" y="2781300"/>
            <a:ext cx="4648200" cy="4572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"一人で抱え込まず、専門家や行政のサポートを活用できる"ことを伝えます</a:t>
            </a:r>
            <a:endParaRPr lang="en-US" sz="1200" dirty="0"/>
          </a:p>
        </p:txBody>
      </p:sp>
      <p:sp>
        <p:nvSpPr>
          <p:cNvPr id="34" name="Text 15"/>
          <p:cNvSpPr/>
          <p:nvPr/>
        </p:nvSpPr>
        <p:spPr>
          <a:xfrm>
            <a:off x="6858000" y="3829050"/>
            <a:ext cx="41148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過料の適用が除外される「正当な理由」</a:t>
            </a:r>
            <a:endParaRPr lang="en-US" sz="1500" dirty="0"/>
          </a:p>
        </p:txBody>
      </p:sp>
      <p:sp>
        <p:nvSpPr>
          <p:cNvPr id="35" name="Text 16"/>
          <p:cNvSpPr/>
          <p:nvPr/>
        </p:nvSpPr>
        <p:spPr>
          <a:xfrm>
            <a:off x="6515100" y="4229100"/>
            <a:ext cx="5105400" cy="4572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相続人が極めて多数に上り、戸籍関係書類等の収集に多くの時間がかかる場合</a:t>
            </a:r>
            <a:endParaRPr lang="en-US" sz="1200" dirty="0"/>
          </a:p>
        </p:txBody>
      </p:sp>
      <p:sp>
        <p:nvSpPr>
          <p:cNvPr id="36" name="Text 17"/>
          <p:cNvSpPr/>
          <p:nvPr/>
        </p:nvSpPr>
        <p:spPr>
          <a:xfrm>
            <a:off x="6515100" y="4762500"/>
            <a:ext cx="612648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遺言の有効性や遺産の範囲等が相続人等の間で争われている場合</a:t>
            </a:r>
            <a:endParaRPr lang="en-US" sz="1200" dirty="0"/>
          </a:p>
        </p:txBody>
      </p:sp>
      <p:sp>
        <p:nvSpPr>
          <p:cNvPr id="37" name="Text 18"/>
          <p:cNvSpPr/>
          <p:nvPr/>
        </p:nvSpPr>
        <p:spPr>
          <a:xfrm>
            <a:off x="6515100" y="5067300"/>
            <a:ext cx="612648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申請義務を負う者自身に重病その他これに準ずる事情がある場合</a:t>
            </a:r>
            <a:endParaRPr lang="en-US" sz="1200" dirty="0"/>
          </a:p>
        </p:txBody>
      </p:sp>
      <p:sp>
        <p:nvSpPr>
          <p:cNvPr id="38" name="Text 19"/>
          <p:cNvSpPr/>
          <p:nvPr/>
        </p:nvSpPr>
        <p:spPr>
          <a:xfrm>
            <a:off x="381000" y="6286500"/>
            <a:ext cx="11430000" cy="190500"/>
          </a:xfrm>
          <a:prstGeom prst="rect">
            <a:avLst/>
          </a:prstGeom>
          <a:noFill/>
          <a:ln/>
        </p:spPr>
        <p:txBody>
          <a:bodyPr vert="horz" wrap="square" lIns="0" tIns="0" rIns="0" bIns="0" rtlCol="0" anchor="t"/>
          <a:lstStyle/>
          <a:p>
            <a:pPr marL="0" indent="0" algn="r">
              <a:lnSpc>
                <a:spcPts val="1500"/>
              </a:lnSpc>
              <a:buNone/>
            </a:pPr>
            <a:r>
              <a:rPr lang="en-US" sz="1050" dirty="0">
                <a:solidFill>
                  <a:srgbClr val="4B5563"/>
                </a:solidFill>
                <a:latin typeface="Hiragino Kaku Gothic Pro" pitchFamily="34" charset="0"/>
                <a:ea typeface="Hiragino Kaku Gothic Pro" pitchFamily="34" charset="-122"/>
                <a:cs typeface="Hiragino Kaku Gothic Pro" pitchFamily="34" charset="-120"/>
              </a:rPr>
              <a:t>※ 過料は「10万円以下の過料」が科される可能性があります（国土交通省の規定）</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381000" y="381000"/>
            <a:ext cx="11430000" cy="495300"/>
          </a:xfrm>
          <a:prstGeom prst="rect">
            <a:avLst/>
          </a:prstGeom>
        </p:spPr>
      </p:pic>
      <p:pic>
        <p:nvPicPr>
          <p:cNvPr id="5" name="Image 3" descr="preencoded.png"/>
          <p:cNvPicPr>
            <a:picLocks noChangeAspect="1"/>
          </p:cNvPicPr>
          <p:nvPr/>
        </p:nvPicPr>
        <p:blipFill>
          <a:blip r:embed="rId6"/>
          <a:stretch>
            <a:fillRect/>
          </a:stretch>
        </p:blipFill>
        <p:spPr>
          <a:xfrm>
            <a:off x="381000" y="1104900"/>
            <a:ext cx="3657600" cy="4953000"/>
          </a:xfrm>
          <a:prstGeom prst="rect">
            <a:avLst/>
          </a:prstGeom>
        </p:spPr>
      </p:pic>
      <p:pic>
        <p:nvPicPr>
          <p:cNvPr id="6" name="Image 4" descr="preencoded.png"/>
          <p:cNvPicPr>
            <a:picLocks noChangeAspect="1"/>
          </p:cNvPicPr>
          <p:nvPr/>
        </p:nvPicPr>
        <p:blipFill>
          <a:blip r:embed="rId7"/>
          <a:stretch>
            <a:fillRect/>
          </a:stretch>
        </p:blipFill>
        <p:spPr>
          <a:xfrm>
            <a:off x="381000" y="1104900"/>
            <a:ext cx="3657600" cy="533400"/>
          </a:xfrm>
          <a:prstGeom prst="rect">
            <a:avLst/>
          </a:prstGeom>
        </p:spPr>
      </p:pic>
      <p:pic>
        <p:nvPicPr>
          <p:cNvPr id="7" name="Image 5" descr="preencoded.png"/>
          <p:cNvPicPr>
            <a:picLocks noChangeAspect="1"/>
          </p:cNvPicPr>
          <p:nvPr/>
        </p:nvPicPr>
        <p:blipFill>
          <a:blip r:embed="rId8"/>
          <a:stretch>
            <a:fillRect/>
          </a:stretch>
        </p:blipFill>
        <p:spPr>
          <a:xfrm>
            <a:off x="495300" y="1219200"/>
            <a:ext cx="257175" cy="304800"/>
          </a:xfrm>
          <a:prstGeom prst="rect">
            <a:avLst/>
          </a:prstGeom>
        </p:spPr>
      </p:pic>
      <p:pic>
        <p:nvPicPr>
          <p:cNvPr id="8" name="Image 6" descr="preencoded.png"/>
          <p:cNvPicPr>
            <a:picLocks noChangeAspect="1"/>
          </p:cNvPicPr>
          <p:nvPr/>
        </p:nvPicPr>
        <p:blipFill>
          <a:blip r:embed="rId9"/>
          <a:stretch>
            <a:fillRect/>
          </a:stretch>
        </p:blipFill>
        <p:spPr>
          <a:xfrm>
            <a:off x="533400" y="1828800"/>
            <a:ext cx="152400" cy="152400"/>
          </a:xfrm>
          <a:prstGeom prst="rect">
            <a:avLst/>
          </a:prstGeom>
        </p:spPr>
      </p:pic>
      <p:pic>
        <p:nvPicPr>
          <p:cNvPr id="9" name="Image 7" descr="preencoded.png"/>
          <p:cNvPicPr>
            <a:picLocks noChangeAspect="1"/>
          </p:cNvPicPr>
          <p:nvPr/>
        </p:nvPicPr>
        <p:blipFill>
          <a:blip r:embed="rId9"/>
          <a:stretch>
            <a:fillRect/>
          </a:stretch>
        </p:blipFill>
        <p:spPr>
          <a:xfrm>
            <a:off x="533400" y="2362200"/>
            <a:ext cx="152400" cy="152400"/>
          </a:xfrm>
          <a:prstGeom prst="rect">
            <a:avLst/>
          </a:prstGeom>
        </p:spPr>
      </p:pic>
      <p:pic>
        <p:nvPicPr>
          <p:cNvPr id="10" name="Image 8" descr="preencoded.png"/>
          <p:cNvPicPr>
            <a:picLocks noChangeAspect="1"/>
          </p:cNvPicPr>
          <p:nvPr/>
        </p:nvPicPr>
        <p:blipFill>
          <a:blip r:embed="rId9"/>
          <a:stretch>
            <a:fillRect/>
          </a:stretch>
        </p:blipFill>
        <p:spPr>
          <a:xfrm>
            <a:off x="533400" y="3086100"/>
            <a:ext cx="152400" cy="152400"/>
          </a:xfrm>
          <a:prstGeom prst="rect">
            <a:avLst/>
          </a:prstGeom>
        </p:spPr>
      </p:pic>
      <p:pic>
        <p:nvPicPr>
          <p:cNvPr id="11" name="Image 9" descr="preencoded.png"/>
          <p:cNvPicPr>
            <a:picLocks noChangeAspect="1"/>
          </p:cNvPicPr>
          <p:nvPr/>
        </p:nvPicPr>
        <p:blipFill>
          <a:blip r:embed="rId9"/>
          <a:stretch>
            <a:fillRect/>
          </a:stretch>
        </p:blipFill>
        <p:spPr>
          <a:xfrm>
            <a:off x="533400" y="3810000"/>
            <a:ext cx="152400" cy="152400"/>
          </a:xfrm>
          <a:prstGeom prst="rect">
            <a:avLst/>
          </a:prstGeom>
        </p:spPr>
      </p:pic>
      <p:pic>
        <p:nvPicPr>
          <p:cNvPr id="12" name="Image 10" descr="preencoded.png"/>
          <p:cNvPicPr>
            <a:picLocks noChangeAspect="1"/>
          </p:cNvPicPr>
          <p:nvPr/>
        </p:nvPicPr>
        <p:blipFill>
          <a:blip r:embed="rId10"/>
          <a:stretch>
            <a:fillRect/>
          </a:stretch>
        </p:blipFill>
        <p:spPr>
          <a:xfrm>
            <a:off x="4267200" y="1104900"/>
            <a:ext cx="3657600" cy="4953000"/>
          </a:xfrm>
          <a:prstGeom prst="rect">
            <a:avLst/>
          </a:prstGeom>
        </p:spPr>
      </p:pic>
      <p:pic>
        <p:nvPicPr>
          <p:cNvPr id="13" name="Image 11" descr="preencoded.png"/>
          <p:cNvPicPr>
            <a:picLocks noChangeAspect="1"/>
          </p:cNvPicPr>
          <p:nvPr/>
        </p:nvPicPr>
        <p:blipFill>
          <a:blip r:embed="rId11"/>
          <a:stretch>
            <a:fillRect/>
          </a:stretch>
        </p:blipFill>
        <p:spPr>
          <a:xfrm>
            <a:off x="4267200" y="1104900"/>
            <a:ext cx="3657600" cy="533400"/>
          </a:xfrm>
          <a:prstGeom prst="rect">
            <a:avLst/>
          </a:prstGeom>
        </p:spPr>
      </p:pic>
      <p:pic>
        <p:nvPicPr>
          <p:cNvPr id="14" name="Image 12" descr="preencoded.png"/>
          <p:cNvPicPr>
            <a:picLocks noChangeAspect="1"/>
          </p:cNvPicPr>
          <p:nvPr/>
        </p:nvPicPr>
        <p:blipFill>
          <a:blip r:embed="rId12"/>
          <a:stretch>
            <a:fillRect/>
          </a:stretch>
        </p:blipFill>
        <p:spPr>
          <a:xfrm>
            <a:off x="4381500" y="1219200"/>
            <a:ext cx="228600" cy="304800"/>
          </a:xfrm>
          <a:prstGeom prst="rect">
            <a:avLst/>
          </a:prstGeom>
        </p:spPr>
      </p:pic>
      <p:pic>
        <p:nvPicPr>
          <p:cNvPr id="15" name="Image 13" descr="preencoded.png"/>
          <p:cNvPicPr>
            <a:picLocks noChangeAspect="1"/>
          </p:cNvPicPr>
          <p:nvPr/>
        </p:nvPicPr>
        <p:blipFill>
          <a:blip r:embed="rId13"/>
          <a:stretch>
            <a:fillRect/>
          </a:stretch>
        </p:blipFill>
        <p:spPr>
          <a:xfrm>
            <a:off x="4419600" y="1828800"/>
            <a:ext cx="152400" cy="152400"/>
          </a:xfrm>
          <a:prstGeom prst="rect">
            <a:avLst/>
          </a:prstGeom>
        </p:spPr>
      </p:pic>
      <p:pic>
        <p:nvPicPr>
          <p:cNvPr id="16" name="Image 14" descr="preencoded.png"/>
          <p:cNvPicPr>
            <a:picLocks noChangeAspect="1"/>
          </p:cNvPicPr>
          <p:nvPr/>
        </p:nvPicPr>
        <p:blipFill>
          <a:blip r:embed="rId13"/>
          <a:stretch>
            <a:fillRect/>
          </a:stretch>
        </p:blipFill>
        <p:spPr>
          <a:xfrm>
            <a:off x="4419600" y="2857500"/>
            <a:ext cx="152400" cy="152400"/>
          </a:xfrm>
          <a:prstGeom prst="rect">
            <a:avLst/>
          </a:prstGeom>
        </p:spPr>
      </p:pic>
      <p:pic>
        <p:nvPicPr>
          <p:cNvPr id="17" name="Image 15" descr="preencoded.png"/>
          <p:cNvPicPr>
            <a:picLocks noChangeAspect="1"/>
          </p:cNvPicPr>
          <p:nvPr/>
        </p:nvPicPr>
        <p:blipFill>
          <a:blip r:embed="rId14"/>
          <a:stretch>
            <a:fillRect/>
          </a:stretch>
        </p:blipFill>
        <p:spPr>
          <a:xfrm>
            <a:off x="8153400" y="1104900"/>
            <a:ext cx="3657600" cy="4953000"/>
          </a:xfrm>
          <a:prstGeom prst="rect">
            <a:avLst/>
          </a:prstGeom>
        </p:spPr>
      </p:pic>
      <p:pic>
        <p:nvPicPr>
          <p:cNvPr id="18" name="Image 16" descr="preencoded.png"/>
          <p:cNvPicPr>
            <a:picLocks noChangeAspect="1"/>
          </p:cNvPicPr>
          <p:nvPr/>
        </p:nvPicPr>
        <p:blipFill>
          <a:blip r:embed="rId15"/>
          <a:stretch>
            <a:fillRect/>
          </a:stretch>
        </p:blipFill>
        <p:spPr>
          <a:xfrm>
            <a:off x="8153400" y="1104900"/>
            <a:ext cx="3657600" cy="533400"/>
          </a:xfrm>
          <a:prstGeom prst="rect">
            <a:avLst/>
          </a:prstGeom>
        </p:spPr>
      </p:pic>
      <p:pic>
        <p:nvPicPr>
          <p:cNvPr id="19" name="Image 17" descr="preencoded.png"/>
          <p:cNvPicPr>
            <a:picLocks noChangeAspect="1"/>
          </p:cNvPicPr>
          <p:nvPr/>
        </p:nvPicPr>
        <p:blipFill>
          <a:blip r:embed="rId16"/>
          <a:stretch>
            <a:fillRect/>
          </a:stretch>
        </p:blipFill>
        <p:spPr>
          <a:xfrm>
            <a:off x="8267700" y="1219200"/>
            <a:ext cx="228600" cy="304800"/>
          </a:xfrm>
          <a:prstGeom prst="rect">
            <a:avLst/>
          </a:prstGeom>
        </p:spPr>
      </p:pic>
      <p:pic>
        <p:nvPicPr>
          <p:cNvPr id="20" name="Image 18" descr="preencoded.png"/>
          <p:cNvPicPr>
            <a:picLocks noChangeAspect="1"/>
          </p:cNvPicPr>
          <p:nvPr/>
        </p:nvPicPr>
        <p:blipFill>
          <a:blip r:embed="rId17"/>
          <a:stretch>
            <a:fillRect/>
          </a:stretch>
        </p:blipFill>
        <p:spPr>
          <a:xfrm>
            <a:off x="8305800" y="1828800"/>
            <a:ext cx="114300" cy="152400"/>
          </a:xfrm>
          <a:prstGeom prst="rect">
            <a:avLst/>
          </a:prstGeom>
        </p:spPr>
      </p:pic>
      <p:pic>
        <p:nvPicPr>
          <p:cNvPr id="21" name="Image 19" descr="preencoded.png"/>
          <p:cNvPicPr>
            <a:picLocks noChangeAspect="1"/>
          </p:cNvPicPr>
          <p:nvPr/>
        </p:nvPicPr>
        <p:blipFill>
          <a:blip r:embed="rId18"/>
          <a:stretch>
            <a:fillRect/>
          </a:stretch>
        </p:blipFill>
        <p:spPr>
          <a:xfrm>
            <a:off x="8305800" y="2362200"/>
            <a:ext cx="152400" cy="152400"/>
          </a:xfrm>
          <a:prstGeom prst="rect">
            <a:avLst/>
          </a:prstGeom>
        </p:spPr>
      </p:pic>
      <p:pic>
        <p:nvPicPr>
          <p:cNvPr id="22" name="Image 20" descr="preencoded.png"/>
          <p:cNvPicPr>
            <a:picLocks noChangeAspect="1"/>
          </p:cNvPicPr>
          <p:nvPr/>
        </p:nvPicPr>
        <p:blipFill>
          <a:blip r:embed="rId19"/>
          <a:stretch>
            <a:fillRect/>
          </a:stretch>
        </p:blipFill>
        <p:spPr>
          <a:xfrm>
            <a:off x="8305800" y="3086100"/>
            <a:ext cx="190500" cy="152400"/>
          </a:xfrm>
          <a:prstGeom prst="rect">
            <a:avLst/>
          </a:prstGeom>
        </p:spPr>
      </p:pic>
      <p:pic>
        <p:nvPicPr>
          <p:cNvPr id="23" name="Image 21" descr="preencoded.png"/>
          <p:cNvPicPr>
            <a:picLocks noChangeAspect="1"/>
          </p:cNvPicPr>
          <p:nvPr/>
        </p:nvPicPr>
        <p:blipFill>
          <a:blip r:embed="rId20"/>
          <a:stretch>
            <a:fillRect/>
          </a:stretch>
        </p:blipFill>
        <p:spPr>
          <a:xfrm>
            <a:off x="8305800" y="3810000"/>
            <a:ext cx="152400" cy="152400"/>
          </a:xfrm>
          <a:prstGeom prst="rect">
            <a:avLst/>
          </a:prstGeom>
        </p:spPr>
      </p:pic>
      <p:sp>
        <p:nvSpPr>
          <p:cNvPr id="24" name="Text 0"/>
          <p:cNvSpPr/>
          <p:nvPr/>
        </p:nvSpPr>
        <p:spPr>
          <a:xfrm>
            <a:off x="381000" y="381000"/>
            <a:ext cx="13716000" cy="495300"/>
          </a:xfrm>
          <a:prstGeom prst="rect">
            <a:avLst/>
          </a:prstGeom>
          <a:noFill/>
          <a:ln/>
        </p:spPr>
        <p:txBody>
          <a:bodyPr vert="horz" wrap="square" lIns="0" tIns="0" rIns="0" bIns="0" rtlCol="0" anchor="t"/>
          <a:lstStyle/>
          <a:p>
            <a:pPr marL="0" indent="0">
              <a:lnSpc>
                <a:spcPts val="2700"/>
              </a:lnSpc>
              <a:buNone/>
            </a:pPr>
            <a:r>
              <a:rPr lang="en-US" sz="2250" b="1" dirty="0">
                <a:solidFill>
                  <a:srgbClr val="2E7D32"/>
                </a:solidFill>
                <a:latin typeface="Hiragino Kaku Gothic Pro" pitchFamily="34" charset="0"/>
                <a:ea typeface="Hiragino Kaku Gothic Pro" pitchFamily="34" charset="-122"/>
                <a:cs typeface="Hiragino Kaku Gothic Pro" pitchFamily="34" charset="-120"/>
              </a:rPr>
              <a:t>一般消費者への対応ポイント②：活用提案とリスク周知</a:t>
            </a:r>
            <a:endParaRPr lang="en-US" sz="2250" dirty="0"/>
          </a:p>
        </p:txBody>
      </p:sp>
      <p:sp>
        <p:nvSpPr>
          <p:cNvPr id="25" name="Text 1"/>
          <p:cNvSpPr/>
          <p:nvPr/>
        </p:nvSpPr>
        <p:spPr>
          <a:xfrm>
            <a:off x="866775" y="1238250"/>
            <a:ext cx="18288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Hiragino Kaku Gothic Pro" pitchFamily="34" charset="0"/>
                <a:ea typeface="Hiragino Kaku Gothic Pro" pitchFamily="34" charset="-122"/>
                <a:cs typeface="Hiragino Kaku Gothic Pro" pitchFamily="34" charset="-120"/>
              </a:rPr>
              <a:t>登記後の活用提案</a:t>
            </a:r>
            <a:endParaRPr lang="en-US" sz="1500" dirty="0"/>
          </a:p>
        </p:txBody>
      </p:sp>
      <p:sp>
        <p:nvSpPr>
          <p:cNvPr id="26" name="Text 2"/>
          <p:cNvSpPr/>
          <p:nvPr/>
        </p:nvSpPr>
        <p:spPr>
          <a:xfrm>
            <a:off x="762000" y="1819275"/>
            <a:ext cx="365760" cy="161925"/>
          </a:xfrm>
          <a:prstGeom prst="rect">
            <a:avLst/>
          </a:prstGeom>
          <a:noFill/>
          <a:ln/>
        </p:spPr>
        <p:txBody>
          <a:bodyPr vert="horz" wrap="square" lIns="0" tIns="0" rIns="0" bIns="0" rtlCol="0" anchor="t"/>
          <a:lstStyle/>
          <a:p>
            <a:pPr marL="0" indent="0" algn="l">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売却</a:t>
            </a:r>
            <a:endParaRPr lang="en-US" sz="1200" dirty="0"/>
          </a:p>
        </p:txBody>
      </p:sp>
      <p:sp>
        <p:nvSpPr>
          <p:cNvPr id="27" name="Text 3"/>
          <p:cNvSpPr/>
          <p:nvPr/>
        </p:nvSpPr>
        <p:spPr>
          <a:xfrm>
            <a:off x="762000" y="2019300"/>
            <a:ext cx="3520440" cy="190500"/>
          </a:xfrm>
          <a:prstGeom prst="rect">
            <a:avLst/>
          </a:prstGeom>
          <a:noFill/>
          <a:ln/>
        </p:spPr>
        <p:txBody>
          <a:bodyPr vert="horz" wrap="square" lIns="0" tIns="0" rIns="0" bIns="0" rtlCol="0" anchor="t"/>
          <a:lstStyle/>
          <a:p>
            <a:pPr marL="0" indent="0" algn="l">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市場価値のある不動産は売却による現金化を提案</a:t>
            </a:r>
            <a:endParaRPr lang="en-US" sz="1050" dirty="0"/>
          </a:p>
        </p:txBody>
      </p:sp>
      <p:sp>
        <p:nvSpPr>
          <p:cNvPr id="28" name="Text 4"/>
          <p:cNvSpPr/>
          <p:nvPr/>
        </p:nvSpPr>
        <p:spPr>
          <a:xfrm>
            <a:off x="762000" y="2352675"/>
            <a:ext cx="365760" cy="161925"/>
          </a:xfrm>
          <a:prstGeom prst="rect">
            <a:avLst/>
          </a:prstGeom>
          <a:noFill/>
          <a:ln/>
        </p:spPr>
        <p:txBody>
          <a:bodyPr vert="horz" wrap="square" lIns="0" tIns="0" rIns="0" bIns="0" rtlCol="0" anchor="t"/>
          <a:lstStyle/>
          <a:p>
            <a:pPr marL="0" indent="0" algn="l">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賃貸</a:t>
            </a:r>
            <a:endParaRPr lang="en-US" sz="1200" dirty="0"/>
          </a:p>
        </p:txBody>
      </p:sp>
      <p:sp>
        <p:nvSpPr>
          <p:cNvPr id="29" name="Text 5"/>
          <p:cNvSpPr/>
          <p:nvPr/>
        </p:nvSpPr>
        <p:spPr>
          <a:xfrm>
            <a:off x="762000" y="2552700"/>
            <a:ext cx="3124200" cy="381000"/>
          </a:xfrm>
          <a:prstGeom prst="rect">
            <a:avLst/>
          </a:prstGeom>
          <a:noFill/>
          <a:ln/>
        </p:spPr>
        <p:txBody>
          <a:bodyPr vert="horz" wrap="square" lIns="0" tIns="0" rIns="0" bIns="0" rtlCol="0" anchor="t"/>
          <a:lstStyle/>
          <a:p>
            <a:pPr marL="0" indent="0" algn="l">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リフォーム・リノベーションを施し、賃貸物件として継続収入源に</a:t>
            </a:r>
            <a:endParaRPr lang="en-US" sz="1050" dirty="0"/>
          </a:p>
        </p:txBody>
      </p:sp>
      <p:sp>
        <p:nvSpPr>
          <p:cNvPr id="30" name="Text 6"/>
          <p:cNvSpPr/>
          <p:nvPr/>
        </p:nvSpPr>
        <p:spPr>
          <a:xfrm>
            <a:off x="762000" y="3076575"/>
            <a:ext cx="1280160" cy="161925"/>
          </a:xfrm>
          <a:prstGeom prst="rect">
            <a:avLst/>
          </a:prstGeom>
          <a:noFill/>
          <a:ln/>
        </p:spPr>
        <p:txBody>
          <a:bodyPr vert="horz" wrap="square" lIns="0" tIns="0" rIns="0" bIns="0" rtlCol="0" anchor="t"/>
          <a:lstStyle/>
          <a:p>
            <a:pPr marL="0" indent="0" algn="l">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リノベーション</a:t>
            </a:r>
            <a:endParaRPr lang="en-US" sz="1200" dirty="0"/>
          </a:p>
        </p:txBody>
      </p:sp>
      <p:sp>
        <p:nvSpPr>
          <p:cNvPr id="31" name="Text 7"/>
          <p:cNvSpPr/>
          <p:nvPr/>
        </p:nvSpPr>
        <p:spPr>
          <a:xfrm>
            <a:off x="762000" y="3276600"/>
            <a:ext cx="3124200" cy="381000"/>
          </a:xfrm>
          <a:prstGeom prst="rect">
            <a:avLst/>
          </a:prstGeom>
          <a:noFill/>
          <a:ln/>
        </p:spPr>
        <p:txBody>
          <a:bodyPr vert="horz" wrap="square" lIns="0" tIns="0" rIns="0" bIns="0" rtlCol="0" anchor="t"/>
          <a:lstStyle/>
          <a:p>
            <a:pPr marL="0" indent="0" algn="l">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シェアハウスや民泊、地域交流スペースなど多様な用途へ転換</a:t>
            </a:r>
            <a:endParaRPr lang="en-US" sz="1050" dirty="0"/>
          </a:p>
        </p:txBody>
      </p:sp>
      <p:sp>
        <p:nvSpPr>
          <p:cNvPr id="32" name="Text 8"/>
          <p:cNvSpPr/>
          <p:nvPr/>
        </p:nvSpPr>
        <p:spPr>
          <a:xfrm>
            <a:off x="762000" y="3800475"/>
            <a:ext cx="1463040" cy="161925"/>
          </a:xfrm>
          <a:prstGeom prst="rect">
            <a:avLst/>
          </a:prstGeom>
          <a:noFill/>
          <a:ln/>
        </p:spPr>
        <p:txBody>
          <a:bodyPr vert="horz" wrap="square" lIns="0" tIns="0" rIns="0" bIns="0" rtlCol="0" anchor="t"/>
          <a:lstStyle/>
          <a:p>
            <a:pPr marL="0" indent="0" algn="l">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空き家バンク登録</a:t>
            </a:r>
            <a:endParaRPr lang="en-US" sz="1200" dirty="0"/>
          </a:p>
        </p:txBody>
      </p:sp>
      <p:sp>
        <p:nvSpPr>
          <p:cNvPr id="33" name="Text 9"/>
          <p:cNvSpPr/>
          <p:nvPr/>
        </p:nvSpPr>
        <p:spPr>
          <a:xfrm>
            <a:off x="762000" y="4000500"/>
            <a:ext cx="3124200" cy="381000"/>
          </a:xfrm>
          <a:prstGeom prst="rect">
            <a:avLst/>
          </a:prstGeom>
          <a:noFill/>
          <a:ln/>
        </p:spPr>
        <p:txBody>
          <a:bodyPr vert="horz" wrap="square" lIns="0" tIns="0" rIns="0" bIns="0" rtlCol="0" anchor="t"/>
          <a:lstStyle/>
          <a:p>
            <a:pPr marL="0" indent="0" algn="l">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自治体の空き家バンクに登録し、移住希望者とのマッチングを促進</a:t>
            </a:r>
            <a:endParaRPr lang="en-US" sz="1050" dirty="0"/>
          </a:p>
        </p:txBody>
      </p:sp>
      <p:sp>
        <p:nvSpPr>
          <p:cNvPr id="34" name="Text 10"/>
          <p:cNvSpPr/>
          <p:nvPr/>
        </p:nvSpPr>
        <p:spPr>
          <a:xfrm>
            <a:off x="4724400" y="1238250"/>
            <a:ext cx="16002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Hiragino Kaku Gothic Pro" pitchFamily="34" charset="0"/>
                <a:ea typeface="Hiragino Kaku Gothic Pro" pitchFamily="34" charset="-122"/>
                <a:cs typeface="Hiragino Kaku Gothic Pro" pitchFamily="34" charset="-120"/>
              </a:rPr>
              <a:t>代替手段の提示</a:t>
            </a:r>
            <a:endParaRPr lang="en-US" sz="1500" dirty="0"/>
          </a:p>
        </p:txBody>
      </p:sp>
      <p:sp>
        <p:nvSpPr>
          <p:cNvPr id="35" name="Text 11"/>
          <p:cNvSpPr/>
          <p:nvPr/>
        </p:nvSpPr>
        <p:spPr>
          <a:xfrm>
            <a:off x="4648200" y="1790700"/>
            <a:ext cx="73152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相続放棄</a:t>
            </a:r>
            <a:endParaRPr lang="en-US" sz="1200" dirty="0"/>
          </a:p>
        </p:txBody>
      </p:sp>
      <p:sp>
        <p:nvSpPr>
          <p:cNvPr id="36" name="Text 12"/>
          <p:cNvSpPr/>
          <p:nvPr/>
        </p:nvSpPr>
        <p:spPr>
          <a:xfrm>
            <a:off x="4648200" y="2095500"/>
            <a:ext cx="3124200" cy="3810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相続開始を知った日から</a:t>
            </a:r>
            <a:r>
              <a:rPr lang="en-US" sz="1050" b="1" dirty="0">
                <a:solidFill>
                  <a:srgbClr val="424242"/>
                </a:solidFill>
                <a:latin typeface="Hiragino Kaku Gothic Pro" pitchFamily="34" charset="0"/>
                <a:ea typeface="Hiragino Kaku Gothic Pro" pitchFamily="34" charset="-122"/>
                <a:cs typeface="Hiragino Kaku Gothic Pro" pitchFamily="34" charset="-120"/>
              </a:rPr>
              <a:t>3ヶ月以内</a:t>
            </a:r>
            <a:r>
              <a:rPr lang="en-US" sz="1050" dirty="0">
                <a:solidFill>
                  <a:srgbClr val="424242"/>
                </a:solidFill>
                <a:latin typeface="Hiragino Kaku Gothic Pro" pitchFamily="34" charset="0"/>
                <a:ea typeface="Hiragino Kaku Gothic Pro" pitchFamily="34" charset="-122"/>
                <a:cs typeface="Hiragino Kaku Gothic Pro" pitchFamily="34" charset="-120"/>
              </a:rPr>
              <a:t>に家庭裁判所に申し立て</a:t>
            </a:r>
            <a:endParaRPr lang="en-US" sz="1050" dirty="0"/>
          </a:p>
        </p:txBody>
      </p:sp>
      <p:sp>
        <p:nvSpPr>
          <p:cNvPr id="37" name="Text 13"/>
          <p:cNvSpPr/>
          <p:nvPr/>
        </p:nvSpPr>
        <p:spPr>
          <a:xfrm>
            <a:off x="4648200" y="2476500"/>
            <a:ext cx="3749040" cy="190500"/>
          </a:xfrm>
          <a:prstGeom prst="rect">
            <a:avLst/>
          </a:prstGeom>
          <a:noFill/>
          <a:ln/>
        </p:spPr>
        <p:txBody>
          <a:bodyPr vert="horz" wrap="square" lIns="0" tIns="0" rIns="0" bIns="0" rtlCol="0" anchor="t"/>
          <a:lstStyle/>
          <a:p>
            <a:pPr marL="0" indent="0">
              <a:lnSpc>
                <a:spcPts val="1500"/>
              </a:lnSpc>
              <a:buNone/>
            </a:pPr>
            <a:r>
              <a:rPr lang="en-US" sz="1050" dirty="0">
                <a:solidFill>
                  <a:srgbClr val="4B5563"/>
                </a:solidFill>
                <a:latin typeface="Hiragino Kaku Gothic Pro" pitchFamily="34" charset="0"/>
                <a:ea typeface="Hiragino Kaku Gothic Pro" pitchFamily="34" charset="-122"/>
                <a:cs typeface="Hiragino Kaku Gothic Pro" pitchFamily="34" charset="-120"/>
              </a:rPr>
              <a:t>※預貯金など他のプラス財産も放棄するため慎重に</a:t>
            </a:r>
            <a:endParaRPr lang="en-US" sz="1050" dirty="0"/>
          </a:p>
        </p:txBody>
      </p:sp>
      <p:sp>
        <p:nvSpPr>
          <p:cNvPr id="38" name="Text 14"/>
          <p:cNvSpPr/>
          <p:nvPr/>
        </p:nvSpPr>
        <p:spPr>
          <a:xfrm>
            <a:off x="4648200" y="2819400"/>
            <a:ext cx="182880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相続土地国庫帰属制度</a:t>
            </a:r>
            <a:endParaRPr lang="en-US" sz="1200" dirty="0"/>
          </a:p>
        </p:txBody>
      </p:sp>
      <p:sp>
        <p:nvSpPr>
          <p:cNvPr id="39" name="Text 15"/>
          <p:cNvSpPr/>
          <p:nvPr/>
        </p:nvSpPr>
        <p:spPr>
          <a:xfrm>
            <a:off x="4648200" y="3124200"/>
            <a:ext cx="3749040" cy="190500"/>
          </a:xfrm>
          <a:prstGeom prst="rect">
            <a:avLst/>
          </a:prstGeom>
          <a:noFill/>
          <a:ln/>
        </p:spPr>
        <p:txBody>
          <a:bodyPr vert="horz" wrap="square" lIns="0" tIns="0" rIns="0" bIns="0" rtlCol="0" anchor="t"/>
          <a:lstStyle/>
          <a:p>
            <a:pPr marL="0" indent="0">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2023年4月27日から施行</a:t>
            </a:r>
            <a:endParaRPr lang="en-US" sz="1050" dirty="0"/>
          </a:p>
        </p:txBody>
      </p:sp>
      <p:sp>
        <p:nvSpPr>
          <p:cNvPr id="40" name="Text 16"/>
          <p:cNvSpPr/>
          <p:nvPr/>
        </p:nvSpPr>
        <p:spPr>
          <a:xfrm>
            <a:off x="4610100" y="3314700"/>
            <a:ext cx="3162300" cy="190500"/>
          </a:xfrm>
          <a:prstGeom prst="rect">
            <a:avLst/>
          </a:prstGeom>
          <a:noFill/>
          <a:ln/>
        </p:spPr>
        <p:txBody>
          <a:bodyPr vert="horz" wrap="square" lIns="0" tIns="0" rIns="0" bIns="0" rtlCol="0" anchor="t"/>
          <a:lstStyle/>
          <a:p>
            <a:pPr marL="342900" indent="-342900" algn="l">
              <a:lnSpc>
                <a:spcPts val="1500"/>
              </a:lnSpc>
              <a:buSzPct val="100000"/>
              <a:buChar char="•"/>
            </a:pPr>
            <a:r>
              <a:rPr lang="en-US" sz="1050" dirty="0">
                <a:solidFill>
                  <a:srgbClr val="4B5563"/>
                </a:solidFill>
                <a:latin typeface="Hiragino Kaku Gothic Pro" pitchFamily="34" charset="0"/>
                <a:ea typeface="Hiragino Kaku Gothic Pro" pitchFamily="34" charset="-122"/>
                <a:cs typeface="Hiragino Kaku Gothic Pro" pitchFamily="34" charset="-120"/>
              </a:rPr>
              <a:t>建物がないこと</a:t>
            </a:r>
            <a:endParaRPr lang="en-US" sz="1050" dirty="0"/>
          </a:p>
        </p:txBody>
      </p:sp>
      <p:sp>
        <p:nvSpPr>
          <p:cNvPr id="41" name="Text 17"/>
          <p:cNvSpPr/>
          <p:nvPr/>
        </p:nvSpPr>
        <p:spPr>
          <a:xfrm>
            <a:off x="4610100" y="3505200"/>
            <a:ext cx="3162300" cy="190500"/>
          </a:xfrm>
          <a:prstGeom prst="rect">
            <a:avLst/>
          </a:prstGeom>
          <a:noFill/>
          <a:ln/>
        </p:spPr>
        <p:txBody>
          <a:bodyPr vert="horz" wrap="square" lIns="0" tIns="0" rIns="0" bIns="0" rtlCol="0" anchor="t"/>
          <a:lstStyle/>
          <a:p>
            <a:pPr marL="342900" indent="-342900" algn="l">
              <a:lnSpc>
                <a:spcPts val="1500"/>
              </a:lnSpc>
              <a:buSzPct val="100000"/>
              <a:buChar char="•"/>
            </a:pPr>
            <a:r>
              <a:rPr lang="en-US" sz="1050" dirty="0">
                <a:solidFill>
                  <a:srgbClr val="4B5563"/>
                </a:solidFill>
                <a:latin typeface="Hiragino Kaku Gothic Pro" pitchFamily="34" charset="0"/>
                <a:ea typeface="Hiragino Kaku Gothic Pro" pitchFamily="34" charset="-122"/>
                <a:cs typeface="Hiragino Kaku Gothic Pro" pitchFamily="34" charset="-120"/>
              </a:rPr>
              <a:t>担保権が設定されていないこと</a:t>
            </a:r>
            <a:endParaRPr lang="en-US" sz="1050" dirty="0"/>
          </a:p>
        </p:txBody>
      </p:sp>
      <p:sp>
        <p:nvSpPr>
          <p:cNvPr id="42" name="Text 18"/>
          <p:cNvSpPr/>
          <p:nvPr/>
        </p:nvSpPr>
        <p:spPr>
          <a:xfrm>
            <a:off x="4610100" y="3695700"/>
            <a:ext cx="3162300" cy="190500"/>
          </a:xfrm>
          <a:prstGeom prst="rect">
            <a:avLst/>
          </a:prstGeom>
          <a:noFill/>
          <a:ln/>
        </p:spPr>
        <p:txBody>
          <a:bodyPr vert="horz" wrap="square" lIns="0" tIns="0" rIns="0" bIns="0" rtlCol="0" anchor="t"/>
          <a:lstStyle/>
          <a:p>
            <a:pPr marL="342900" indent="-342900" algn="l">
              <a:lnSpc>
                <a:spcPts val="1500"/>
              </a:lnSpc>
              <a:buSzPct val="100000"/>
              <a:buChar char="•"/>
            </a:pPr>
            <a:r>
              <a:rPr lang="en-US" sz="1050" dirty="0">
                <a:solidFill>
                  <a:srgbClr val="4B5563"/>
                </a:solidFill>
                <a:latin typeface="Hiragino Kaku Gothic Pro" pitchFamily="34" charset="0"/>
                <a:ea typeface="Hiragino Kaku Gothic Pro" pitchFamily="34" charset="-122"/>
                <a:cs typeface="Hiragino Kaku Gothic Pro" pitchFamily="34" charset="-120"/>
              </a:rPr>
              <a:t>境界が明確であること</a:t>
            </a:r>
            <a:endParaRPr lang="en-US" sz="1050" dirty="0"/>
          </a:p>
        </p:txBody>
      </p:sp>
      <p:sp>
        <p:nvSpPr>
          <p:cNvPr id="43" name="Text 19"/>
          <p:cNvSpPr/>
          <p:nvPr/>
        </p:nvSpPr>
        <p:spPr>
          <a:xfrm>
            <a:off x="4610100" y="3886200"/>
            <a:ext cx="3794760" cy="190500"/>
          </a:xfrm>
          <a:prstGeom prst="rect">
            <a:avLst/>
          </a:prstGeom>
          <a:noFill/>
          <a:ln/>
        </p:spPr>
        <p:txBody>
          <a:bodyPr vert="horz" wrap="square" lIns="0" tIns="0" rIns="0" bIns="0" rtlCol="0" anchor="t"/>
          <a:lstStyle/>
          <a:p>
            <a:pPr marL="342900" indent="-342900" algn="l">
              <a:lnSpc>
                <a:spcPts val="1500"/>
              </a:lnSpc>
              <a:buSzPct val="100000"/>
              <a:buChar char="•"/>
            </a:pPr>
            <a:r>
              <a:rPr lang="en-US" sz="1050" dirty="0">
                <a:solidFill>
                  <a:srgbClr val="4B5563"/>
                </a:solidFill>
                <a:latin typeface="Hiragino Kaku Gothic Pro" pitchFamily="34" charset="0"/>
                <a:ea typeface="Hiragino Kaku Gothic Pro" pitchFamily="34" charset="-122"/>
                <a:cs typeface="Hiragino Kaku Gothic Pro" pitchFamily="34" charset="-120"/>
              </a:rPr>
              <a:t>審査手数料（1筆あたり14,000円）</a:t>
            </a:r>
            <a:endParaRPr lang="en-US" sz="1050" dirty="0"/>
          </a:p>
        </p:txBody>
      </p:sp>
      <p:sp>
        <p:nvSpPr>
          <p:cNvPr id="44" name="Text 20"/>
          <p:cNvSpPr/>
          <p:nvPr/>
        </p:nvSpPr>
        <p:spPr>
          <a:xfrm>
            <a:off x="4610100" y="4076700"/>
            <a:ext cx="3794760" cy="190500"/>
          </a:xfrm>
          <a:prstGeom prst="rect">
            <a:avLst/>
          </a:prstGeom>
          <a:noFill/>
          <a:ln/>
        </p:spPr>
        <p:txBody>
          <a:bodyPr vert="horz" wrap="square" lIns="0" tIns="0" rIns="0" bIns="0" rtlCol="0" anchor="t"/>
          <a:lstStyle/>
          <a:p>
            <a:pPr marL="342900" indent="-342900" algn="l">
              <a:lnSpc>
                <a:spcPts val="1500"/>
              </a:lnSpc>
              <a:buSzPct val="100000"/>
              <a:buChar char="•"/>
            </a:pPr>
            <a:r>
              <a:rPr lang="en-US" sz="1050" dirty="0">
                <a:solidFill>
                  <a:srgbClr val="4B5563"/>
                </a:solidFill>
                <a:latin typeface="Hiragino Kaku Gothic Pro" pitchFamily="34" charset="0"/>
                <a:ea typeface="Hiragino Kaku Gothic Pro" pitchFamily="34" charset="-122"/>
                <a:cs typeface="Hiragino Kaku Gothic Pro" pitchFamily="34" charset="-120"/>
              </a:rPr>
              <a:t>10年分の土地管理費相当額（原則20万円）</a:t>
            </a:r>
            <a:r>
              <a:rPr lang="ja-JP" altLang="en-US" sz="1050">
                <a:solidFill>
                  <a:srgbClr val="4B5563"/>
                </a:solidFill>
                <a:latin typeface="Hiragino Kaku Gothic Pro" pitchFamily="34" charset="0"/>
                <a:ea typeface="Hiragino Kaku Gothic Pro" pitchFamily="34" charset="-122"/>
                <a:cs typeface="Hiragino Kaku Gothic Pro" pitchFamily="34" charset="-120"/>
              </a:rPr>
              <a:t>　</a:t>
            </a:r>
            <a:r>
              <a:rPr lang="en-US" altLang="ja-JP" sz="1050" dirty="0" err="1">
                <a:solidFill>
                  <a:srgbClr val="4B5563"/>
                </a:solidFill>
                <a:latin typeface="Hiragino Kaku Gothic Pro" pitchFamily="34" charset="0"/>
                <a:ea typeface="Hiragino Kaku Gothic Pro" pitchFamily="34" charset="-122"/>
                <a:cs typeface="Hiragino Kaku Gothic Pro" pitchFamily="34" charset="-120"/>
              </a:rPr>
              <a:t>etc</a:t>
            </a:r>
            <a:r>
              <a:rPr lang="en-US" altLang="ja-JP" sz="1050" dirty="0">
                <a:solidFill>
                  <a:srgbClr val="4B5563"/>
                </a:solidFill>
                <a:latin typeface="Hiragino Kaku Gothic Pro" pitchFamily="34" charset="0"/>
                <a:ea typeface="Hiragino Kaku Gothic Pro" pitchFamily="34" charset="-122"/>
                <a:cs typeface="Hiragino Kaku Gothic Pro" pitchFamily="34" charset="-120"/>
              </a:rPr>
              <a:t>…</a:t>
            </a:r>
            <a:endParaRPr lang="en-US" sz="1050" dirty="0"/>
          </a:p>
        </p:txBody>
      </p:sp>
      <p:sp>
        <p:nvSpPr>
          <p:cNvPr id="45" name="Text 21"/>
          <p:cNvSpPr/>
          <p:nvPr/>
        </p:nvSpPr>
        <p:spPr>
          <a:xfrm>
            <a:off x="8610600" y="1238250"/>
            <a:ext cx="20574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FFFFFF"/>
                </a:solidFill>
                <a:latin typeface="Hiragino Kaku Gothic Pro" pitchFamily="34" charset="0"/>
                <a:ea typeface="Hiragino Kaku Gothic Pro" pitchFamily="34" charset="-122"/>
                <a:cs typeface="Hiragino Kaku Gothic Pro" pitchFamily="34" charset="-120"/>
              </a:rPr>
              <a:t>未対応リスクの周知</a:t>
            </a:r>
            <a:endParaRPr lang="en-US" sz="1500" dirty="0"/>
          </a:p>
        </p:txBody>
      </p:sp>
      <p:sp>
        <p:nvSpPr>
          <p:cNvPr id="46" name="Text 22"/>
          <p:cNvSpPr/>
          <p:nvPr/>
        </p:nvSpPr>
        <p:spPr>
          <a:xfrm>
            <a:off x="8496300" y="1819275"/>
            <a:ext cx="1463040" cy="161925"/>
          </a:xfrm>
          <a:prstGeom prst="rect">
            <a:avLst/>
          </a:prstGeom>
          <a:noFill/>
          <a:ln/>
        </p:spPr>
        <p:txBody>
          <a:bodyPr vert="horz" wrap="square" lIns="0" tIns="0" rIns="0" bIns="0" rtlCol="0" anchor="t"/>
          <a:lstStyle/>
          <a:p>
            <a:pPr marL="0" indent="0" algn="l">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固定資産税の増額</a:t>
            </a:r>
            <a:endParaRPr lang="en-US" sz="1200" dirty="0"/>
          </a:p>
        </p:txBody>
      </p:sp>
      <p:sp>
        <p:nvSpPr>
          <p:cNvPr id="47" name="Text 23"/>
          <p:cNvSpPr/>
          <p:nvPr/>
        </p:nvSpPr>
        <p:spPr>
          <a:xfrm>
            <a:off x="8496300" y="2019300"/>
            <a:ext cx="2009358" cy="190500"/>
          </a:xfrm>
          <a:prstGeom prst="rect">
            <a:avLst/>
          </a:prstGeom>
          <a:noFill/>
          <a:ln/>
        </p:spPr>
        <p:txBody>
          <a:bodyPr vert="horz" wrap="square" lIns="0" tIns="0" rIns="0" bIns="0" rtlCol="0" anchor="t"/>
          <a:lstStyle/>
          <a:p>
            <a:pPr marL="0" indent="0" algn="l">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最大</a:t>
            </a:r>
            <a:r>
              <a:rPr lang="en-US" sz="1050" b="1" dirty="0">
                <a:solidFill>
                  <a:srgbClr val="424242"/>
                </a:solidFill>
                <a:latin typeface="Hiragino Kaku Gothic Pro" pitchFamily="34" charset="0"/>
                <a:ea typeface="Hiragino Kaku Gothic Pro" pitchFamily="34" charset="-122"/>
                <a:cs typeface="Hiragino Kaku Gothic Pro" pitchFamily="34" charset="-120"/>
              </a:rPr>
              <a:t>6倍</a:t>
            </a:r>
            <a:r>
              <a:rPr lang="en-US" sz="1050" dirty="0">
                <a:solidFill>
                  <a:srgbClr val="424242"/>
                </a:solidFill>
                <a:latin typeface="Hiragino Kaku Gothic Pro" pitchFamily="34" charset="0"/>
                <a:ea typeface="Hiragino Kaku Gothic Pro" pitchFamily="34" charset="-122"/>
                <a:cs typeface="Hiragino Kaku Gothic Pro" pitchFamily="34" charset="-120"/>
              </a:rPr>
              <a:t>に跳ね上がる可能性</a:t>
            </a:r>
            <a:endParaRPr lang="en-US" sz="1050" dirty="0"/>
          </a:p>
        </p:txBody>
      </p:sp>
      <p:sp>
        <p:nvSpPr>
          <p:cNvPr id="48" name="Text 24"/>
          <p:cNvSpPr/>
          <p:nvPr/>
        </p:nvSpPr>
        <p:spPr>
          <a:xfrm>
            <a:off x="8534400" y="2352675"/>
            <a:ext cx="1463040" cy="161925"/>
          </a:xfrm>
          <a:prstGeom prst="rect">
            <a:avLst/>
          </a:prstGeom>
          <a:noFill/>
          <a:ln/>
        </p:spPr>
        <p:txBody>
          <a:bodyPr vert="horz" wrap="square" lIns="0" tIns="0" rIns="0" bIns="0" rtlCol="0" anchor="t"/>
          <a:lstStyle/>
          <a:p>
            <a:pPr marL="0" indent="0" algn="l">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権利関係の複雑化</a:t>
            </a:r>
            <a:endParaRPr lang="en-US" sz="1200" dirty="0"/>
          </a:p>
        </p:txBody>
      </p:sp>
      <p:sp>
        <p:nvSpPr>
          <p:cNvPr id="49" name="Text 25"/>
          <p:cNvSpPr/>
          <p:nvPr/>
        </p:nvSpPr>
        <p:spPr>
          <a:xfrm>
            <a:off x="8534400" y="2552700"/>
            <a:ext cx="3124200" cy="381000"/>
          </a:xfrm>
          <a:prstGeom prst="rect">
            <a:avLst/>
          </a:prstGeom>
          <a:noFill/>
          <a:ln/>
        </p:spPr>
        <p:txBody>
          <a:bodyPr vert="horz" wrap="square" lIns="0" tIns="0" rIns="0" bIns="0" rtlCol="0" anchor="t"/>
          <a:lstStyle/>
          <a:p>
            <a:pPr marL="0" indent="0" algn="l">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相続人が増え、権利関係が複雑化し売却や活用が困難に</a:t>
            </a:r>
            <a:endParaRPr lang="en-US" sz="1050" dirty="0"/>
          </a:p>
        </p:txBody>
      </p:sp>
      <p:sp>
        <p:nvSpPr>
          <p:cNvPr id="50" name="Text 26"/>
          <p:cNvSpPr/>
          <p:nvPr/>
        </p:nvSpPr>
        <p:spPr>
          <a:xfrm>
            <a:off x="8572500" y="3076575"/>
            <a:ext cx="1097280" cy="161925"/>
          </a:xfrm>
          <a:prstGeom prst="rect">
            <a:avLst/>
          </a:prstGeom>
          <a:noFill/>
          <a:ln/>
        </p:spPr>
        <p:txBody>
          <a:bodyPr vert="horz" wrap="square" lIns="0" tIns="0" rIns="0" bIns="0" rtlCol="0" anchor="t"/>
          <a:lstStyle/>
          <a:p>
            <a:pPr marL="0" indent="0" algn="l">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近隣トラブル</a:t>
            </a:r>
            <a:endParaRPr lang="en-US" sz="1200" dirty="0"/>
          </a:p>
        </p:txBody>
      </p:sp>
      <p:sp>
        <p:nvSpPr>
          <p:cNvPr id="51" name="Text 27"/>
          <p:cNvSpPr/>
          <p:nvPr/>
        </p:nvSpPr>
        <p:spPr>
          <a:xfrm>
            <a:off x="8572500" y="3276600"/>
            <a:ext cx="3086100" cy="381000"/>
          </a:xfrm>
          <a:prstGeom prst="rect">
            <a:avLst/>
          </a:prstGeom>
          <a:noFill/>
          <a:ln/>
        </p:spPr>
        <p:txBody>
          <a:bodyPr vert="horz" wrap="square" lIns="0" tIns="0" rIns="0" bIns="0" rtlCol="0" anchor="t"/>
          <a:lstStyle/>
          <a:p>
            <a:pPr marL="0" indent="0" algn="l">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倒壊、害虫発生、不法投棄、放火などの原因となり得る</a:t>
            </a:r>
            <a:endParaRPr lang="en-US" sz="1050" dirty="0"/>
          </a:p>
        </p:txBody>
      </p:sp>
      <p:sp>
        <p:nvSpPr>
          <p:cNvPr id="52" name="Text 28"/>
          <p:cNvSpPr/>
          <p:nvPr/>
        </p:nvSpPr>
        <p:spPr>
          <a:xfrm>
            <a:off x="8534400" y="3800475"/>
            <a:ext cx="2338388" cy="276225"/>
          </a:xfrm>
          <a:prstGeom prst="rect">
            <a:avLst/>
          </a:prstGeom>
          <a:noFill/>
          <a:ln/>
        </p:spPr>
        <p:txBody>
          <a:bodyPr vert="horz" wrap="square" lIns="0" tIns="0" rIns="0" bIns="0" rtlCol="0" anchor="t"/>
          <a:lstStyle/>
          <a:p>
            <a:pPr marL="0" indent="0" algn="l">
              <a:lnSpc>
                <a:spcPts val="1800"/>
              </a:lnSpc>
              <a:buNone/>
            </a:pPr>
            <a:r>
              <a:rPr lang="en-US" sz="1200" b="1" dirty="0" err="1">
                <a:solidFill>
                  <a:srgbClr val="424242"/>
                </a:solidFill>
                <a:latin typeface="Hiragino Kaku Gothic Pro" pitchFamily="34" charset="0"/>
                <a:ea typeface="Hiragino Kaku Gothic Pro" pitchFamily="34" charset="-122"/>
                <a:cs typeface="Hiragino Kaku Gothic Pro" pitchFamily="34" charset="-120"/>
              </a:rPr>
              <a:t>特定空き家化→行政代執行</a:t>
            </a:r>
            <a:endParaRPr lang="en-US" sz="1200" dirty="0"/>
          </a:p>
        </p:txBody>
      </p:sp>
      <p:sp>
        <p:nvSpPr>
          <p:cNvPr id="53" name="Text 29"/>
          <p:cNvSpPr/>
          <p:nvPr/>
        </p:nvSpPr>
        <p:spPr>
          <a:xfrm>
            <a:off x="8534400" y="4000500"/>
            <a:ext cx="3124200" cy="381000"/>
          </a:xfrm>
          <a:prstGeom prst="rect">
            <a:avLst/>
          </a:prstGeom>
          <a:noFill/>
          <a:ln/>
        </p:spPr>
        <p:txBody>
          <a:bodyPr vert="horz" wrap="square" lIns="0" tIns="0" rIns="0" bIns="0" rtlCol="0" anchor="t"/>
          <a:lstStyle/>
          <a:p>
            <a:pPr marL="0" indent="0" algn="l">
              <a:lnSpc>
                <a:spcPts val="1500"/>
              </a:lnSpc>
              <a:buNone/>
            </a:pPr>
            <a:r>
              <a:rPr lang="en-US" sz="1050" dirty="0">
                <a:solidFill>
                  <a:srgbClr val="424242"/>
                </a:solidFill>
                <a:latin typeface="Hiragino Kaku Gothic Pro" pitchFamily="34" charset="0"/>
                <a:ea typeface="Hiragino Kaku Gothic Pro" pitchFamily="34" charset="-122"/>
                <a:cs typeface="Hiragino Kaku Gothic Pro" pitchFamily="34" charset="-120"/>
              </a:rPr>
              <a:t>強制的に解体し、その費用を所有者に請求される可能性</a:t>
            </a:r>
            <a:endParaRPr lang="en-US" sz="1050" dirty="0"/>
          </a:p>
        </p:txBody>
      </p:sp>
      <p:sp>
        <p:nvSpPr>
          <p:cNvPr id="54" name="Text 30"/>
          <p:cNvSpPr/>
          <p:nvPr/>
        </p:nvSpPr>
        <p:spPr>
          <a:xfrm>
            <a:off x="381000" y="6286500"/>
            <a:ext cx="4640580" cy="190500"/>
          </a:xfrm>
          <a:prstGeom prst="rect">
            <a:avLst/>
          </a:prstGeom>
          <a:noFill/>
          <a:ln/>
        </p:spPr>
        <p:txBody>
          <a:bodyPr vert="horz" wrap="square" lIns="0" tIns="0" rIns="0" bIns="0" rtlCol="0" anchor="t"/>
          <a:lstStyle/>
          <a:p>
            <a:pPr marL="0" indent="0">
              <a:lnSpc>
                <a:spcPts val="1500"/>
              </a:lnSpc>
              <a:buNone/>
            </a:pPr>
            <a:r>
              <a:rPr lang="en-US" sz="1050" dirty="0">
                <a:solidFill>
                  <a:srgbClr val="4B5563"/>
                </a:solidFill>
                <a:latin typeface="Hiragino Kaku Gothic Pro" pitchFamily="34" charset="0"/>
                <a:ea typeface="Hiragino Kaku Gothic Pro" pitchFamily="34" charset="-122"/>
                <a:cs typeface="Hiragino Kaku Gothic Pro" pitchFamily="34" charset="-120"/>
              </a:rPr>
              <a:t>※相続放棄や国庫帰属制度は事前に法務局への相談が不可欠です</a:t>
            </a:r>
            <a:endParaRPr lang="en-US" sz="1050" dirty="0"/>
          </a:p>
        </p:txBody>
      </p:sp>
      <p:sp>
        <p:nvSpPr>
          <p:cNvPr id="55" name="Text 31"/>
          <p:cNvSpPr/>
          <p:nvPr/>
        </p:nvSpPr>
        <p:spPr>
          <a:xfrm>
            <a:off x="10115551" y="6286500"/>
            <a:ext cx="1695450" cy="190500"/>
          </a:xfrm>
          <a:prstGeom prst="rect">
            <a:avLst/>
          </a:prstGeom>
          <a:noFill/>
          <a:ln/>
        </p:spPr>
        <p:txBody>
          <a:bodyPr vert="horz" wrap="square" lIns="0" tIns="0" rIns="0" bIns="0" rtlCol="0" anchor="t"/>
          <a:lstStyle/>
          <a:p>
            <a:pPr marL="0" indent="0" algn="r">
              <a:lnSpc>
                <a:spcPts val="1500"/>
              </a:lnSpc>
              <a:buNone/>
            </a:pPr>
            <a:r>
              <a:rPr lang="en-US" sz="1050" dirty="0">
                <a:solidFill>
                  <a:srgbClr val="4B5563"/>
                </a:solidFill>
                <a:latin typeface="Hiragino Kaku Gothic Pro" pitchFamily="34" charset="0"/>
                <a:ea typeface="Hiragino Kaku Gothic Pro" pitchFamily="34" charset="-122"/>
                <a:cs typeface="Hiragino Kaku Gothic Pro" pitchFamily="34" charset="-120"/>
              </a:rPr>
              <a:t>2025年11月28日現在情報</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1905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381000" y="381000"/>
            <a:ext cx="11430000" cy="495300"/>
          </a:xfrm>
          <a:prstGeom prst="rect">
            <a:avLst/>
          </a:prstGeom>
        </p:spPr>
      </p:pic>
      <p:pic>
        <p:nvPicPr>
          <p:cNvPr id="10" name="Image 8" descr="preencoded.png"/>
          <p:cNvPicPr>
            <a:picLocks noChangeAspect="1"/>
          </p:cNvPicPr>
          <p:nvPr/>
        </p:nvPicPr>
        <p:blipFill>
          <a:blip r:embed="rId6"/>
          <a:stretch>
            <a:fillRect/>
          </a:stretch>
        </p:blipFill>
        <p:spPr>
          <a:xfrm>
            <a:off x="1269050" y="1200150"/>
            <a:ext cx="8395097" cy="1485900"/>
          </a:xfrm>
          <a:prstGeom prst="rect">
            <a:avLst/>
          </a:prstGeom>
        </p:spPr>
      </p:pic>
      <p:pic>
        <p:nvPicPr>
          <p:cNvPr id="11" name="Image 9" descr="preencoded.png"/>
          <p:cNvPicPr>
            <a:picLocks noChangeAspect="1"/>
          </p:cNvPicPr>
          <p:nvPr/>
        </p:nvPicPr>
        <p:blipFill>
          <a:blip r:embed="rId7"/>
          <a:stretch>
            <a:fillRect/>
          </a:stretch>
        </p:blipFill>
        <p:spPr>
          <a:xfrm>
            <a:off x="1421450" y="1257300"/>
            <a:ext cx="219075" cy="266700"/>
          </a:xfrm>
          <a:prstGeom prst="rect">
            <a:avLst/>
          </a:prstGeom>
        </p:spPr>
      </p:pic>
      <p:pic>
        <p:nvPicPr>
          <p:cNvPr id="12" name="Image 10" descr="preencoded.png"/>
          <p:cNvPicPr>
            <a:picLocks noChangeAspect="1"/>
          </p:cNvPicPr>
          <p:nvPr/>
        </p:nvPicPr>
        <p:blipFill>
          <a:blip r:embed="rId6"/>
          <a:stretch>
            <a:fillRect/>
          </a:stretch>
        </p:blipFill>
        <p:spPr>
          <a:xfrm>
            <a:off x="1269050" y="2705100"/>
            <a:ext cx="8395097" cy="1485900"/>
          </a:xfrm>
          <a:prstGeom prst="rect">
            <a:avLst/>
          </a:prstGeom>
        </p:spPr>
      </p:pic>
      <p:pic>
        <p:nvPicPr>
          <p:cNvPr id="13" name="Image 11" descr="preencoded.png"/>
          <p:cNvPicPr>
            <a:picLocks noChangeAspect="1"/>
          </p:cNvPicPr>
          <p:nvPr/>
        </p:nvPicPr>
        <p:blipFill>
          <a:blip r:embed="rId8"/>
          <a:stretch>
            <a:fillRect/>
          </a:stretch>
        </p:blipFill>
        <p:spPr>
          <a:xfrm>
            <a:off x="1421450" y="2857500"/>
            <a:ext cx="190500" cy="266700"/>
          </a:xfrm>
          <a:prstGeom prst="rect">
            <a:avLst/>
          </a:prstGeom>
        </p:spPr>
      </p:pic>
      <p:pic>
        <p:nvPicPr>
          <p:cNvPr id="14" name="Image 12" descr="preencoded.png"/>
          <p:cNvPicPr>
            <a:picLocks noChangeAspect="1"/>
          </p:cNvPicPr>
          <p:nvPr/>
        </p:nvPicPr>
        <p:blipFill>
          <a:blip r:embed="rId6"/>
          <a:stretch>
            <a:fillRect/>
          </a:stretch>
        </p:blipFill>
        <p:spPr>
          <a:xfrm>
            <a:off x="1269050" y="4305300"/>
            <a:ext cx="8395097" cy="1485900"/>
          </a:xfrm>
          <a:prstGeom prst="rect">
            <a:avLst/>
          </a:prstGeom>
        </p:spPr>
      </p:pic>
      <p:pic>
        <p:nvPicPr>
          <p:cNvPr id="15" name="Image 13" descr="preencoded.png"/>
          <p:cNvPicPr>
            <a:picLocks noChangeAspect="1"/>
          </p:cNvPicPr>
          <p:nvPr/>
        </p:nvPicPr>
        <p:blipFill>
          <a:blip r:embed="rId9"/>
          <a:stretch>
            <a:fillRect/>
          </a:stretch>
        </p:blipFill>
        <p:spPr>
          <a:xfrm>
            <a:off x="1421450" y="4457700"/>
            <a:ext cx="190500" cy="266700"/>
          </a:xfrm>
          <a:prstGeom prst="rect">
            <a:avLst/>
          </a:prstGeom>
        </p:spPr>
      </p:pic>
      <p:pic>
        <p:nvPicPr>
          <p:cNvPr id="16" name="Image 14" descr="preencoded.png"/>
          <p:cNvPicPr>
            <a:picLocks noChangeAspect="1"/>
          </p:cNvPicPr>
          <p:nvPr/>
        </p:nvPicPr>
        <p:blipFill>
          <a:blip r:embed="rId10"/>
          <a:stretch>
            <a:fillRect/>
          </a:stretch>
        </p:blipFill>
        <p:spPr>
          <a:xfrm>
            <a:off x="381000" y="6057900"/>
            <a:ext cx="11430000" cy="419100"/>
          </a:xfrm>
          <a:prstGeom prst="rect">
            <a:avLst/>
          </a:prstGeom>
        </p:spPr>
      </p:pic>
      <p:pic>
        <p:nvPicPr>
          <p:cNvPr id="17" name="Image 15" descr="preencoded.png"/>
          <p:cNvPicPr>
            <a:picLocks noChangeAspect="1"/>
          </p:cNvPicPr>
          <p:nvPr/>
        </p:nvPicPr>
        <p:blipFill>
          <a:blip r:embed="rId11"/>
          <a:stretch>
            <a:fillRect/>
          </a:stretch>
        </p:blipFill>
        <p:spPr>
          <a:xfrm>
            <a:off x="457200" y="6134100"/>
            <a:ext cx="190500" cy="266700"/>
          </a:xfrm>
          <a:prstGeom prst="rect">
            <a:avLst/>
          </a:prstGeom>
        </p:spPr>
      </p:pic>
      <p:sp>
        <p:nvSpPr>
          <p:cNvPr id="18" name="Text 0"/>
          <p:cNvSpPr/>
          <p:nvPr/>
        </p:nvSpPr>
        <p:spPr>
          <a:xfrm>
            <a:off x="381000" y="381000"/>
            <a:ext cx="11430000" cy="495300"/>
          </a:xfrm>
          <a:prstGeom prst="rect">
            <a:avLst/>
          </a:prstGeom>
          <a:noFill/>
          <a:ln/>
        </p:spPr>
        <p:txBody>
          <a:bodyPr vert="horz" wrap="square" lIns="0" tIns="0" rIns="0" bIns="0" rtlCol="0" anchor="t"/>
          <a:lstStyle/>
          <a:p>
            <a:pPr marL="0" indent="0">
              <a:lnSpc>
                <a:spcPts val="2700"/>
              </a:lnSpc>
              <a:buNone/>
            </a:pPr>
            <a:r>
              <a:rPr lang="en-US" sz="2250" b="1" dirty="0">
                <a:solidFill>
                  <a:srgbClr val="2E7D32"/>
                </a:solidFill>
                <a:latin typeface="Hiragino Kaku Gothic Pro" pitchFamily="34" charset="0"/>
                <a:ea typeface="Hiragino Kaku Gothic Pro" pitchFamily="34" charset="-122"/>
                <a:cs typeface="Hiragino Kaku Gothic Pro" pitchFamily="34" charset="-120"/>
              </a:rPr>
              <a:t>関連制度変更と今後の動向</a:t>
            </a:r>
            <a:endParaRPr lang="en-US" sz="2250" dirty="0"/>
          </a:p>
        </p:txBody>
      </p:sp>
      <p:sp>
        <p:nvSpPr>
          <p:cNvPr id="28" name="Text 10"/>
          <p:cNvSpPr/>
          <p:nvPr/>
        </p:nvSpPr>
        <p:spPr>
          <a:xfrm>
            <a:off x="1754825" y="1257300"/>
            <a:ext cx="20574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住所変更登記義務化</a:t>
            </a:r>
            <a:endParaRPr lang="en-US" sz="1500" dirty="0"/>
          </a:p>
        </p:txBody>
      </p:sp>
      <p:sp>
        <p:nvSpPr>
          <p:cNvPr id="29" name="Text 11"/>
          <p:cNvSpPr/>
          <p:nvPr/>
        </p:nvSpPr>
        <p:spPr>
          <a:xfrm>
            <a:off x="1726250" y="1600200"/>
            <a:ext cx="7785497"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a:solidFill>
                  <a:srgbClr val="424242"/>
                </a:solidFill>
                <a:latin typeface="Hiragino Kaku Gothic Pro" pitchFamily="34" charset="0"/>
                <a:ea typeface="Hiragino Kaku Gothic Pro" pitchFamily="34" charset="-122"/>
                <a:cs typeface="Hiragino Kaku Gothic Pro" pitchFamily="34" charset="-120"/>
              </a:rPr>
              <a:t>対象：</a:t>
            </a:r>
            <a:r>
              <a:rPr lang="en-US" sz="1200" dirty="0">
                <a:solidFill>
                  <a:srgbClr val="424242"/>
                </a:solidFill>
                <a:latin typeface="Hiragino Kaku Gothic Pro" pitchFamily="34" charset="0"/>
                <a:ea typeface="Hiragino Kaku Gothic Pro" pitchFamily="34" charset="-122"/>
                <a:cs typeface="Hiragino Kaku Gothic Pro" pitchFamily="34" charset="-120"/>
              </a:rPr>
              <a:t>所有者の氏名や住所の変更登記</a:t>
            </a:r>
            <a:endParaRPr lang="en-US" sz="1200" dirty="0"/>
          </a:p>
        </p:txBody>
      </p:sp>
      <p:sp>
        <p:nvSpPr>
          <p:cNvPr id="30" name="Text 12"/>
          <p:cNvSpPr/>
          <p:nvPr/>
        </p:nvSpPr>
        <p:spPr>
          <a:xfrm>
            <a:off x="1726250" y="1905000"/>
            <a:ext cx="7785497"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a:solidFill>
                  <a:srgbClr val="424242"/>
                </a:solidFill>
                <a:latin typeface="Hiragino Kaku Gothic Pro" pitchFamily="34" charset="0"/>
                <a:ea typeface="Hiragino Kaku Gothic Pro" pitchFamily="34" charset="-122"/>
                <a:cs typeface="Hiragino Kaku Gothic Pro" pitchFamily="34" charset="-120"/>
              </a:rPr>
              <a:t>義務期間：</a:t>
            </a:r>
            <a:r>
              <a:rPr lang="en-US" sz="1200" dirty="0">
                <a:solidFill>
                  <a:srgbClr val="424242"/>
                </a:solidFill>
                <a:latin typeface="Hiragino Kaku Gothic Pro" pitchFamily="34" charset="0"/>
                <a:ea typeface="Hiragino Kaku Gothic Pro" pitchFamily="34" charset="-122"/>
                <a:cs typeface="Hiragino Kaku Gothic Pro" pitchFamily="34" charset="-120"/>
              </a:rPr>
              <a:t>住所や氏名が変更された日から</a:t>
            </a:r>
            <a:r>
              <a:rPr lang="en-US" sz="1200" b="1" dirty="0">
                <a:solidFill>
                  <a:srgbClr val="DC2626"/>
                </a:solidFill>
                <a:latin typeface="Hiragino Kaku Gothic Pro" pitchFamily="34" charset="0"/>
                <a:ea typeface="Hiragino Kaku Gothic Pro" pitchFamily="34" charset="-122"/>
                <a:cs typeface="Hiragino Kaku Gothic Pro" pitchFamily="34" charset="-120"/>
              </a:rPr>
              <a:t>2年以内</a:t>
            </a:r>
            <a:endParaRPr lang="en-US" sz="1200" dirty="0"/>
          </a:p>
        </p:txBody>
      </p:sp>
      <p:sp>
        <p:nvSpPr>
          <p:cNvPr id="31" name="Text 13"/>
          <p:cNvSpPr/>
          <p:nvPr/>
        </p:nvSpPr>
        <p:spPr>
          <a:xfrm>
            <a:off x="1726250" y="2209800"/>
            <a:ext cx="7785497"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a:solidFill>
                  <a:srgbClr val="424242"/>
                </a:solidFill>
                <a:latin typeface="Hiragino Kaku Gothic Pro" pitchFamily="34" charset="0"/>
                <a:ea typeface="Hiragino Kaku Gothic Pro" pitchFamily="34" charset="-122"/>
                <a:cs typeface="Hiragino Kaku Gothic Pro" pitchFamily="34" charset="-120"/>
              </a:rPr>
              <a:t>罰則：</a:t>
            </a:r>
            <a:r>
              <a:rPr lang="en-US" sz="1200" dirty="0">
                <a:solidFill>
                  <a:srgbClr val="424242"/>
                </a:solidFill>
                <a:latin typeface="Hiragino Kaku Gothic Pro" pitchFamily="34" charset="0"/>
                <a:ea typeface="Hiragino Kaku Gothic Pro" pitchFamily="34" charset="-122"/>
                <a:cs typeface="Hiragino Kaku Gothic Pro" pitchFamily="34" charset="-120"/>
              </a:rPr>
              <a:t>正当な理由なく怠った場合、</a:t>
            </a:r>
            <a:r>
              <a:rPr lang="en-US" sz="1200" b="1" dirty="0">
                <a:solidFill>
                  <a:srgbClr val="DC2626"/>
                </a:solidFill>
                <a:latin typeface="Hiragino Kaku Gothic Pro" pitchFamily="34" charset="0"/>
                <a:ea typeface="Hiragino Kaku Gothic Pro" pitchFamily="34" charset="-122"/>
                <a:cs typeface="Hiragino Kaku Gothic Pro" pitchFamily="34" charset="-120"/>
              </a:rPr>
              <a:t>5万円以下の過料</a:t>
            </a:r>
            <a:endParaRPr lang="en-US" sz="1200" dirty="0"/>
          </a:p>
        </p:txBody>
      </p:sp>
      <p:sp>
        <p:nvSpPr>
          <p:cNvPr id="32" name="Text 14"/>
          <p:cNvSpPr/>
          <p:nvPr/>
        </p:nvSpPr>
        <p:spPr>
          <a:xfrm>
            <a:off x="1726250" y="2857500"/>
            <a:ext cx="22860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相続土地国庫帰属制度</a:t>
            </a:r>
            <a:endParaRPr lang="en-US" sz="1500" dirty="0"/>
          </a:p>
        </p:txBody>
      </p:sp>
      <p:sp>
        <p:nvSpPr>
          <p:cNvPr id="33" name="Text 15"/>
          <p:cNvSpPr/>
          <p:nvPr/>
        </p:nvSpPr>
        <p:spPr>
          <a:xfrm>
            <a:off x="1726250" y="3200400"/>
            <a:ext cx="7785497"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a:solidFill>
                  <a:srgbClr val="424242"/>
                </a:solidFill>
                <a:latin typeface="Hiragino Kaku Gothic Pro" pitchFamily="34" charset="0"/>
                <a:ea typeface="Hiragino Kaku Gothic Pro" pitchFamily="34" charset="-122"/>
                <a:cs typeface="Hiragino Kaku Gothic Pro" pitchFamily="34" charset="-120"/>
              </a:rPr>
              <a:t>施行日：</a:t>
            </a:r>
            <a:r>
              <a:rPr lang="en-US" sz="1200" dirty="0">
                <a:solidFill>
                  <a:srgbClr val="424242"/>
                </a:solidFill>
                <a:latin typeface="Hiragino Kaku Gothic Pro" pitchFamily="34" charset="0"/>
                <a:ea typeface="Hiragino Kaku Gothic Pro" pitchFamily="34" charset="-122"/>
                <a:cs typeface="Hiragino Kaku Gothic Pro" pitchFamily="34" charset="-120"/>
              </a:rPr>
              <a:t>2023年4月27日</a:t>
            </a:r>
            <a:endParaRPr lang="en-US" sz="1200" dirty="0"/>
          </a:p>
        </p:txBody>
      </p:sp>
      <p:sp>
        <p:nvSpPr>
          <p:cNvPr id="34" name="Text 16"/>
          <p:cNvSpPr/>
          <p:nvPr/>
        </p:nvSpPr>
        <p:spPr>
          <a:xfrm>
            <a:off x="1726250" y="3505200"/>
            <a:ext cx="7785497"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a:solidFill>
                  <a:srgbClr val="424242"/>
                </a:solidFill>
                <a:latin typeface="Hiragino Kaku Gothic Pro" pitchFamily="34" charset="0"/>
                <a:ea typeface="Hiragino Kaku Gothic Pro" pitchFamily="34" charset="-122"/>
                <a:cs typeface="Hiragino Kaku Gothic Pro" pitchFamily="34" charset="-120"/>
              </a:rPr>
              <a:t>対象：</a:t>
            </a:r>
            <a:r>
              <a:rPr lang="en-US" sz="1200" dirty="0">
                <a:solidFill>
                  <a:srgbClr val="424242"/>
                </a:solidFill>
                <a:latin typeface="Hiragino Kaku Gothic Pro" pitchFamily="34" charset="0"/>
                <a:ea typeface="Hiragino Kaku Gothic Pro" pitchFamily="34" charset="-122"/>
                <a:cs typeface="Hiragino Kaku Gothic Pro" pitchFamily="34" charset="-120"/>
              </a:rPr>
              <a:t>利用価値が低く管理が困難な土地</a:t>
            </a:r>
            <a:endParaRPr lang="en-US" sz="1200" dirty="0"/>
          </a:p>
        </p:txBody>
      </p:sp>
      <p:sp>
        <p:nvSpPr>
          <p:cNvPr id="35" name="Text 17"/>
          <p:cNvSpPr/>
          <p:nvPr/>
        </p:nvSpPr>
        <p:spPr>
          <a:xfrm>
            <a:off x="1726250" y="3810000"/>
            <a:ext cx="7785497"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a:solidFill>
                  <a:srgbClr val="424242"/>
                </a:solidFill>
                <a:latin typeface="Hiragino Kaku Gothic Pro" pitchFamily="34" charset="0"/>
                <a:ea typeface="Hiragino Kaku Gothic Pro" pitchFamily="34" charset="-122"/>
                <a:cs typeface="Hiragino Kaku Gothic Pro" pitchFamily="34" charset="-120"/>
              </a:rPr>
              <a:t>要件：</a:t>
            </a:r>
            <a:r>
              <a:rPr lang="en-US" sz="1200" dirty="0">
                <a:solidFill>
                  <a:srgbClr val="424242"/>
                </a:solidFill>
                <a:latin typeface="Hiragino Kaku Gothic Pro" pitchFamily="34" charset="0"/>
                <a:ea typeface="Hiragino Kaku Gothic Pro" pitchFamily="34" charset="-122"/>
                <a:cs typeface="Hiragino Kaku Gothic Pro" pitchFamily="34" charset="-120"/>
              </a:rPr>
              <a:t>建物がない、担保権が設定されていない、境界が明確であること</a:t>
            </a:r>
            <a:endParaRPr lang="en-US" sz="1200" dirty="0"/>
          </a:p>
        </p:txBody>
      </p:sp>
      <p:sp>
        <p:nvSpPr>
          <p:cNvPr id="36" name="Text 18"/>
          <p:cNvSpPr/>
          <p:nvPr/>
        </p:nvSpPr>
        <p:spPr>
          <a:xfrm>
            <a:off x="1726250" y="4457700"/>
            <a:ext cx="27432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空き家対策特別措置法改正</a:t>
            </a:r>
            <a:endParaRPr lang="en-US" sz="1500" dirty="0"/>
          </a:p>
        </p:txBody>
      </p:sp>
      <p:sp>
        <p:nvSpPr>
          <p:cNvPr id="37" name="Text 19"/>
          <p:cNvSpPr/>
          <p:nvPr/>
        </p:nvSpPr>
        <p:spPr>
          <a:xfrm>
            <a:off x="1726250" y="4800600"/>
            <a:ext cx="7785497"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a:solidFill>
                  <a:srgbClr val="424242"/>
                </a:solidFill>
                <a:latin typeface="Hiragino Kaku Gothic Pro" pitchFamily="34" charset="0"/>
                <a:ea typeface="Hiragino Kaku Gothic Pro" pitchFamily="34" charset="-122"/>
                <a:cs typeface="Hiragino Kaku Gothic Pro" pitchFamily="34" charset="-120"/>
              </a:rPr>
              <a:t>施行日：</a:t>
            </a:r>
            <a:r>
              <a:rPr lang="en-US" sz="1200" dirty="0">
                <a:solidFill>
                  <a:srgbClr val="424242"/>
                </a:solidFill>
                <a:latin typeface="Hiragino Kaku Gothic Pro" pitchFamily="34" charset="0"/>
                <a:ea typeface="Hiragino Kaku Gothic Pro" pitchFamily="34" charset="-122"/>
                <a:cs typeface="Hiragino Kaku Gothic Pro" pitchFamily="34" charset="-120"/>
              </a:rPr>
              <a:t>2023年12月13日</a:t>
            </a:r>
            <a:endParaRPr lang="en-US" sz="1200" dirty="0"/>
          </a:p>
        </p:txBody>
      </p:sp>
      <p:sp>
        <p:nvSpPr>
          <p:cNvPr id="38" name="Text 20"/>
          <p:cNvSpPr/>
          <p:nvPr/>
        </p:nvSpPr>
        <p:spPr>
          <a:xfrm>
            <a:off x="1726250" y="5105400"/>
            <a:ext cx="7785497"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a:solidFill>
                  <a:srgbClr val="424242"/>
                </a:solidFill>
                <a:latin typeface="Hiragino Kaku Gothic Pro" pitchFamily="34" charset="0"/>
                <a:ea typeface="Hiragino Kaku Gothic Pro" pitchFamily="34" charset="-122"/>
                <a:cs typeface="Hiragino Kaku Gothic Pro" pitchFamily="34" charset="-120"/>
              </a:rPr>
              <a:t>新設：</a:t>
            </a:r>
            <a:r>
              <a:rPr lang="en-US" sz="1200" dirty="0">
                <a:solidFill>
                  <a:srgbClr val="424242"/>
                </a:solidFill>
                <a:latin typeface="Hiragino Kaku Gothic Pro" pitchFamily="34" charset="0"/>
                <a:ea typeface="Hiragino Kaku Gothic Pro" pitchFamily="34" charset="-122"/>
                <a:cs typeface="Hiragino Kaku Gothic Pro" pitchFamily="34" charset="-120"/>
              </a:rPr>
              <a:t>"管理不全空家"という新たな区分が設けられた</a:t>
            </a:r>
            <a:endParaRPr lang="en-US" sz="1200" dirty="0"/>
          </a:p>
        </p:txBody>
      </p:sp>
      <p:sp>
        <p:nvSpPr>
          <p:cNvPr id="39" name="Text 21"/>
          <p:cNvSpPr/>
          <p:nvPr/>
        </p:nvSpPr>
        <p:spPr>
          <a:xfrm>
            <a:off x="1726250" y="5429250"/>
            <a:ext cx="9342596" cy="2286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a:t>
            </a:r>
            <a:r>
              <a:rPr lang="en-US" sz="1200" b="1" dirty="0">
                <a:solidFill>
                  <a:srgbClr val="424242"/>
                </a:solidFill>
                <a:latin typeface="Hiragino Kaku Gothic Pro" pitchFamily="34" charset="0"/>
                <a:ea typeface="Hiragino Kaku Gothic Pro" pitchFamily="34" charset="-122"/>
                <a:cs typeface="Hiragino Kaku Gothic Pro" pitchFamily="34" charset="-120"/>
              </a:rPr>
              <a:t>影響：</a:t>
            </a:r>
            <a:r>
              <a:rPr lang="en-US" sz="1200" dirty="0">
                <a:solidFill>
                  <a:srgbClr val="424242"/>
                </a:solidFill>
                <a:latin typeface="Hiragino Kaku Gothic Pro" pitchFamily="34" charset="0"/>
                <a:ea typeface="Hiragino Kaku Gothic Pro" pitchFamily="34" charset="-122"/>
                <a:cs typeface="Hiragino Kaku Gothic Pro" pitchFamily="34" charset="-120"/>
              </a:rPr>
              <a:t>固定資産税の住宅用地特例が解除され、最大</a:t>
            </a:r>
            <a:r>
              <a:rPr lang="en-US" sz="1200" b="1" dirty="0">
                <a:solidFill>
                  <a:srgbClr val="DC2626"/>
                </a:solidFill>
                <a:latin typeface="Hiragino Kaku Gothic Pro" pitchFamily="34" charset="0"/>
                <a:ea typeface="Hiragino Kaku Gothic Pro" pitchFamily="34" charset="-122"/>
                <a:cs typeface="Hiragino Kaku Gothic Pro" pitchFamily="34" charset="-120"/>
              </a:rPr>
              <a:t>6倍</a:t>
            </a:r>
            <a:r>
              <a:rPr lang="en-US" sz="1200" dirty="0">
                <a:solidFill>
                  <a:srgbClr val="424242"/>
                </a:solidFill>
                <a:latin typeface="Hiragino Kaku Gothic Pro" pitchFamily="34" charset="0"/>
                <a:ea typeface="Hiragino Kaku Gothic Pro" pitchFamily="34" charset="-122"/>
                <a:cs typeface="Hiragino Kaku Gothic Pro" pitchFamily="34" charset="-120"/>
              </a:rPr>
              <a:t>に跳ね上がる可能性があります</a:t>
            </a:r>
            <a:endParaRPr lang="en-US" sz="1200" dirty="0"/>
          </a:p>
        </p:txBody>
      </p:sp>
      <p:sp>
        <p:nvSpPr>
          <p:cNvPr id="40" name="Text 22"/>
          <p:cNvSpPr/>
          <p:nvPr/>
        </p:nvSpPr>
        <p:spPr>
          <a:xfrm>
            <a:off x="762000" y="6153150"/>
            <a:ext cx="9509760" cy="228600"/>
          </a:xfrm>
          <a:prstGeom prst="rect">
            <a:avLst/>
          </a:prstGeom>
          <a:noFill/>
          <a:ln/>
        </p:spPr>
        <p:txBody>
          <a:bodyPr vert="horz" wrap="square" lIns="0" tIns="0" rIns="0" bIns="0" rtlCol="0" anchor="t"/>
          <a:lstStyle/>
          <a:p>
            <a:pPr marL="0" indent="0">
              <a:lnSpc>
                <a:spcPts val="1800"/>
              </a:lnSpc>
              <a:buNone/>
            </a:pPr>
            <a:r>
              <a:rPr lang="en-US" sz="1200" b="1" dirty="0">
                <a:solidFill>
                  <a:srgbClr val="424242"/>
                </a:solidFill>
                <a:latin typeface="Hiragino Kaku Gothic Pro" pitchFamily="34" charset="0"/>
                <a:ea typeface="Hiragino Kaku Gothic Pro" pitchFamily="34" charset="-122"/>
                <a:cs typeface="Hiragino Kaku Gothic Pro" pitchFamily="34" charset="-120"/>
              </a:rPr>
              <a:t>アドバイザーの留意点：所有者に、未対応による経済的リスク（固定資産税の増額）を明確に伝える必要があります</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381000" y="381000"/>
            <a:ext cx="11430000" cy="495300"/>
          </a:xfrm>
          <a:prstGeom prst="rect">
            <a:avLst/>
          </a:prstGeom>
        </p:spPr>
      </p:pic>
      <p:pic>
        <p:nvPicPr>
          <p:cNvPr id="5" name="Image 3" descr="preencoded.png"/>
          <p:cNvPicPr>
            <a:picLocks noChangeAspect="1"/>
          </p:cNvPicPr>
          <p:nvPr/>
        </p:nvPicPr>
        <p:blipFill>
          <a:blip r:embed="rId6"/>
          <a:stretch>
            <a:fillRect/>
          </a:stretch>
        </p:blipFill>
        <p:spPr>
          <a:xfrm>
            <a:off x="381000" y="1028700"/>
            <a:ext cx="5486400" cy="5105400"/>
          </a:xfrm>
          <a:prstGeom prst="rect">
            <a:avLst/>
          </a:prstGeom>
        </p:spPr>
      </p:pic>
      <p:pic>
        <p:nvPicPr>
          <p:cNvPr id="6" name="Image 4" descr="preencoded.png"/>
          <p:cNvPicPr>
            <a:picLocks noChangeAspect="1"/>
          </p:cNvPicPr>
          <p:nvPr/>
        </p:nvPicPr>
        <p:blipFill>
          <a:blip r:embed="rId7"/>
          <a:stretch>
            <a:fillRect/>
          </a:stretch>
        </p:blipFill>
        <p:spPr>
          <a:xfrm>
            <a:off x="533400" y="1562100"/>
            <a:ext cx="5162550" cy="4105275"/>
          </a:xfrm>
          <a:prstGeom prst="rect">
            <a:avLst/>
          </a:prstGeom>
        </p:spPr>
      </p:pic>
      <p:pic>
        <p:nvPicPr>
          <p:cNvPr id="7" name="Image 5" descr="preencoded.png"/>
          <p:cNvPicPr>
            <a:picLocks noChangeAspect="1"/>
          </p:cNvPicPr>
          <p:nvPr/>
        </p:nvPicPr>
        <p:blipFill>
          <a:blip r:embed="rId8"/>
          <a:stretch>
            <a:fillRect/>
          </a:stretch>
        </p:blipFill>
        <p:spPr>
          <a:xfrm>
            <a:off x="6324600" y="1028700"/>
            <a:ext cx="5486400" cy="1447800"/>
          </a:xfrm>
          <a:prstGeom prst="rect">
            <a:avLst/>
          </a:prstGeom>
        </p:spPr>
      </p:pic>
      <p:pic>
        <p:nvPicPr>
          <p:cNvPr id="8" name="Image 6" descr="preencoded.png"/>
          <p:cNvPicPr>
            <a:picLocks noChangeAspect="1"/>
          </p:cNvPicPr>
          <p:nvPr/>
        </p:nvPicPr>
        <p:blipFill>
          <a:blip r:embed="rId9"/>
          <a:stretch>
            <a:fillRect/>
          </a:stretch>
        </p:blipFill>
        <p:spPr>
          <a:xfrm>
            <a:off x="6477000" y="1181100"/>
            <a:ext cx="200025" cy="304800"/>
          </a:xfrm>
          <a:prstGeom prst="rect">
            <a:avLst/>
          </a:prstGeom>
        </p:spPr>
      </p:pic>
      <p:pic>
        <p:nvPicPr>
          <p:cNvPr id="9" name="Image 7" descr="preencoded.png"/>
          <p:cNvPicPr>
            <a:picLocks noChangeAspect="1"/>
          </p:cNvPicPr>
          <p:nvPr/>
        </p:nvPicPr>
        <p:blipFill>
          <a:blip r:embed="rId10"/>
          <a:stretch>
            <a:fillRect/>
          </a:stretch>
        </p:blipFill>
        <p:spPr>
          <a:xfrm>
            <a:off x="6324600" y="2552700"/>
            <a:ext cx="5486400" cy="1447800"/>
          </a:xfrm>
          <a:prstGeom prst="rect">
            <a:avLst/>
          </a:prstGeom>
        </p:spPr>
      </p:pic>
      <p:pic>
        <p:nvPicPr>
          <p:cNvPr id="10" name="Image 8" descr="preencoded.png"/>
          <p:cNvPicPr>
            <a:picLocks noChangeAspect="1"/>
          </p:cNvPicPr>
          <p:nvPr/>
        </p:nvPicPr>
        <p:blipFill>
          <a:blip r:embed="rId11"/>
          <a:stretch>
            <a:fillRect/>
          </a:stretch>
        </p:blipFill>
        <p:spPr>
          <a:xfrm>
            <a:off x="6477000" y="2705100"/>
            <a:ext cx="285750" cy="304800"/>
          </a:xfrm>
          <a:prstGeom prst="rect">
            <a:avLst/>
          </a:prstGeom>
        </p:spPr>
      </p:pic>
      <p:pic>
        <p:nvPicPr>
          <p:cNvPr id="11" name="Image 9" descr="preencoded.png"/>
          <p:cNvPicPr>
            <a:picLocks noChangeAspect="1"/>
          </p:cNvPicPr>
          <p:nvPr/>
        </p:nvPicPr>
        <p:blipFill>
          <a:blip r:embed="rId12"/>
          <a:stretch>
            <a:fillRect/>
          </a:stretch>
        </p:blipFill>
        <p:spPr>
          <a:xfrm>
            <a:off x="6324600" y="4076700"/>
            <a:ext cx="5486400" cy="1638300"/>
          </a:xfrm>
          <a:prstGeom prst="rect">
            <a:avLst/>
          </a:prstGeom>
        </p:spPr>
      </p:pic>
      <p:pic>
        <p:nvPicPr>
          <p:cNvPr id="12" name="Image 10" descr="preencoded.png"/>
          <p:cNvPicPr>
            <a:picLocks noChangeAspect="1"/>
          </p:cNvPicPr>
          <p:nvPr/>
        </p:nvPicPr>
        <p:blipFill>
          <a:blip r:embed="rId13"/>
          <a:stretch>
            <a:fillRect/>
          </a:stretch>
        </p:blipFill>
        <p:spPr>
          <a:xfrm>
            <a:off x="6477000" y="4229100"/>
            <a:ext cx="171450" cy="304800"/>
          </a:xfrm>
          <a:prstGeom prst="rect">
            <a:avLst/>
          </a:prstGeom>
        </p:spPr>
      </p:pic>
      <p:sp>
        <p:nvSpPr>
          <p:cNvPr id="13" name="Text 0"/>
          <p:cNvSpPr/>
          <p:nvPr/>
        </p:nvSpPr>
        <p:spPr>
          <a:xfrm>
            <a:off x="381000" y="381000"/>
            <a:ext cx="11430000" cy="495300"/>
          </a:xfrm>
          <a:prstGeom prst="rect">
            <a:avLst/>
          </a:prstGeom>
          <a:noFill/>
          <a:ln/>
        </p:spPr>
        <p:txBody>
          <a:bodyPr vert="horz" wrap="square" lIns="0" tIns="0" rIns="0" bIns="0" rtlCol="0" anchor="t"/>
          <a:lstStyle/>
          <a:p>
            <a:pPr marL="0" indent="0">
              <a:lnSpc>
                <a:spcPts val="2700"/>
              </a:lnSpc>
              <a:buNone/>
            </a:pPr>
            <a:r>
              <a:rPr lang="en-US" sz="2250" b="1" dirty="0">
                <a:solidFill>
                  <a:srgbClr val="2E7D32"/>
                </a:solidFill>
                <a:latin typeface="Hiragino Kaku Gothic Pro" pitchFamily="34" charset="0"/>
                <a:ea typeface="Hiragino Kaku Gothic Pro" pitchFamily="34" charset="-122"/>
                <a:cs typeface="Hiragino Kaku Gothic Pro" pitchFamily="34" charset="-120"/>
              </a:rPr>
              <a:t>地域連携による空き家問題解決への道筋</a:t>
            </a:r>
            <a:endParaRPr lang="en-US" sz="2250" dirty="0"/>
          </a:p>
        </p:txBody>
      </p:sp>
      <p:sp>
        <p:nvSpPr>
          <p:cNvPr id="14" name="Text 1"/>
          <p:cNvSpPr/>
          <p:nvPr/>
        </p:nvSpPr>
        <p:spPr>
          <a:xfrm>
            <a:off x="15240" y="1181100"/>
            <a:ext cx="6217920" cy="266700"/>
          </a:xfrm>
          <a:prstGeom prst="rect">
            <a:avLst/>
          </a:prstGeom>
          <a:noFill/>
          <a:ln/>
        </p:spPr>
        <p:txBody>
          <a:bodyPr vert="horz" wrap="square" lIns="0" tIns="0" rIns="0" bIns="0" rtlCol="0" anchor="t"/>
          <a:lstStyle/>
          <a:p>
            <a:pPr marL="0" indent="0" algn="ctr">
              <a:lnSpc>
                <a:spcPts val="2100"/>
              </a:lnSpc>
              <a:buNone/>
            </a:pPr>
            <a:r>
              <a:rPr lang="en-US" sz="1500" b="1" dirty="0">
                <a:solidFill>
                  <a:srgbClr val="374151"/>
                </a:solidFill>
                <a:latin typeface="Hiragino Kaku Gothic Pro" pitchFamily="34" charset="0"/>
                <a:ea typeface="Hiragino Kaku Gothic Pro" pitchFamily="34" charset="-122"/>
                <a:cs typeface="Hiragino Kaku Gothic Pro" pitchFamily="34" charset="-120"/>
              </a:rPr>
              <a:t>空き家問題解決のための連携ネットワーク</a:t>
            </a:r>
            <a:endParaRPr lang="en-US" sz="1500" dirty="0"/>
          </a:p>
        </p:txBody>
      </p:sp>
      <p:sp>
        <p:nvSpPr>
          <p:cNvPr id="15" name="Text 2"/>
          <p:cNvSpPr/>
          <p:nvPr/>
        </p:nvSpPr>
        <p:spPr>
          <a:xfrm>
            <a:off x="15240" y="5791200"/>
            <a:ext cx="6217920" cy="190500"/>
          </a:xfrm>
          <a:prstGeom prst="rect">
            <a:avLst/>
          </a:prstGeom>
          <a:noFill/>
          <a:ln/>
        </p:spPr>
        <p:txBody>
          <a:bodyPr vert="horz" wrap="square" lIns="0" tIns="0" rIns="0" bIns="0" rtlCol="0" anchor="t"/>
          <a:lstStyle/>
          <a:p>
            <a:pPr marL="0" indent="0" algn="ctr">
              <a:lnSpc>
                <a:spcPts val="1500"/>
              </a:lnSpc>
              <a:buNone/>
            </a:pPr>
            <a:r>
              <a:rPr lang="en-US" sz="1050" i="1" dirty="0">
                <a:solidFill>
                  <a:srgbClr val="4B5563"/>
                </a:solidFill>
                <a:latin typeface="Hiragino Kaku Gothic Pro" pitchFamily="34" charset="0"/>
                <a:ea typeface="Hiragino Kaku Gothic Pro" pitchFamily="34" charset="-122"/>
                <a:cs typeface="Hiragino Kaku Gothic Pro" pitchFamily="34" charset="-120"/>
              </a:rPr>
              <a:t>「所有者不明土地の問題は、単独では解決が難しい地域社会の課題です」</a:t>
            </a:r>
            <a:endParaRPr lang="en-US" sz="1050" dirty="0"/>
          </a:p>
        </p:txBody>
      </p:sp>
      <p:sp>
        <p:nvSpPr>
          <p:cNvPr id="16" name="Text 3"/>
          <p:cNvSpPr/>
          <p:nvPr/>
        </p:nvSpPr>
        <p:spPr>
          <a:xfrm>
            <a:off x="6791325" y="1200150"/>
            <a:ext cx="27432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アドバイザーの社会的役割</a:t>
            </a:r>
            <a:endParaRPr lang="en-US" sz="1500" dirty="0"/>
          </a:p>
        </p:txBody>
      </p:sp>
      <p:sp>
        <p:nvSpPr>
          <p:cNvPr id="17" name="Text 4"/>
          <p:cNvSpPr/>
          <p:nvPr/>
        </p:nvSpPr>
        <p:spPr>
          <a:xfrm>
            <a:off x="6477000" y="1562100"/>
            <a:ext cx="621792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空き家所有者と専門家、行政機関をつなぐ</a:t>
            </a:r>
            <a:r>
              <a:rPr lang="en-US" sz="1200" b="1" dirty="0">
                <a:solidFill>
                  <a:srgbClr val="424242"/>
                </a:solidFill>
                <a:latin typeface="Hiragino Kaku Gothic Pro" pitchFamily="34" charset="0"/>
                <a:ea typeface="Hiragino Kaku Gothic Pro" pitchFamily="34" charset="-122"/>
                <a:cs typeface="Hiragino Kaku Gothic Pro" pitchFamily="34" charset="-120"/>
              </a:rPr>
              <a:t>ハブ</a:t>
            </a:r>
            <a:r>
              <a:rPr lang="en-US" sz="1200" dirty="0">
                <a:solidFill>
                  <a:srgbClr val="424242"/>
                </a:solidFill>
                <a:latin typeface="Hiragino Kaku Gothic Pro" pitchFamily="34" charset="0"/>
                <a:ea typeface="Hiragino Kaku Gothic Pro" pitchFamily="34" charset="-122"/>
                <a:cs typeface="Hiragino Kaku Gothic Pro" pitchFamily="34" charset="-120"/>
              </a:rPr>
              <a:t>としての役割</a:t>
            </a:r>
            <a:endParaRPr lang="en-US" sz="1200" dirty="0"/>
          </a:p>
        </p:txBody>
      </p:sp>
      <p:sp>
        <p:nvSpPr>
          <p:cNvPr id="18" name="Text 5"/>
          <p:cNvSpPr/>
          <p:nvPr/>
        </p:nvSpPr>
        <p:spPr>
          <a:xfrm>
            <a:off x="6477000" y="1828800"/>
            <a:ext cx="621792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複雑な手続きに直面する所有者の</a:t>
            </a:r>
            <a:r>
              <a:rPr lang="en-US" sz="1200" b="1" dirty="0">
                <a:solidFill>
                  <a:srgbClr val="424242"/>
                </a:solidFill>
                <a:latin typeface="Hiragino Kaku Gothic Pro" pitchFamily="34" charset="0"/>
                <a:ea typeface="Hiragino Kaku Gothic Pro" pitchFamily="34" charset="-122"/>
                <a:cs typeface="Hiragino Kaku Gothic Pro" pitchFamily="34" charset="-120"/>
              </a:rPr>
              <a:t>心理的ハードル</a:t>
            </a:r>
            <a:r>
              <a:rPr lang="en-US" sz="1200" dirty="0">
                <a:solidFill>
                  <a:srgbClr val="424242"/>
                </a:solidFill>
                <a:latin typeface="Hiragino Kaku Gothic Pro" pitchFamily="34" charset="0"/>
                <a:ea typeface="Hiragino Kaku Gothic Pro" pitchFamily="34" charset="-122"/>
                <a:cs typeface="Hiragino Kaku Gothic Pro" pitchFamily="34" charset="-120"/>
              </a:rPr>
              <a:t>を軽減</a:t>
            </a:r>
            <a:endParaRPr lang="en-US" sz="1200" dirty="0"/>
          </a:p>
        </p:txBody>
      </p:sp>
      <p:sp>
        <p:nvSpPr>
          <p:cNvPr id="19" name="Text 6"/>
          <p:cNvSpPr/>
          <p:nvPr/>
        </p:nvSpPr>
        <p:spPr>
          <a:xfrm>
            <a:off x="6477000" y="2095500"/>
            <a:ext cx="621792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個々の状況に応じた問題解決の</a:t>
            </a:r>
            <a:r>
              <a:rPr lang="en-US" sz="1200" b="1" dirty="0">
                <a:solidFill>
                  <a:srgbClr val="424242"/>
                </a:solidFill>
                <a:latin typeface="Hiragino Kaku Gothic Pro" pitchFamily="34" charset="0"/>
                <a:ea typeface="Hiragino Kaku Gothic Pro" pitchFamily="34" charset="-122"/>
                <a:cs typeface="Hiragino Kaku Gothic Pro" pitchFamily="34" charset="-120"/>
              </a:rPr>
              <a:t>伴走者</a:t>
            </a:r>
            <a:r>
              <a:rPr lang="en-US" sz="1200" dirty="0">
                <a:solidFill>
                  <a:srgbClr val="424242"/>
                </a:solidFill>
                <a:latin typeface="Hiragino Kaku Gothic Pro" pitchFamily="34" charset="0"/>
                <a:ea typeface="Hiragino Kaku Gothic Pro" pitchFamily="34" charset="-122"/>
                <a:cs typeface="Hiragino Kaku Gothic Pro" pitchFamily="34" charset="-120"/>
              </a:rPr>
              <a:t>となること</a:t>
            </a:r>
            <a:endParaRPr lang="en-US" sz="1200" dirty="0"/>
          </a:p>
        </p:txBody>
      </p:sp>
      <p:sp>
        <p:nvSpPr>
          <p:cNvPr id="20" name="Text 7"/>
          <p:cNvSpPr/>
          <p:nvPr/>
        </p:nvSpPr>
        <p:spPr>
          <a:xfrm>
            <a:off x="6877050" y="2724150"/>
            <a:ext cx="18288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地域連携の重要性</a:t>
            </a:r>
            <a:endParaRPr lang="en-US" sz="1500" dirty="0"/>
          </a:p>
        </p:txBody>
      </p:sp>
      <p:sp>
        <p:nvSpPr>
          <p:cNvPr id="21" name="Text 8"/>
          <p:cNvSpPr/>
          <p:nvPr/>
        </p:nvSpPr>
        <p:spPr>
          <a:xfrm>
            <a:off x="6477000" y="3086100"/>
            <a:ext cx="621792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err="1">
                <a:solidFill>
                  <a:srgbClr val="424242"/>
                </a:solidFill>
                <a:latin typeface="Hiragino Kaku Gothic Pro" pitchFamily="34" charset="0"/>
                <a:ea typeface="Hiragino Kaku Gothic Pro" pitchFamily="34" charset="-122"/>
                <a:cs typeface="Hiragino Kaku Gothic Pro" pitchFamily="34" charset="-120"/>
              </a:rPr>
              <a:t>支部内での専門会員</a:t>
            </a:r>
            <a:r>
              <a:rPr lang="en-US" sz="1200" b="1" dirty="0" err="1">
                <a:solidFill>
                  <a:srgbClr val="424242"/>
                </a:solidFill>
                <a:latin typeface="Hiragino Kaku Gothic Pro" pitchFamily="34" charset="0"/>
                <a:ea typeface="Hiragino Kaku Gothic Pro" pitchFamily="34" charset="-122"/>
                <a:cs typeface="Hiragino Kaku Gothic Pro" pitchFamily="34" charset="-120"/>
              </a:rPr>
              <a:t>との強固な連携体制</a:t>
            </a:r>
            <a:r>
              <a:rPr lang="en-US" sz="1200" dirty="0" err="1">
                <a:solidFill>
                  <a:srgbClr val="424242"/>
                </a:solidFill>
                <a:latin typeface="Hiragino Kaku Gothic Pro" pitchFamily="34" charset="0"/>
                <a:ea typeface="Hiragino Kaku Gothic Pro" pitchFamily="34" charset="-122"/>
                <a:cs typeface="Hiragino Kaku Gothic Pro" pitchFamily="34" charset="-120"/>
              </a:rPr>
              <a:t>の構築</a:t>
            </a:r>
            <a:endParaRPr lang="en-US" sz="1200" dirty="0"/>
          </a:p>
        </p:txBody>
      </p:sp>
      <p:sp>
        <p:nvSpPr>
          <p:cNvPr id="22" name="Text 9"/>
          <p:cNvSpPr/>
          <p:nvPr/>
        </p:nvSpPr>
        <p:spPr>
          <a:xfrm>
            <a:off x="6477000" y="3352800"/>
            <a:ext cx="621792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定例勉強会や共同相談窓口の設置による</a:t>
            </a:r>
            <a:r>
              <a:rPr lang="en-US" sz="1200" b="1" dirty="0">
                <a:solidFill>
                  <a:srgbClr val="424242"/>
                </a:solidFill>
                <a:latin typeface="Hiragino Kaku Gothic Pro" pitchFamily="34" charset="0"/>
                <a:ea typeface="Hiragino Kaku Gothic Pro" pitchFamily="34" charset="-122"/>
                <a:cs typeface="Hiragino Kaku Gothic Pro" pitchFamily="34" charset="-120"/>
              </a:rPr>
              <a:t>情報共有</a:t>
            </a:r>
            <a:endParaRPr lang="en-US" sz="1200" dirty="0"/>
          </a:p>
        </p:txBody>
      </p:sp>
      <p:sp>
        <p:nvSpPr>
          <p:cNvPr id="23" name="Text 10"/>
          <p:cNvSpPr/>
          <p:nvPr/>
        </p:nvSpPr>
        <p:spPr>
          <a:xfrm>
            <a:off x="6477000" y="3619500"/>
            <a:ext cx="6217920" cy="228600"/>
          </a:xfrm>
          <a:prstGeom prst="rect">
            <a:avLst/>
          </a:prstGeom>
          <a:noFill/>
          <a:ln/>
        </p:spPr>
        <p:txBody>
          <a:bodyPr vert="horz" wrap="square" lIns="0" tIns="0" rIns="0" bIns="0" rtlCol="0" anchor="t"/>
          <a:lstStyle/>
          <a:p>
            <a:pPr marL="342900" indent="-342900" algn="l">
              <a:lnSpc>
                <a:spcPts val="1800"/>
              </a:lnSpc>
              <a:buSzPct val="100000"/>
              <a:buChar char="•"/>
            </a:pPr>
            <a:r>
              <a:rPr lang="en-US" sz="1200" dirty="0">
                <a:solidFill>
                  <a:srgbClr val="424242"/>
                </a:solidFill>
                <a:latin typeface="Hiragino Kaku Gothic Pro" pitchFamily="34" charset="0"/>
                <a:ea typeface="Hiragino Kaku Gothic Pro" pitchFamily="34" charset="-122"/>
                <a:cs typeface="Hiragino Kaku Gothic Pro" pitchFamily="34" charset="-120"/>
              </a:rPr>
              <a:t>自治体や地元団体との連携による</a:t>
            </a:r>
            <a:r>
              <a:rPr lang="en-US" sz="1200" b="1" dirty="0">
                <a:solidFill>
                  <a:srgbClr val="424242"/>
                </a:solidFill>
                <a:latin typeface="Hiragino Kaku Gothic Pro" pitchFamily="34" charset="0"/>
                <a:ea typeface="Hiragino Kaku Gothic Pro" pitchFamily="34" charset="-122"/>
                <a:cs typeface="Hiragino Kaku Gothic Pro" pitchFamily="34" charset="-120"/>
              </a:rPr>
              <a:t>综合的な対応</a:t>
            </a:r>
            <a:endParaRPr lang="en-US" sz="1200" dirty="0"/>
          </a:p>
        </p:txBody>
      </p:sp>
      <p:sp>
        <p:nvSpPr>
          <p:cNvPr id="24" name="Text 11"/>
          <p:cNvSpPr/>
          <p:nvPr/>
        </p:nvSpPr>
        <p:spPr>
          <a:xfrm>
            <a:off x="6762750" y="4248150"/>
            <a:ext cx="1143000" cy="266700"/>
          </a:xfrm>
          <a:prstGeom prst="rect">
            <a:avLst/>
          </a:prstGeom>
          <a:noFill/>
          <a:ln/>
        </p:spPr>
        <p:txBody>
          <a:bodyPr vert="horz" wrap="square" lIns="0" tIns="0" rIns="0" bIns="0" rtlCol="0" anchor="t"/>
          <a:lstStyle/>
          <a:p>
            <a:pPr marL="0" indent="0">
              <a:lnSpc>
                <a:spcPts val="2100"/>
              </a:lnSpc>
              <a:buNone/>
            </a:pPr>
            <a:r>
              <a:rPr lang="en-US" sz="1500" b="1" dirty="0">
                <a:solidFill>
                  <a:srgbClr val="424242"/>
                </a:solidFill>
                <a:latin typeface="Hiragino Kaku Gothic Pro" pitchFamily="34" charset="0"/>
                <a:ea typeface="Hiragino Kaku Gothic Pro" pitchFamily="34" charset="-122"/>
                <a:cs typeface="Hiragino Kaku Gothic Pro" pitchFamily="34" charset="-120"/>
              </a:rPr>
              <a:t>今後の展望</a:t>
            </a:r>
            <a:endParaRPr lang="en-US" sz="1500" dirty="0"/>
          </a:p>
        </p:txBody>
      </p:sp>
      <p:sp>
        <p:nvSpPr>
          <p:cNvPr id="25" name="Text 12"/>
          <p:cNvSpPr/>
          <p:nvPr/>
        </p:nvSpPr>
        <p:spPr>
          <a:xfrm>
            <a:off x="6477000" y="4610100"/>
            <a:ext cx="5181600" cy="4572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相続登記義務化は空き家問題解決の第一歩に過ぎません。持続可能な地域づくりには、</a:t>
            </a:r>
            <a:r>
              <a:rPr lang="en-US" sz="1200" b="1" dirty="0">
                <a:solidFill>
                  <a:srgbClr val="424242"/>
                </a:solidFill>
                <a:latin typeface="Hiragino Kaku Gothic Pro" pitchFamily="34" charset="0"/>
                <a:ea typeface="Hiragino Kaku Gothic Pro" pitchFamily="34" charset="-122"/>
                <a:cs typeface="Hiragino Kaku Gothic Pro" pitchFamily="34" charset="-120"/>
              </a:rPr>
              <a:t>今後も多様な制度と地域の連携</a:t>
            </a:r>
            <a:r>
              <a:rPr lang="en-US" sz="1200" dirty="0">
                <a:solidFill>
                  <a:srgbClr val="424242"/>
                </a:solidFill>
                <a:latin typeface="Hiragino Kaku Gothic Pro" pitchFamily="34" charset="0"/>
                <a:ea typeface="Hiragino Kaku Gothic Pro" pitchFamily="34" charset="-122"/>
                <a:cs typeface="Hiragino Kaku Gothic Pro" pitchFamily="34" charset="-120"/>
              </a:rPr>
              <a:t>が必要です。</a:t>
            </a:r>
            <a:endParaRPr lang="en-US" sz="1200" dirty="0"/>
          </a:p>
        </p:txBody>
      </p:sp>
      <p:sp>
        <p:nvSpPr>
          <p:cNvPr id="26" name="Text 13"/>
          <p:cNvSpPr/>
          <p:nvPr/>
        </p:nvSpPr>
        <p:spPr>
          <a:xfrm>
            <a:off x="6477000" y="5105400"/>
            <a:ext cx="5181600" cy="457200"/>
          </a:xfrm>
          <a:prstGeom prst="rect">
            <a:avLst/>
          </a:prstGeom>
          <a:noFill/>
          <a:ln/>
        </p:spPr>
        <p:txBody>
          <a:bodyPr vert="horz" wrap="square" lIns="0" tIns="0" rIns="0" bIns="0" rtlCol="0" anchor="t"/>
          <a:lstStyle/>
          <a:p>
            <a:pPr marL="0" indent="0">
              <a:lnSpc>
                <a:spcPts val="1800"/>
              </a:lnSpc>
              <a:buNone/>
            </a:pPr>
            <a:r>
              <a:rPr lang="en-US" sz="1200" dirty="0">
                <a:solidFill>
                  <a:srgbClr val="424242"/>
                </a:solidFill>
                <a:latin typeface="Hiragino Kaku Gothic Pro" pitchFamily="34" charset="0"/>
                <a:ea typeface="Hiragino Kaku Gothic Pro" pitchFamily="34" charset="-122"/>
                <a:cs typeface="Hiragino Kaku Gothic Pro" pitchFamily="34" charset="-120"/>
              </a:rPr>
              <a:t>空き家アドバイザーの活動は、地域社会の課題解決と地域活性化に寄与します。</a:t>
            </a:r>
            <a:endParaRPr lang="en-US" sz="1200" dirty="0"/>
          </a:p>
        </p:txBody>
      </p:sp>
      <p:sp>
        <p:nvSpPr>
          <p:cNvPr id="27" name="Text 14"/>
          <p:cNvSpPr/>
          <p:nvPr/>
        </p:nvSpPr>
        <p:spPr>
          <a:xfrm>
            <a:off x="381000" y="6286500"/>
            <a:ext cx="5325130" cy="190500"/>
          </a:xfrm>
          <a:prstGeom prst="rect">
            <a:avLst/>
          </a:prstGeom>
          <a:noFill/>
          <a:ln/>
        </p:spPr>
        <p:txBody>
          <a:bodyPr vert="horz" wrap="square" lIns="0" tIns="0" rIns="0" bIns="0" rtlCol="0" anchor="t"/>
          <a:lstStyle/>
          <a:p>
            <a:pPr marL="0" indent="0">
              <a:lnSpc>
                <a:spcPts val="1500"/>
              </a:lnSpc>
              <a:buNone/>
            </a:pPr>
            <a:r>
              <a:rPr lang="en-US" sz="1050" dirty="0">
                <a:solidFill>
                  <a:srgbClr val="4B5563"/>
                </a:solidFill>
                <a:latin typeface="Hiragino Kaku Gothic Pro" pitchFamily="34" charset="0"/>
                <a:ea typeface="Hiragino Kaku Gothic Pro" pitchFamily="34" charset="-122"/>
                <a:cs typeface="Hiragino Kaku Gothic Pro" pitchFamily="34" charset="-120"/>
              </a:rPr>
              <a:t>「相続登記義務化と空き家対策の最前線 ～制度対応と地域連携の実務～」</a:t>
            </a:r>
            <a:endParaRPr lang="en-US" sz="1050" dirty="0"/>
          </a:p>
        </p:txBody>
      </p:sp>
      <p:sp>
        <p:nvSpPr>
          <p:cNvPr id="28" name="Text 15"/>
          <p:cNvSpPr/>
          <p:nvPr/>
        </p:nvSpPr>
        <p:spPr>
          <a:xfrm>
            <a:off x="10618887" y="6286500"/>
            <a:ext cx="1192113" cy="190500"/>
          </a:xfrm>
          <a:prstGeom prst="rect">
            <a:avLst/>
          </a:prstGeom>
          <a:noFill/>
          <a:ln/>
        </p:spPr>
        <p:txBody>
          <a:bodyPr vert="horz" wrap="square" lIns="0" tIns="0" rIns="0" bIns="0" rtlCol="0" anchor="t"/>
          <a:lstStyle/>
          <a:p>
            <a:pPr marL="0" indent="0" algn="r">
              <a:lnSpc>
                <a:spcPts val="1500"/>
              </a:lnSpc>
              <a:buNone/>
            </a:pPr>
            <a:r>
              <a:rPr lang="en-US" sz="1050" dirty="0">
                <a:solidFill>
                  <a:srgbClr val="4B5563"/>
                </a:solidFill>
                <a:latin typeface="Hiragino Kaku Gothic Pro" pitchFamily="34" charset="0"/>
                <a:ea typeface="Hiragino Kaku Gothic Pro" pitchFamily="34" charset="-122"/>
                <a:cs typeface="Hiragino Kaku Gothic Pro" pitchFamily="34" charset="-120"/>
              </a:rPr>
              <a:t>2025年11月28日</a:t>
            </a:r>
            <a:endParaRPr lang="en-US" sz="1050" dirty="0"/>
          </a:p>
        </p:txBody>
      </p:sp>
      <p:sp>
        <p:nvSpPr>
          <p:cNvPr id="29" name="角丸四角形 28">
            <a:extLst>
              <a:ext uri="{FF2B5EF4-FFF2-40B4-BE49-F238E27FC236}">
                <a16:creationId xmlns:a16="http://schemas.microsoft.com/office/drawing/2014/main" id="{CCA45385-4530-C95E-E36F-6ABFE76FA62E}"/>
              </a:ext>
            </a:extLst>
          </p:cNvPr>
          <p:cNvSpPr/>
          <p:nvPr/>
        </p:nvSpPr>
        <p:spPr>
          <a:xfrm>
            <a:off x="4164376" y="2886419"/>
            <a:ext cx="561860" cy="19968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BC505E83-754F-4577-2AB0-F9EB27820E63}"/>
              </a:ext>
            </a:extLst>
          </p:cNvPr>
          <p:cNvSpPr txBox="1"/>
          <p:nvPr/>
        </p:nvSpPr>
        <p:spPr>
          <a:xfrm>
            <a:off x="4045196" y="2870656"/>
            <a:ext cx="800219" cy="215444"/>
          </a:xfrm>
          <a:prstGeom prst="rect">
            <a:avLst/>
          </a:prstGeom>
          <a:noFill/>
        </p:spPr>
        <p:txBody>
          <a:bodyPr wrap="none" rtlCol="0">
            <a:spAutoFit/>
          </a:bodyPr>
          <a:lstStyle/>
          <a:p>
            <a:r>
              <a:rPr kumimoji="1" lang="ja-JP" altLang="en-US" sz="800" b="1"/>
              <a:t>各種業界団体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568</Words>
  <Application>Microsoft Macintosh PowerPoint</Application>
  <PresentationFormat>ワイド画面</PresentationFormat>
  <Paragraphs>159</Paragraphs>
  <Slides>8</Slides>
  <Notes>8</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8</vt:i4>
      </vt:variant>
    </vt:vector>
  </HeadingPairs>
  <TitlesOfParts>
    <vt:vector size="14" baseType="lpstr">
      <vt:lpstr>Hiragino Kaku Gothic Pro</vt:lpstr>
      <vt:lpstr>Noto Sans JP</vt:lpstr>
      <vt:lpstr>游ゴシック</vt: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山名 健太</cp:lastModifiedBy>
  <cp:revision>2</cp:revision>
  <dcterms:created xsi:type="dcterms:W3CDTF">2025-11-28T05:49:33Z</dcterms:created>
  <dcterms:modified xsi:type="dcterms:W3CDTF">2025-11-28T06:27:08Z</dcterms:modified>
</cp:coreProperties>
</file>