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3"/>
  </p:notesMasterIdLst>
  <p:handoutMasterIdLst>
    <p:handoutMasterId r:id="rId14"/>
  </p:handoutMasterIdLst>
  <p:sldIdLst>
    <p:sldId id="1874" r:id="rId2"/>
    <p:sldId id="1875" r:id="rId3"/>
    <p:sldId id="1876" r:id="rId4"/>
    <p:sldId id="1877" r:id="rId5"/>
    <p:sldId id="1878" r:id="rId6"/>
    <p:sldId id="1879" r:id="rId7"/>
    <p:sldId id="1880" r:id="rId8"/>
    <p:sldId id="1881" r:id="rId9"/>
    <p:sldId id="1882" r:id="rId10"/>
    <p:sldId id="1883" r:id="rId11"/>
    <p:sldId id="1884"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57"/>
    <p:restoredTop sz="95364"/>
  </p:normalViewPr>
  <p:slideViewPr>
    <p:cSldViewPr snapToGrid="0" snapToObjects="1">
      <p:cViewPr varScale="1">
        <p:scale>
          <a:sx n="148" d="100"/>
          <a:sy n="148" d="100"/>
        </p:scale>
        <p:origin x="10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2025/12/25</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2025/12/25</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B707ABC-33BD-0046-BC91-06B6CD34C7D0}" type="slidenum">
              <a:rPr kumimoji="1" lang="ja-JP" altLang="en-US" smtClean="0"/>
              <a:t>4</a:t>
            </a:fld>
            <a:endParaRPr kumimoji="1" lang="ja-JP" altLang="en-US"/>
          </a:p>
        </p:txBody>
      </p:sp>
    </p:spTree>
    <p:extLst>
      <p:ext uri="{BB962C8B-B14F-4D97-AF65-F5344CB8AC3E}">
        <p14:creationId xmlns:p14="http://schemas.microsoft.com/office/powerpoint/2010/main" val="2807839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B707ABC-33BD-0046-BC91-06B6CD34C7D0}" type="slidenum">
              <a:rPr kumimoji="1" lang="ja-JP" altLang="en-US" smtClean="0"/>
              <a:t>5</a:t>
            </a:fld>
            <a:endParaRPr kumimoji="1" lang="ja-JP" altLang="en-US"/>
          </a:p>
        </p:txBody>
      </p:sp>
    </p:spTree>
    <p:extLst>
      <p:ext uri="{BB962C8B-B14F-4D97-AF65-F5344CB8AC3E}">
        <p14:creationId xmlns:p14="http://schemas.microsoft.com/office/powerpoint/2010/main" val="3356037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B707ABC-33BD-0046-BC91-06B6CD34C7D0}" type="slidenum">
              <a:rPr kumimoji="1" lang="ja-JP" altLang="en-US" smtClean="0"/>
              <a:t>7</a:t>
            </a:fld>
            <a:endParaRPr kumimoji="1" lang="ja-JP" altLang="en-US"/>
          </a:p>
        </p:txBody>
      </p:sp>
    </p:spTree>
    <p:extLst>
      <p:ext uri="{BB962C8B-B14F-4D97-AF65-F5344CB8AC3E}">
        <p14:creationId xmlns:p14="http://schemas.microsoft.com/office/powerpoint/2010/main" val="765753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B707ABC-33BD-0046-BC91-06B6CD34C7D0}" type="slidenum">
              <a:rPr kumimoji="1" lang="ja-JP" altLang="en-US" smtClean="0"/>
              <a:t>10</a:t>
            </a:fld>
            <a:endParaRPr kumimoji="1" lang="ja-JP" altLang="en-US"/>
          </a:p>
        </p:txBody>
      </p:sp>
    </p:spTree>
    <p:extLst>
      <p:ext uri="{BB962C8B-B14F-4D97-AF65-F5344CB8AC3E}">
        <p14:creationId xmlns:p14="http://schemas.microsoft.com/office/powerpoint/2010/main" val="715067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令和８年１月度例会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a:t>管理不全を防ぐ視点</a:t>
            </a:r>
            <a:endParaRPr lang="en-US" altLang="ja-JP" sz="2000" dirty="0"/>
          </a:p>
          <a:p>
            <a:pPr marL="0" indent="0" algn="ctr">
              <a:lnSpc>
                <a:spcPct val="200000"/>
              </a:lnSpc>
              <a:buNone/>
            </a:pPr>
            <a:r>
              <a:rPr lang="ja-JP" altLang="en-US" sz="2000"/>
              <a:t> </a:t>
            </a:r>
            <a:r>
              <a:rPr lang="en-US" altLang="ja-JP" sz="2000" dirty="0"/>
              <a:t>×</a:t>
            </a:r>
          </a:p>
          <a:p>
            <a:pPr marL="0" indent="0" algn="ctr">
              <a:lnSpc>
                <a:spcPct val="200000"/>
              </a:lnSpc>
              <a:buNone/>
            </a:pPr>
            <a:r>
              <a:rPr lang="en-US" altLang="ja-JP" sz="2000" dirty="0"/>
              <a:t> </a:t>
            </a:r>
            <a:r>
              <a:rPr lang="ja-JP" altLang="en-US" sz="2000"/>
              <a:t>引き受けない判断基準</a:t>
            </a:r>
            <a:endParaRPr lang="en-US" sz="32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FC85DC-CF1E-1390-AEEA-EDCA3DC779CC}"/>
              </a:ext>
            </a:extLst>
          </p:cNvPr>
          <p:cNvSpPr>
            <a:spLocks noGrp="1"/>
          </p:cNvSpPr>
          <p:nvPr>
            <p:ph type="title"/>
          </p:nvPr>
        </p:nvSpPr>
        <p:spPr/>
        <p:txBody>
          <a:bodyPr/>
          <a:lstStyle/>
          <a:p>
            <a:r>
              <a:rPr kumimoji="1" lang="ja-JP" altLang="en-US"/>
              <a:t>今月の勉強会のゴール</a:t>
            </a:r>
          </a:p>
        </p:txBody>
      </p:sp>
      <p:sp>
        <p:nvSpPr>
          <p:cNvPr id="3" name="コンテンツ プレースホルダー 2">
            <a:extLst>
              <a:ext uri="{FF2B5EF4-FFF2-40B4-BE49-F238E27FC236}">
                <a16:creationId xmlns:a16="http://schemas.microsoft.com/office/drawing/2014/main" id="{D84471F8-6A58-AC90-2AF2-FA89C9D20639}"/>
              </a:ext>
            </a:extLst>
          </p:cNvPr>
          <p:cNvSpPr>
            <a:spLocks noGrp="1"/>
          </p:cNvSpPr>
          <p:nvPr>
            <p:ph idx="1"/>
          </p:nvPr>
        </p:nvSpPr>
        <p:spPr/>
        <p:txBody>
          <a:bodyPr/>
          <a:lstStyle/>
          <a:p>
            <a:pPr marL="0" indent="0" algn="ctr">
              <a:buNone/>
            </a:pPr>
            <a:r>
              <a:rPr lang="ja-JP" altLang="en-US"/>
              <a:t>今日持ち帰ってほしいこと</a:t>
            </a:r>
            <a:endParaRPr kumimoji="1" lang="en-US" altLang="ja-JP" dirty="0"/>
          </a:p>
          <a:p>
            <a:endParaRPr lang="en-US" altLang="ja-JP" dirty="0"/>
          </a:p>
          <a:p>
            <a:r>
              <a:rPr kumimoji="1" lang="ja-JP" altLang="en-US"/>
              <a:t>管理不全は「予防できる」</a:t>
            </a:r>
          </a:p>
          <a:p>
            <a:endParaRPr kumimoji="1" lang="ja-JP" altLang="en-US"/>
          </a:p>
          <a:p>
            <a:r>
              <a:rPr kumimoji="1" lang="ja-JP" altLang="en-US"/>
              <a:t>すべての空き家に関わらなくていい</a:t>
            </a:r>
          </a:p>
          <a:p>
            <a:endParaRPr kumimoji="1" lang="ja-JP" altLang="en-US"/>
          </a:p>
          <a:p>
            <a:r>
              <a:rPr kumimoji="1" lang="ja-JP" altLang="en-US"/>
              <a:t>断る判断は“専門家として正しい行為”</a:t>
            </a:r>
            <a:endParaRPr kumimoji="1" lang="en-US" altLang="ja-JP" dirty="0"/>
          </a:p>
          <a:p>
            <a:endParaRPr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E48F65D3-1DCF-3DC7-B3F8-AE940AE49DD2}"/>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49890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F00D18-74ED-C9F0-A9C3-47C47E1518BD}"/>
              </a:ext>
            </a:extLst>
          </p:cNvPr>
          <p:cNvSpPr>
            <a:spLocks noGrp="1"/>
          </p:cNvSpPr>
          <p:nvPr>
            <p:ph type="title"/>
          </p:nvPr>
        </p:nvSpPr>
        <p:spPr/>
        <p:txBody>
          <a:bodyPr/>
          <a:lstStyle/>
          <a:p>
            <a:r>
              <a:rPr lang="ja-JP" altLang="en-US"/>
              <a:t>空き家相談の現実</a:t>
            </a:r>
            <a:endParaRPr kumimoji="1" lang="ja-JP" altLang="en-US"/>
          </a:p>
        </p:txBody>
      </p:sp>
      <p:sp>
        <p:nvSpPr>
          <p:cNvPr id="3" name="コンテンツ プレースホルダー 2">
            <a:extLst>
              <a:ext uri="{FF2B5EF4-FFF2-40B4-BE49-F238E27FC236}">
                <a16:creationId xmlns:a16="http://schemas.microsoft.com/office/drawing/2014/main" id="{7B517AFF-313B-FCEB-4A7B-3A31EB21FDE4}"/>
              </a:ext>
            </a:extLst>
          </p:cNvPr>
          <p:cNvSpPr>
            <a:spLocks noGrp="1"/>
          </p:cNvSpPr>
          <p:nvPr>
            <p:ph idx="1"/>
          </p:nvPr>
        </p:nvSpPr>
        <p:spPr/>
        <p:txBody>
          <a:bodyPr>
            <a:normAutofit/>
          </a:bodyPr>
          <a:lstStyle/>
          <a:p>
            <a:pPr marL="0" indent="0" algn="ctr">
              <a:buNone/>
            </a:pPr>
            <a:r>
              <a:rPr lang="ja-JP" altLang="en-US"/>
              <a:t>よくある空き家相談の落とし穴</a:t>
            </a:r>
            <a:endParaRPr lang="en-US" altLang="ja-JP" dirty="0"/>
          </a:p>
          <a:p>
            <a:endParaRPr kumimoji="1" lang="en-US" altLang="ja-JP" dirty="0"/>
          </a:p>
          <a:p>
            <a:r>
              <a:rPr lang="ja-JP" altLang="en-US"/>
              <a:t>善意で受けた相談が長期化</a:t>
            </a:r>
            <a:endParaRPr lang="en-US" altLang="ja-JP" dirty="0"/>
          </a:p>
          <a:p>
            <a:pPr marL="0" indent="0">
              <a:buNone/>
            </a:pPr>
            <a:r>
              <a:rPr lang="ja-JP" altLang="en-US" sz="1600"/>
              <a:t>→人間関係や相続争いに巻き込まれる</a:t>
            </a:r>
            <a:endParaRPr lang="en-US" altLang="ja-JP" sz="1600" dirty="0"/>
          </a:p>
          <a:p>
            <a:endParaRPr lang="ja-JP" altLang="en-US"/>
          </a:p>
          <a:p>
            <a:r>
              <a:rPr lang="ja-JP" altLang="en-US"/>
              <a:t>無償対応が当たり前になる</a:t>
            </a:r>
            <a:endParaRPr lang="en-US" altLang="ja-JP" dirty="0"/>
          </a:p>
          <a:p>
            <a:pPr marL="0" indent="0">
              <a:buNone/>
            </a:pPr>
            <a:r>
              <a:rPr lang="ja-JP" altLang="en-US" sz="1600"/>
              <a:t>→社会貢献はもちろんですが、無償の活動は持続可能性を低下させます</a:t>
            </a:r>
            <a:endParaRPr lang="en-US" altLang="ja-JP" sz="1600" dirty="0"/>
          </a:p>
          <a:p>
            <a:endParaRPr lang="ja-JP" altLang="en-US"/>
          </a:p>
          <a:p>
            <a:r>
              <a:rPr lang="ja-JP" altLang="en-US"/>
              <a:t>気づいたらトラブルの当事者</a:t>
            </a:r>
            <a:endParaRPr lang="en-US" altLang="ja-JP" sz="1600" dirty="0"/>
          </a:p>
          <a:p>
            <a:pPr marL="0" indent="0">
              <a:buNone/>
            </a:pPr>
            <a:r>
              <a:rPr lang="ja-JP" altLang="en-US" sz="1600"/>
              <a:t>→「専門家のあの人がこう言っていた」など知らないところで言ってもいないこと　</a:t>
            </a:r>
            <a:endParaRPr lang="en-US" altLang="ja-JP" sz="1600" dirty="0"/>
          </a:p>
          <a:p>
            <a:pPr marL="0" indent="0">
              <a:buNone/>
            </a:pPr>
            <a:r>
              <a:rPr lang="ja-JP" altLang="en-US" sz="1600"/>
              <a:t>　を発言していることに。</a:t>
            </a:r>
            <a:endParaRPr kumimoji="1" lang="ja-JP" altLang="en-US"/>
          </a:p>
        </p:txBody>
      </p:sp>
      <p:sp>
        <p:nvSpPr>
          <p:cNvPr id="4" name="スライド番号プレースホルダー 3">
            <a:extLst>
              <a:ext uri="{FF2B5EF4-FFF2-40B4-BE49-F238E27FC236}">
                <a16:creationId xmlns:a16="http://schemas.microsoft.com/office/drawing/2014/main" id="{B8CD47DC-BC46-8889-8334-868B9425180F}"/>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2241542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94BCBD-A12B-91EE-6684-CF0AEB13211C}"/>
              </a:ext>
            </a:extLst>
          </p:cNvPr>
          <p:cNvSpPr>
            <a:spLocks noGrp="1"/>
          </p:cNvSpPr>
          <p:nvPr>
            <p:ph type="title"/>
          </p:nvPr>
        </p:nvSpPr>
        <p:spPr/>
        <p:txBody>
          <a:bodyPr/>
          <a:lstStyle/>
          <a:p>
            <a:r>
              <a:rPr lang="ja-JP" altLang="en-US"/>
              <a:t>管理不全空き家は突然生まれない</a:t>
            </a:r>
            <a:endParaRPr kumimoji="1" lang="ja-JP" altLang="en-US"/>
          </a:p>
        </p:txBody>
      </p:sp>
      <p:sp>
        <p:nvSpPr>
          <p:cNvPr id="3" name="コンテンツ プレースホルダー 2">
            <a:extLst>
              <a:ext uri="{FF2B5EF4-FFF2-40B4-BE49-F238E27FC236}">
                <a16:creationId xmlns:a16="http://schemas.microsoft.com/office/drawing/2014/main" id="{131D7944-2FEC-8111-2C74-6BCE737B9239}"/>
              </a:ext>
            </a:extLst>
          </p:cNvPr>
          <p:cNvSpPr>
            <a:spLocks noGrp="1"/>
          </p:cNvSpPr>
          <p:nvPr>
            <p:ph idx="1"/>
          </p:nvPr>
        </p:nvSpPr>
        <p:spPr/>
        <p:txBody>
          <a:bodyPr>
            <a:normAutofit/>
          </a:bodyPr>
          <a:lstStyle/>
          <a:p>
            <a:pPr marL="0" indent="0" algn="ctr">
              <a:buNone/>
            </a:pPr>
            <a:r>
              <a:rPr lang="ja-JP" altLang="en-US" sz="2000">
                <a:solidFill>
                  <a:srgbClr val="FF0000"/>
                </a:solidFill>
              </a:rPr>
              <a:t>管理不全は“結果”であって“原因”ではない</a:t>
            </a:r>
            <a:endParaRPr lang="en-US" altLang="ja-JP" sz="2000" dirty="0">
              <a:solidFill>
                <a:srgbClr val="FF0000"/>
              </a:solidFill>
            </a:endParaRPr>
          </a:p>
          <a:p>
            <a:pPr marL="0" indent="0">
              <a:buNone/>
            </a:pPr>
            <a:endParaRPr kumimoji="1" lang="en-US" altLang="ja-JP" sz="1600" dirty="0"/>
          </a:p>
          <a:p>
            <a:pPr marL="0" indent="0">
              <a:buNone/>
            </a:pPr>
            <a:r>
              <a:rPr lang="ja-JP" altLang="en-US" sz="1600"/>
              <a:t>管理不全空家となる主な原因は、</a:t>
            </a:r>
            <a:endParaRPr lang="en-US" altLang="ja-JP" sz="1600" dirty="0"/>
          </a:p>
          <a:p>
            <a:pPr marL="0" indent="0">
              <a:buNone/>
            </a:pPr>
            <a:r>
              <a:rPr kumimoji="1" lang="ja-JP" altLang="en-US" sz="1600"/>
              <a:t>・小さな放置の積み重ね</a:t>
            </a:r>
            <a:endParaRPr kumimoji="1" lang="en-US" altLang="ja-JP" sz="1600" dirty="0"/>
          </a:p>
          <a:p>
            <a:pPr marL="0" indent="0">
              <a:buNone/>
            </a:pPr>
            <a:r>
              <a:rPr lang="ja-JP" altLang="en-US" sz="1600"/>
              <a:t>・判断の先送り</a:t>
            </a:r>
            <a:endParaRPr lang="en-US" altLang="ja-JP" sz="1600" dirty="0"/>
          </a:p>
          <a:p>
            <a:pPr marL="0" indent="0">
              <a:buNone/>
            </a:pPr>
            <a:r>
              <a:rPr kumimoji="1" lang="ja-JP" altLang="en-US" sz="1600"/>
              <a:t>・「まだ大丈夫」という認識</a:t>
            </a:r>
            <a:endParaRPr kumimoji="1" lang="en-US" altLang="ja-JP" sz="1600" dirty="0"/>
          </a:p>
          <a:p>
            <a:pPr marL="0" indent="0">
              <a:buNone/>
            </a:pPr>
            <a:endParaRPr lang="en-US" altLang="ja-JP" sz="1600" dirty="0"/>
          </a:p>
          <a:p>
            <a:pPr marL="0" indent="0">
              <a:buNone/>
            </a:pPr>
            <a:r>
              <a:rPr kumimoji="1" lang="ja-JP" altLang="en-US" sz="1600"/>
              <a:t>→住教育や空き家相談会を通して、空き家所有者・空き家予備軍の方をメインに、</a:t>
            </a:r>
            <a:endParaRPr kumimoji="1" lang="en-US" altLang="ja-JP" sz="1600" dirty="0"/>
          </a:p>
          <a:p>
            <a:pPr marL="0" indent="0">
              <a:buNone/>
            </a:pPr>
            <a:r>
              <a:rPr kumimoji="1" lang="ja-JP" altLang="en-US" sz="1600"/>
              <a:t>　日頃からの適切な管理が「管理不全空家」</a:t>
            </a:r>
            <a:r>
              <a:rPr lang="ja-JP" altLang="en-US" sz="1600"/>
              <a:t>や</a:t>
            </a:r>
            <a:r>
              <a:rPr kumimoji="1" lang="ja-JP" altLang="en-US" sz="1600"/>
              <a:t>「特定空家」にしないことの最も</a:t>
            </a:r>
            <a:endParaRPr kumimoji="1" lang="en-US" altLang="ja-JP" sz="1600" dirty="0"/>
          </a:p>
          <a:p>
            <a:pPr marL="0" indent="0">
              <a:buNone/>
            </a:pPr>
            <a:r>
              <a:rPr lang="ja-JP" altLang="en-US" sz="1600"/>
              <a:t>　</a:t>
            </a:r>
            <a:r>
              <a:rPr kumimoji="1" lang="ja-JP" altLang="en-US" sz="1600"/>
              <a:t>効果的な方法であることを教育することが大事。</a:t>
            </a:r>
            <a:endParaRPr kumimoji="1" lang="en-US" altLang="ja-JP" sz="1600" dirty="0"/>
          </a:p>
          <a:p>
            <a:pPr marL="0" indent="0">
              <a:buNone/>
            </a:pPr>
            <a:endParaRPr lang="en-US" altLang="ja-JP" sz="1600" dirty="0"/>
          </a:p>
          <a:p>
            <a:pPr marL="0" indent="0">
              <a:buNone/>
            </a:pPr>
            <a:r>
              <a:rPr kumimoji="1" lang="ja-JP" altLang="en-US" sz="1600"/>
              <a:t>　空き家関係者の住まいに関する意識を高めることで、管理代行やその後の活用、</a:t>
            </a:r>
            <a:endParaRPr kumimoji="1" lang="en-US" altLang="ja-JP" sz="1600" dirty="0"/>
          </a:p>
          <a:p>
            <a:pPr marL="0" indent="0">
              <a:buNone/>
            </a:pPr>
            <a:r>
              <a:rPr lang="ja-JP" altLang="en-US" sz="1600"/>
              <a:t>　</a:t>
            </a:r>
            <a:r>
              <a:rPr kumimoji="1" lang="ja-JP" altLang="en-US" sz="1600"/>
              <a:t>速やかな解体等に繋がる可能性が拡大</a:t>
            </a:r>
            <a:endParaRPr kumimoji="1" lang="en-US" altLang="ja-JP" sz="1600" dirty="0"/>
          </a:p>
          <a:p>
            <a:pPr marL="0" indent="0">
              <a:buNone/>
            </a:pPr>
            <a:r>
              <a:rPr kumimoji="1" lang="ja-JP" altLang="en-US" sz="1600">
                <a:solidFill>
                  <a:srgbClr val="FF0000"/>
                </a:solidFill>
              </a:rPr>
              <a:t>→結果として、会員の実務・売上拡大にも繋がる</a:t>
            </a:r>
          </a:p>
        </p:txBody>
      </p:sp>
      <p:sp>
        <p:nvSpPr>
          <p:cNvPr id="4" name="スライド番号プレースホルダー 3">
            <a:extLst>
              <a:ext uri="{FF2B5EF4-FFF2-40B4-BE49-F238E27FC236}">
                <a16:creationId xmlns:a16="http://schemas.microsoft.com/office/drawing/2014/main" id="{B0DD9033-2A8B-14C4-0F95-E14F71AE7D27}"/>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65865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9C45B8-7476-E519-4D47-99B4E812B15D}"/>
              </a:ext>
            </a:extLst>
          </p:cNvPr>
          <p:cNvSpPr>
            <a:spLocks noGrp="1"/>
          </p:cNvSpPr>
          <p:nvPr>
            <p:ph type="title"/>
          </p:nvPr>
        </p:nvSpPr>
        <p:spPr/>
        <p:txBody>
          <a:bodyPr/>
          <a:lstStyle/>
          <a:p>
            <a:r>
              <a:rPr lang="ja-JP" altLang="en-US"/>
              <a:t>管理不全になる前兆チェック</a:t>
            </a:r>
            <a:endParaRPr kumimoji="1" lang="ja-JP" altLang="en-US"/>
          </a:p>
        </p:txBody>
      </p:sp>
      <p:sp>
        <p:nvSpPr>
          <p:cNvPr id="3" name="コンテンツ プレースホルダー 2">
            <a:extLst>
              <a:ext uri="{FF2B5EF4-FFF2-40B4-BE49-F238E27FC236}">
                <a16:creationId xmlns:a16="http://schemas.microsoft.com/office/drawing/2014/main" id="{6CE81E6D-3EDE-351A-7E54-BB46193BE5CB}"/>
              </a:ext>
            </a:extLst>
          </p:cNvPr>
          <p:cNvSpPr>
            <a:spLocks noGrp="1"/>
          </p:cNvSpPr>
          <p:nvPr>
            <p:ph idx="1"/>
          </p:nvPr>
        </p:nvSpPr>
        <p:spPr/>
        <p:txBody>
          <a:bodyPr>
            <a:normAutofit/>
          </a:bodyPr>
          <a:lstStyle/>
          <a:p>
            <a:pPr marL="0" indent="0" algn="ctr">
              <a:buNone/>
            </a:pPr>
            <a:r>
              <a:rPr lang="ja-JP" altLang="en-US" sz="2000">
                <a:solidFill>
                  <a:srgbClr val="FF0000"/>
                </a:solidFill>
              </a:rPr>
              <a:t>こんな兆候は要注意</a:t>
            </a:r>
            <a:endParaRPr lang="en-US" altLang="ja-JP" sz="2000" dirty="0">
              <a:solidFill>
                <a:srgbClr val="FF0000"/>
              </a:solidFill>
            </a:endParaRPr>
          </a:p>
          <a:p>
            <a:pPr marL="0" indent="0" algn="ctr">
              <a:buNone/>
            </a:pPr>
            <a:endParaRPr kumimoji="1" lang="en-US" altLang="ja-JP" sz="2000" dirty="0">
              <a:solidFill>
                <a:srgbClr val="FF0000"/>
              </a:solidFill>
            </a:endParaRPr>
          </a:p>
          <a:p>
            <a:pPr marL="0" indent="0">
              <a:buNone/>
            </a:pPr>
            <a:r>
              <a:rPr lang="ja-JP" altLang="en-US" sz="2000"/>
              <a:t>・所有者が遠方・高齢</a:t>
            </a:r>
            <a:endParaRPr lang="en-US" altLang="ja-JP" sz="2000" dirty="0"/>
          </a:p>
          <a:p>
            <a:pPr marL="0" indent="0">
              <a:buNone/>
            </a:pPr>
            <a:r>
              <a:rPr lang="ja-JP" altLang="en-US" sz="2000"/>
              <a:t>・雑草・郵便物・雨漏り放置</a:t>
            </a:r>
            <a:endParaRPr lang="en-US" altLang="ja-JP" sz="2000" dirty="0"/>
          </a:p>
          <a:p>
            <a:pPr marL="0" indent="0">
              <a:buNone/>
            </a:pPr>
            <a:r>
              <a:rPr kumimoji="1" lang="ja-JP" altLang="en-US" sz="2000"/>
              <a:t>・管理の話を避ける</a:t>
            </a:r>
            <a:endParaRPr kumimoji="1" lang="en-US" altLang="ja-JP" sz="2000" dirty="0"/>
          </a:p>
          <a:p>
            <a:pPr marL="0" indent="0">
              <a:buNone/>
            </a:pPr>
            <a:r>
              <a:rPr lang="ja-JP" altLang="en-US" sz="2000"/>
              <a:t>・判断を先延ばしにする</a:t>
            </a:r>
            <a:endParaRPr lang="en-US" altLang="ja-JP" sz="2000" dirty="0"/>
          </a:p>
          <a:p>
            <a:pPr marL="0" indent="0">
              <a:buNone/>
            </a:pPr>
            <a:endParaRPr lang="en-US" altLang="ja-JP" sz="2000" dirty="0"/>
          </a:p>
          <a:p>
            <a:pPr marL="0" indent="0">
              <a:buNone/>
            </a:pPr>
            <a:r>
              <a:rPr lang="ja-JP" altLang="en-US" sz="2000"/>
              <a:t>一つでも当てはまれば、その空き家は管理不全空家になる可能性が非常に高い。</a:t>
            </a:r>
            <a:endParaRPr lang="en-US" altLang="ja-JP" sz="2000" dirty="0"/>
          </a:p>
          <a:p>
            <a:pPr marL="0" indent="0">
              <a:buNone/>
            </a:pPr>
            <a:endParaRPr lang="en-US" altLang="ja-JP" sz="2000" dirty="0"/>
          </a:p>
          <a:p>
            <a:pPr marL="0" indent="0">
              <a:buNone/>
            </a:pPr>
            <a:r>
              <a:rPr lang="ja-JP" altLang="en-US" sz="2000">
                <a:solidFill>
                  <a:srgbClr val="FF0000"/>
                </a:solidFill>
              </a:rPr>
              <a:t>管理を行う必要性を根本から教えてあげることが我々の仕事。</a:t>
            </a:r>
          </a:p>
          <a:p>
            <a:pPr marL="0" indent="0">
              <a:buNone/>
            </a:pPr>
            <a:r>
              <a:rPr lang="ja-JP" altLang="en-US" sz="1600"/>
              <a:t>（例えば、物件価値の低下、近隣へに悪影響、災害時のリスク</a:t>
            </a:r>
            <a:r>
              <a:rPr lang="en-US" altLang="ja-JP" sz="1600" dirty="0" err="1"/>
              <a:t>etc</a:t>
            </a:r>
            <a:r>
              <a:rPr lang="en-US" altLang="ja-JP" sz="1600" dirty="0"/>
              <a:t>…</a:t>
            </a:r>
            <a:r>
              <a:rPr lang="ja-JP" altLang="en-US" sz="1600"/>
              <a:t>）</a:t>
            </a:r>
          </a:p>
          <a:p>
            <a:pPr marL="0" indent="0">
              <a:buNone/>
            </a:pPr>
            <a:endParaRPr kumimoji="1" lang="ja-JP" altLang="en-US" sz="2000"/>
          </a:p>
        </p:txBody>
      </p:sp>
      <p:sp>
        <p:nvSpPr>
          <p:cNvPr id="4" name="スライド番号プレースホルダー 3">
            <a:extLst>
              <a:ext uri="{FF2B5EF4-FFF2-40B4-BE49-F238E27FC236}">
                <a16:creationId xmlns:a16="http://schemas.microsoft.com/office/drawing/2014/main" id="{2239A881-E87F-76CE-71FA-D84302F107B0}"/>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300608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2E10DAA-2876-525F-A5E1-B5680753A19B}"/>
              </a:ext>
            </a:extLst>
          </p:cNvPr>
          <p:cNvSpPr>
            <a:spLocks noGrp="1"/>
          </p:cNvSpPr>
          <p:nvPr>
            <p:ph type="title"/>
          </p:nvPr>
        </p:nvSpPr>
        <p:spPr/>
        <p:txBody>
          <a:bodyPr/>
          <a:lstStyle/>
          <a:p>
            <a:r>
              <a:rPr lang="ja-JP" altLang="en-US"/>
              <a:t>今ならできる“予防としての関わり方”</a:t>
            </a:r>
            <a:endParaRPr kumimoji="1" lang="ja-JP" altLang="en-US"/>
          </a:p>
        </p:txBody>
      </p:sp>
      <p:sp>
        <p:nvSpPr>
          <p:cNvPr id="3" name="コンテンツ プレースホルダー 2">
            <a:extLst>
              <a:ext uri="{FF2B5EF4-FFF2-40B4-BE49-F238E27FC236}">
                <a16:creationId xmlns:a16="http://schemas.microsoft.com/office/drawing/2014/main" id="{86073479-5219-8E6C-A946-918F3CF66030}"/>
              </a:ext>
            </a:extLst>
          </p:cNvPr>
          <p:cNvSpPr>
            <a:spLocks noGrp="1"/>
          </p:cNvSpPr>
          <p:nvPr>
            <p:ph idx="1"/>
          </p:nvPr>
        </p:nvSpPr>
        <p:spPr/>
        <p:txBody>
          <a:bodyPr/>
          <a:lstStyle/>
          <a:p>
            <a:r>
              <a:rPr lang="ja-JP" altLang="en-US" sz="2400"/>
              <a:t>所有者の意思が「一応」ある</a:t>
            </a:r>
            <a:endParaRPr lang="en-US" altLang="ja-JP" sz="2400" dirty="0"/>
          </a:p>
          <a:p>
            <a:pPr marL="0" indent="0">
              <a:buNone/>
            </a:pPr>
            <a:r>
              <a:rPr lang="ja-JP" altLang="en-US" sz="2000"/>
              <a:t>→定期点検（代行含む）を提案しつつ、中長期的な相談対応</a:t>
            </a:r>
            <a:endParaRPr lang="en-US" altLang="ja-JP" sz="2000" dirty="0"/>
          </a:p>
          <a:p>
            <a:endParaRPr lang="ja-JP" altLang="en-US" sz="2400"/>
          </a:p>
          <a:p>
            <a:r>
              <a:rPr lang="ja-JP" altLang="en-US" sz="2400"/>
              <a:t>家族に話す気がある</a:t>
            </a:r>
            <a:endParaRPr lang="en-US" altLang="ja-JP" sz="2400" dirty="0"/>
          </a:p>
          <a:p>
            <a:pPr marL="0" indent="0">
              <a:buNone/>
            </a:pPr>
            <a:r>
              <a:rPr lang="ja-JP" altLang="en-US" sz="2000"/>
              <a:t>→家族を巻き込んでの方向性の整理（売却・管理・解体等）の提案</a:t>
            </a:r>
            <a:endParaRPr lang="en-US" altLang="ja-JP" sz="2000" dirty="0"/>
          </a:p>
          <a:p>
            <a:endParaRPr lang="ja-JP" altLang="en-US" sz="2400"/>
          </a:p>
          <a:p>
            <a:r>
              <a:rPr lang="ja-JP" altLang="en-US" sz="2400"/>
              <a:t>管理の必要性を理解している</a:t>
            </a:r>
          </a:p>
          <a:p>
            <a:pPr marL="0" indent="0">
              <a:buNone/>
            </a:pPr>
            <a:r>
              <a:rPr kumimoji="1" lang="ja-JP" altLang="en-US" sz="2000"/>
              <a:t>→管理代行や家族会議で誰がどの頻度で管理を行うのかを</a:t>
            </a:r>
            <a:endParaRPr kumimoji="1" lang="en-US" altLang="ja-JP" sz="2000" dirty="0"/>
          </a:p>
          <a:p>
            <a:pPr marL="0" indent="0">
              <a:buNone/>
            </a:pPr>
            <a:r>
              <a:rPr lang="ja-JP" altLang="en-US" sz="2000"/>
              <a:t>　</a:t>
            </a:r>
            <a:r>
              <a:rPr kumimoji="1" lang="ja-JP" altLang="en-US" sz="2000"/>
              <a:t>話し合うよう提案</a:t>
            </a:r>
          </a:p>
        </p:txBody>
      </p:sp>
      <p:sp>
        <p:nvSpPr>
          <p:cNvPr id="4" name="スライド番号プレースホルダー 3">
            <a:extLst>
              <a:ext uri="{FF2B5EF4-FFF2-40B4-BE49-F238E27FC236}">
                <a16:creationId xmlns:a16="http://schemas.microsoft.com/office/drawing/2014/main" id="{C2198119-AF83-73DD-1C0B-E02BEC7CE106}"/>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25856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51A048-FD8F-92E7-6FA0-8EBB82BDE5F9}"/>
              </a:ext>
            </a:extLst>
          </p:cNvPr>
          <p:cNvSpPr>
            <a:spLocks noGrp="1"/>
          </p:cNvSpPr>
          <p:nvPr>
            <p:ph type="title"/>
          </p:nvPr>
        </p:nvSpPr>
        <p:spPr/>
        <p:txBody>
          <a:bodyPr/>
          <a:lstStyle/>
          <a:p>
            <a:r>
              <a:rPr lang="ja-JP" altLang="en-US"/>
              <a:t>引き受けない判断</a:t>
            </a:r>
            <a:endParaRPr kumimoji="1" lang="ja-JP" altLang="en-US"/>
          </a:p>
        </p:txBody>
      </p:sp>
      <p:sp>
        <p:nvSpPr>
          <p:cNvPr id="3" name="コンテンツ プレースホルダー 2">
            <a:extLst>
              <a:ext uri="{FF2B5EF4-FFF2-40B4-BE49-F238E27FC236}">
                <a16:creationId xmlns:a16="http://schemas.microsoft.com/office/drawing/2014/main" id="{A847C858-D125-5813-6AFC-C8DAD9FB7751}"/>
              </a:ext>
            </a:extLst>
          </p:cNvPr>
          <p:cNvSpPr>
            <a:spLocks noGrp="1"/>
          </p:cNvSpPr>
          <p:nvPr>
            <p:ph idx="1"/>
          </p:nvPr>
        </p:nvSpPr>
        <p:spPr/>
        <p:txBody>
          <a:bodyPr>
            <a:normAutofit/>
          </a:bodyPr>
          <a:lstStyle/>
          <a:p>
            <a:pPr marL="0" indent="0" algn="ctr">
              <a:buNone/>
            </a:pPr>
            <a:r>
              <a:rPr lang="ja-JP" altLang="en-US" sz="1400">
                <a:solidFill>
                  <a:srgbClr val="FF0000"/>
                </a:solidFill>
              </a:rPr>
              <a:t>以下の段階で関わるとトラブルに巻き込まれる可能性大。</a:t>
            </a:r>
            <a:endParaRPr lang="en-US" altLang="ja-JP" sz="1400" dirty="0">
              <a:solidFill>
                <a:srgbClr val="FF0000"/>
              </a:solidFill>
            </a:endParaRPr>
          </a:p>
          <a:p>
            <a:pPr marL="0" indent="0" algn="ctr">
              <a:buNone/>
            </a:pPr>
            <a:r>
              <a:rPr lang="ja-JP" altLang="en-US" sz="1400">
                <a:solidFill>
                  <a:srgbClr val="FF0000"/>
                </a:solidFill>
              </a:rPr>
              <a:t>空き家アドバイザー協議会は社会貢献事業を推進しますが、</a:t>
            </a:r>
            <a:endParaRPr lang="en-US" altLang="ja-JP" sz="1400" dirty="0">
              <a:solidFill>
                <a:srgbClr val="FF0000"/>
              </a:solidFill>
            </a:endParaRPr>
          </a:p>
          <a:p>
            <a:pPr marL="0" indent="0" algn="ctr">
              <a:buNone/>
            </a:pPr>
            <a:r>
              <a:rPr lang="ja-JP" altLang="en-US" sz="1400">
                <a:solidFill>
                  <a:srgbClr val="FF0000"/>
                </a:solidFill>
              </a:rPr>
              <a:t>ボランティア・慈善事業ではありません。</a:t>
            </a:r>
            <a:endParaRPr lang="en-US" altLang="ja-JP" sz="1400" dirty="0">
              <a:solidFill>
                <a:srgbClr val="FF0000"/>
              </a:solidFill>
            </a:endParaRPr>
          </a:p>
          <a:p>
            <a:pPr marL="0" indent="0" algn="ctr">
              <a:buNone/>
            </a:pPr>
            <a:r>
              <a:rPr lang="ja-JP" altLang="en-US" sz="1400">
                <a:solidFill>
                  <a:srgbClr val="FF0000"/>
                </a:solidFill>
              </a:rPr>
              <a:t>相談を受ける・受けないの線引はしっかりと行う必要があります。</a:t>
            </a:r>
            <a:endParaRPr lang="en-US" altLang="ja-JP" sz="1400" dirty="0">
              <a:solidFill>
                <a:srgbClr val="FF0000"/>
              </a:solidFill>
            </a:endParaRPr>
          </a:p>
          <a:p>
            <a:pPr marL="0" indent="0" algn="ctr">
              <a:buNone/>
            </a:pPr>
            <a:endParaRPr kumimoji="1" lang="en-US" altLang="ja-JP" sz="1800" dirty="0">
              <a:solidFill>
                <a:srgbClr val="FF0000"/>
              </a:solidFill>
            </a:endParaRPr>
          </a:p>
          <a:p>
            <a:r>
              <a:rPr lang="ja-JP" altLang="en-US" sz="1200"/>
              <a:t>相続未了・代表者不在</a:t>
            </a:r>
            <a:endParaRPr lang="en-US" altLang="ja-JP" sz="1200" dirty="0"/>
          </a:p>
          <a:p>
            <a:pPr marL="0" indent="0">
              <a:buNone/>
            </a:pPr>
            <a:r>
              <a:rPr lang="ja-JP" altLang="en-US" sz="1200"/>
              <a:t>→相続の方針が定まっているなどの場合は司法書士の方を中心にサポートすることは問題ありません。</a:t>
            </a:r>
            <a:endParaRPr lang="en-US" altLang="ja-JP" sz="1200" dirty="0"/>
          </a:p>
          <a:p>
            <a:pPr marL="0" indent="0">
              <a:buNone/>
            </a:pPr>
            <a:r>
              <a:rPr lang="ja-JP" altLang="en-US" sz="1200"/>
              <a:t>　相続の方針が全く決まっていない、相続人間で意見が対立している、という場合は慎重に判断する必要があり</a:t>
            </a:r>
            <a:endParaRPr lang="en-US" altLang="ja-JP" sz="1200" dirty="0"/>
          </a:p>
          <a:p>
            <a:pPr marL="0" indent="0">
              <a:buNone/>
            </a:pPr>
            <a:r>
              <a:rPr lang="ja-JP" altLang="en-US" sz="1200"/>
              <a:t>　ます。</a:t>
            </a:r>
            <a:endParaRPr lang="en-US" altLang="ja-JP" sz="1200" dirty="0"/>
          </a:p>
          <a:p>
            <a:endParaRPr lang="ja-JP" altLang="en-US" sz="1200"/>
          </a:p>
          <a:p>
            <a:r>
              <a:rPr lang="ja-JP" altLang="en-US" sz="1200"/>
              <a:t>管理も判断も丸投げ、「あなたたちが決めて」と言われる</a:t>
            </a:r>
            <a:endParaRPr lang="en-US" altLang="ja-JP" sz="1200" dirty="0"/>
          </a:p>
          <a:p>
            <a:pPr marL="0" indent="0">
              <a:buNone/>
            </a:pPr>
            <a:r>
              <a:rPr lang="ja-JP" altLang="en-US" sz="1200"/>
              <a:t>→所有者に「意思」があるのか、ないのかは重要な線引ラインとなります。</a:t>
            </a:r>
            <a:endParaRPr lang="en-US" altLang="ja-JP" sz="1200" dirty="0"/>
          </a:p>
          <a:p>
            <a:pPr marL="0" indent="0">
              <a:buNone/>
            </a:pPr>
            <a:r>
              <a:rPr lang="ja-JP" altLang="en-US" sz="1200"/>
              <a:t>　最悪の場合、「あなたがこうしろと言ったのだから」と後々のトラブルリスクとなる可能性大。</a:t>
            </a:r>
            <a:endParaRPr lang="en-US" altLang="ja-JP" sz="1200" dirty="0"/>
          </a:p>
          <a:p>
            <a:pPr marL="0" indent="0">
              <a:buNone/>
            </a:pPr>
            <a:r>
              <a:rPr lang="ja-JP" altLang="en-US" sz="1200"/>
              <a:t>　</a:t>
            </a:r>
          </a:p>
          <a:p>
            <a:pPr marL="0" indent="0" algn="ctr">
              <a:buNone/>
            </a:pPr>
            <a:endParaRPr kumimoji="1" lang="ja-JP" altLang="en-US" sz="1800">
              <a:solidFill>
                <a:srgbClr val="FF0000"/>
              </a:solidFill>
            </a:endParaRPr>
          </a:p>
        </p:txBody>
      </p:sp>
      <p:sp>
        <p:nvSpPr>
          <p:cNvPr id="4" name="スライド番号プレースホルダー 3">
            <a:extLst>
              <a:ext uri="{FF2B5EF4-FFF2-40B4-BE49-F238E27FC236}">
                <a16:creationId xmlns:a16="http://schemas.microsoft.com/office/drawing/2014/main" id="{E0C12CD9-1D01-3567-CE46-F1690545602A}"/>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309912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EF90DA-3B10-C026-FE87-FCB67049F812}"/>
              </a:ext>
            </a:extLst>
          </p:cNvPr>
          <p:cNvSpPr>
            <a:spLocks noGrp="1"/>
          </p:cNvSpPr>
          <p:nvPr>
            <p:ph type="title"/>
          </p:nvPr>
        </p:nvSpPr>
        <p:spPr/>
        <p:txBody>
          <a:bodyPr/>
          <a:lstStyle/>
          <a:p>
            <a:r>
              <a:rPr lang="ja-JP" altLang="en-US"/>
              <a:t>断り方は「理由＋順番」</a:t>
            </a:r>
            <a:endParaRPr kumimoji="1" lang="ja-JP" altLang="en-US"/>
          </a:p>
        </p:txBody>
      </p:sp>
      <p:sp>
        <p:nvSpPr>
          <p:cNvPr id="3" name="コンテンツ プレースホルダー 2">
            <a:extLst>
              <a:ext uri="{FF2B5EF4-FFF2-40B4-BE49-F238E27FC236}">
                <a16:creationId xmlns:a16="http://schemas.microsoft.com/office/drawing/2014/main" id="{D1F1CFF1-920B-6799-0A5E-DC5D101556D5}"/>
              </a:ext>
            </a:extLst>
          </p:cNvPr>
          <p:cNvSpPr>
            <a:spLocks noGrp="1"/>
          </p:cNvSpPr>
          <p:nvPr>
            <p:ph idx="1"/>
          </p:nvPr>
        </p:nvSpPr>
        <p:spPr/>
        <p:txBody>
          <a:bodyPr>
            <a:normAutofit/>
          </a:bodyPr>
          <a:lstStyle/>
          <a:p>
            <a:pPr marL="0" indent="0" algn="ctr">
              <a:buNone/>
            </a:pPr>
            <a:r>
              <a:rPr lang="ja-JP" altLang="en-US" sz="2000">
                <a:solidFill>
                  <a:srgbClr val="FF0000"/>
                </a:solidFill>
              </a:rPr>
              <a:t>断る＝突き放す ではない</a:t>
            </a:r>
            <a:endParaRPr lang="en-US" altLang="ja-JP" sz="2000" dirty="0">
              <a:solidFill>
                <a:srgbClr val="FF0000"/>
              </a:solidFill>
            </a:endParaRPr>
          </a:p>
          <a:p>
            <a:pPr marL="0" indent="0" algn="ctr">
              <a:buNone/>
            </a:pPr>
            <a:endParaRPr kumimoji="1" lang="en-US" altLang="ja-JP" sz="2000" dirty="0">
              <a:solidFill>
                <a:srgbClr val="FF0000"/>
              </a:solidFill>
            </a:endParaRPr>
          </a:p>
          <a:p>
            <a:pPr marL="0" indent="0">
              <a:buNone/>
            </a:pPr>
            <a:r>
              <a:rPr lang="ja-JP" altLang="en-US" sz="1400" b="1"/>
              <a:t>断るときに大切なのは</a:t>
            </a:r>
            <a:r>
              <a:rPr lang="ja-JP" altLang="en-US" sz="1400" b="1">
                <a:solidFill>
                  <a:srgbClr val="FF0000"/>
                </a:solidFill>
              </a:rPr>
              <a:t>「できません」ではなく「今は順番が違います」</a:t>
            </a:r>
            <a:endParaRPr lang="en-US" altLang="ja-JP" sz="1400" b="1" dirty="0">
              <a:solidFill>
                <a:srgbClr val="FF0000"/>
              </a:solidFill>
            </a:endParaRPr>
          </a:p>
          <a:p>
            <a:pPr marL="0" indent="0">
              <a:buNone/>
            </a:pPr>
            <a:r>
              <a:rPr lang="ja-JP" altLang="en-US" sz="1400" b="1" u="sng">
                <a:solidFill>
                  <a:srgbClr val="FF0000"/>
                </a:solidFill>
              </a:rPr>
              <a:t>→空き家の相談者は何から行えばいいか「順番」を理解していないことが多い</a:t>
            </a:r>
            <a:endParaRPr lang="ja-JP" altLang="en-US" sz="1400" u="sng">
              <a:solidFill>
                <a:srgbClr val="FF0000"/>
              </a:solidFill>
            </a:endParaRPr>
          </a:p>
          <a:p>
            <a:pPr marL="0" indent="0">
              <a:buNone/>
            </a:pPr>
            <a:endParaRPr kumimoji="1" lang="en-US" altLang="ja-JP" sz="2000" dirty="0">
              <a:solidFill>
                <a:srgbClr val="FF0000"/>
              </a:solidFill>
            </a:endParaRPr>
          </a:p>
          <a:p>
            <a:pPr marL="0" indent="0">
              <a:buNone/>
            </a:pPr>
            <a:endParaRPr kumimoji="1" lang="ja-JP" altLang="en-US" sz="2000">
              <a:solidFill>
                <a:srgbClr val="FF0000"/>
              </a:solidFill>
            </a:endParaRPr>
          </a:p>
        </p:txBody>
      </p:sp>
      <p:sp>
        <p:nvSpPr>
          <p:cNvPr id="4" name="スライド番号プレースホルダー 3">
            <a:extLst>
              <a:ext uri="{FF2B5EF4-FFF2-40B4-BE49-F238E27FC236}">
                <a16:creationId xmlns:a16="http://schemas.microsoft.com/office/drawing/2014/main" id="{08798B52-0288-2883-CB10-ABFDD7D7571C}"/>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
        <p:nvSpPr>
          <p:cNvPr id="5" name="テキスト ボックス 4">
            <a:extLst>
              <a:ext uri="{FF2B5EF4-FFF2-40B4-BE49-F238E27FC236}">
                <a16:creationId xmlns:a16="http://schemas.microsoft.com/office/drawing/2014/main" id="{762D3013-6368-D2B1-A14D-903F7440F93B}"/>
              </a:ext>
            </a:extLst>
          </p:cNvPr>
          <p:cNvSpPr txBox="1"/>
          <p:nvPr/>
        </p:nvSpPr>
        <p:spPr>
          <a:xfrm>
            <a:off x="974785" y="2430560"/>
            <a:ext cx="2820838" cy="2246769"/>
          </a:xfrm>
          <a:prstGeom prst="rect">
            <a:avLst/>
          </a:prstGeom>
          <a:noFill/>
        </p:spPr>
        <p:txBody>
          <a:bodyPr wrap="square" rtlCol="0">
            <a:spAutoFit/>
          </a:bodyPr>
          <a:lstStyle/>
          <a:p>
            <a:r>
              <a:rPr lang="ja-JP" altLang="en-US" sz="1400" b="1">
                <a:latin typeface="MS Gothic" panose="020B0609070205080204" pitchFamily="49" charset="-128"/>
                <a:ea typeface="MS Gothic" panose="020B0609070205080204" pitchFamily="49" charset="-128"/>
              </a:rPr>
              <a:t>⭕ プロとしての断り方</a:t>
            </a:r>
          </a:p>
          <a:p>
            <a:r>
              <a:rPr lang="ja-JP" altLang="en-US" sz="1400" b="1">
                <a:latin typeface="MS Gothic" panose="020B0609070205080204" pitchFamily="49" charset="-128"/>
                <a:ea typeface="MS Gothic" panose="020B0609070205080204" pitchFamily="49" charset="-128"/>
              </a:rPr>
              <a:t>① 判断理由を伝える</a:t>
            </a:r>
            <a:endParaRPr lang="ja-JP" altLang="en-US" sz="1400">
              <a:latin typeface="MS Gothic" panose="020B0609070205080204" pitchFamily="49" charset="-128"/>
              <a:ea typeface="MS Gothic" panose="020B0609070205080204" pitchFamily="49" charset="-128"/>
            </a:endParaRP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今は具体的な相談対応ができる　</a:t>
            </a:r>
            <a:endParaRPr lang="en-US" altLang="ja-JP" sz="1400" dirty="0">
              <a:latin typeface="MS Gothic" panose="020B0609070205080204" pitchFamily="49" charset="-128"/>
              <a:ea typeface="MS Gothic" panose="020B0609070205080204" pitchFamily="49" charset="-128"/>
            </a:endParaRPr>
          </a:p>
          <a:p>
            <a:r>
              <a:rPr lang="en-US" altLang="ja-JP" sz="1400" dirty="0">
                <a:latin typeface="MS Gothic" panose="020B0609070205080204" pitchFamily="49" charset="-128"/>
                <a:ea typeface="MS Gothic" panose="020B0609070205080204" pitchFamily="49" charset="-128"/>
              </a:rPr>
              <a:t> </a:t>
            </a:r>
            <a:r>
              <a:rPr lang="ja-JP" altLang="en-US" sz="1400">
                <a:latin typeface="MS Gothic" panose="020B0609070205080204" pitchFamily="49" charset="-128"/>
                <a:ea typeface="MS Gothic" panose="020B0609070205080204" pitchFamily="49" charset="-128"/>
              </a:rPr>
              <a:t>段階ではない</a:t>
            </a: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進めるとリスクが高い状態</a:t>
            </a:r>
            <a:endParaRPr lang="en-US" altLang="ja-JP" sz="1400" dirty="0">
              <a:latin typeface="MS Gothic" panose="020B0609070205080204" pitchFamily="49" charset="-128"/>
              <a:ea typeface="MS Gothic" panose="020B0609070205080204" pitchFamily="49" charset="-128"/>
            </a:endParaRPr>
          </a:p>
          <a:p>
            <a:endParaRPr lang="ja-JP" altLang="en-US" sz="1400">
              <a:latin typeface="MS Gothic" panose="020B0609070205080204" pitchFamily="49" charset="-128"/>
              <a:ea typeface="MS Gothic" panose="020B0609070205080204" pitchFamily="49" charset="-128"/>
            </a:endParaRPr>
          </a:p>
          <a:p>
            <a:r>
              <a:rPr lang="ja-JP" altLang="en-US" sz="1400" b="1">
                <a:latin typeface="MS Gothic" panose="020B0609070205080204" pitchFamily="49" charset="-128"/>
                <a:ea typeface="MS Gothic" panose="020B0609070205080204" pitchFamily="49" charset="-128"/>
              </a:rPr>
              <a:t>② 先にやるべき順番を示す</a:t>
            </a:r>
            <a:endParaRPr lang="ja-JP" altLang="en-US" sz="1400">
              <a:latin typeface="MS Gothic" panose="020B0609070205080204" pitchFamily="49" charset="-128"/>
              <a:ea typeface="MS Gothic" panose="020B0609070205080204" pitchFamily="49" charset="-128"/>
            </a:endParaRP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相続の整理</a:t>
            </a: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家族の意思統一</a:t>
            </a: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管理体制の確立</a:t>
            </a:r>
          </a:p>
        </p:txBody>
      </p:sp>
      <p:sp>
        <p:nvSpPr>
          <p:cNvPr id="6" name="テキスト ボックス 5">
            <a:extLst>
              <a:ext uri="{FF2B5EF4-FFF2-40B4-BE49-F238E27FC236}">
                <a16:creationId xmlns:a16="http://schemas.microsoft.com/office/drawing/2014/main" id="{814B2F2F-3965-CCB0-9B7C-F0169638E785}"/>
              </a:ext>
            </a:extLst>
          </p:cNvPr>
          <p:cNvSpPr txBox="1"/>
          <p:nvPr/>
        </p:nvSpPr>
        <p:spPr>
          <a:xfrm>
            <a:off x="4433078" y="2430560"/>
            <a:ext cx="3013495" cy="954107"/>
          </a:xfrm>
          <a:prstGeom prst="rect">
            <a:avLst/>
          </a:prstGeom>
          <a:noFill/>
        </p:spPr>
        <p:txBody>
          <a:bodyPr wrap="square" rtlCol="0">
            <a:spAutoFit/>
          </a:bodyPr>
          <a:lstStyle/>
          <a:p>
            <a:r>
              <a:rPr lang="ja-JP" altLang="en-US" sz="1400" b="1">
                <a:latin typeface="MS Gothic" panose="020B0609070205080204" pitchFamily="49" charset="-128"/>
                <a:ea typeface="MS Gothic" panose="020B0609070205080204" pitchFamily="49" charset="-128"/>
              </a:rPr>
              <a:t>❌ トラブルになりやすい断り方</a:t>
            </a: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「うちでは対応できません」</a:t>
            </a: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「難しい案件ですね」</a:t>
            </a:r>
          </a:p>
          <a:p>
            <a:pPr>
              <a:buFont typeface="Arial" panose="020B0604020202020204" pitchFamily="34" charset="0"/>
              <a:buChar char="•"/>
            </a:pPr>
            <a:r>
              <a:rPr lang="ja-JP" altLang="en-US" sz="1400">
                <a:latin typeface="MS Gothic" panose="020B0609070205080204" pitchFamily="49" charset="-128"/>
                <a:ea typeface="MS Gothic" panose="020B0609070205080204" pitchFamily="49" charset="-128"/>
              </a:rPr>
              <a:t>「他を当たってください」</a:t>
            </a:r>
          </a:p>
        </p:txBody>
      </p:sp>
      <p:sp>
        <p:nvSpPr>
          <p:cNvPr id="7" name="テキスト ボックス 6">
            <a:extLst>
              <a:ext uri="{FF2B5EF4-FFF2-40B4-BE49-F238E27FC236}">
                <a16:creationId xmlns:a16="http://schemas.microsoft.com/office/drawing/2014/main" id="{2CD590CA-2895-7612-4E15-DB56F902DDC2}"/>
              </a:ext>
            </a:extLst>
          </p:cNvPr>
          <p:cNvSpPr txBox="1"/>
          <p:nvPr/>
        </p:nvSpPr>
        <p:spPr>
          <a:xfrm>
            <a:off x="1070107" y="4879203"/>
            <a:ext cx="7445243" cy="646331"/>
          </a:xfrm>
          <a:prstGeom prst="rect">
            <a:avLst/>
          </a:prstGeom>
          <a:noFill/>
        </p:spPr>
        <p:txBody>
          <a:bodyPr wrap="square" rtlCol="0">
            <a:spAutoFit/>
          </a:bodyPr>
          <a:lstStyle/>
          <a:p>
            <a:r>
              <a:rPr kumimoji="1" lang="ja-JP" altLang="en-US" sz="1200">
                <a:latin typeface="MS Gothic" panose="020B0609070205080204" pitchFamily="49" charset="-128"/>
                <a:ea typeface="MS Gothic" panose="020B0609070205080204" pitchFamily="49" charset="-128"/>
              </a:rPr>
              <a:t>例えば、こんなフレーズを使用</a:t>
            </a:r>
            <a:endParaRPr kumimoji="1" lang="en-US" altLang="ja-JP" sz="1200" dirty="0">
              <a:latin typeface="MS Gothic" panose="020B0609070205080204" pitchFamily="49" charset="-128"/>
              <a:ea typeface="MS Gothic" panose="020B0609070205080204" pitchFamily="49" charset="-128"/>
            </a:endParaRPr>
          </a:p>
          <a:p>
            <a:r>
              <a:rPr lang="ja-JP" altLang="en-US" sz="1200">
                <a:latin typeface="MS Gothic" panose="020B0609070205080204" pitchFamily="49" charset="-128"/>
                <a:ea typeface="MS Gothic" panose="020B0609070205080204" pitchFamily="49" charset="-128"/>
              </a:rPr>
              <a:t>「この段階で売却を進めると、かえって状況が悪くなる可能性があります」</a:t>
            </a:r>
            <a:endParaRPr lang="en-US" altLang="ja-JP" sz="1200" dirty="0">
              <a:latin typeface="MS Gothic" panose="020B0609070205080204" pitchFamily="49" charset="-128"/>
              <a:ea typeface="MS Gothic" panose="020B0609070205080204" pitchFamily="49" charset="-128"/>
            </a:endParaRPr>
          </a:p>
          <a:p>
            <a:r>
              <a:rPr kumimoji="1" lang="ja-JP" altLang="en-US" sz="1200">
                <a:latin typeface="MS Gothic" panose="020B0609070205080204" pitchFamily="49" charset="-128"/>
                <a:ea typeface="MS Gothic" panose="020B0609070205080204" pitchFamily="49" charset="-128"/>
              </a:rPr>
              <a:t>「まず●●（争続・方向性など）を整理してからでないと、私たちが関わる意味がありません」</a:t>
            </a:r>
            <a:endParaRPr kumimoji="1" lang="en-US" altLang="ja-JP" sz="1200" dirty="0">
              <a:latin typeface="MS Gothic" panose="020B0609070205080204" pitchFamily="49" charset="-128"/>
              <a:ea typeface="MS Gothic" panose="020B0609070205080204" pitchFamily="49" charset="-128"/>
            </a:endParaRPr>
          </a:p>
        </p:txBody>
      </p:sp>
    </p:spTree>
    <p:extLst>
      <p:ext uri="{BB962C8B-B14F-4D97-AF65-F5344CB8AC3E}">
        <p14:creationId xmlns:p14="http://schemas.microsoft.com/office/powerpoint/2010/main" val="3579448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E28430-8CDC-E6F6-865A-78403642E570}"/>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A45F42BB-6A79-BBAB-B675-63AD317E8CE6}"/>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
        <p:nvSpPr>
          <p:cNvPr id="5" name="テキスト ボックス 4">
            <a:extLst>
              <a:ext uri="{FF2B5EF4-FFF2-40B4-BE49-F238E27FC236}">
                <a16:creationId xmlns:a16="http://schemas.microsoft.com/office/drawing/2014/main" id="{FE766362-925E-4AA3-0771-1F91A7EC72AE}"/>
              </a:ext>
            </a:extLst>
          </p:cNvPr>
          <p:cNvSpPr txBox="1"/>
          <p:nvPr/>
        </p:nvSpPr>
        <p:spPr>
          <a:xfrm>
            <a:off x="2512407" y="2305615"/>
            <a:ext cx="4119185" cy="2246769"/>
          </a:xfrm>
          <a:prstGeom prst="rect">
            <a:avLst/>
          </a:prstGeom>
          <a:noFill/>
        </p:spPr>
        <p:txBody>
          <a:bodyPr wrap="square" rtlCol="0">
            <a:spAutoFit/>
          </a:bodyPr>
          <a:lstStyle/>
          <a:p>
            <a:r>
              <a:rPr lang="ja-JP" altLang="en-US" sz="2800">
                <a:solidFill>
                  <a:srgbClr val="FF0000"/>
                </a:solidFill>
                <a:latin typeface="MS Gothic" panose="020B0609070205080204" pitchFamily="49" charset="-128"/>
                <a:ea typeface="MS Gothic" panose="020B0609070205080204" pitchFamily="49" charset="-128"/>
              </a:rPr>
              <a:t>断る＝責任放棄ではない</a:t>
            </a:r>
          </a:p>
          <a:p>
            <a:endParaRPr lang="ja-JP" altLang="en-US" sz="2800">
              <a:solidFill>
                <a:srgbClr val="FF0000"/>
              </a:solidFill>
              <a:latin typeface="MS Gothic" panose="020B0609070205080204" pitchFamily="49" charset="-128"/>
              <a:ea typeface="MS Gothic" panose="020B0609070205080204" pitchFamily="49" charset="-128"/>
            </a:endParaRPr>
          </a:p>
          <a:p>
            <a:r>
              <a:rPr lang="ja-JP" altLang="en-US" sz="2800">
                <a:solidFill>
                  <a:srgbClr val="FF0000"/>
                </a:solidFill>
                <a:latin typeface="MS Gothic" panose="020B0609070205080204" pitchFamily="49" charset="-128"/>
                <a:ea typeface="MS Gothic" panose="020B0609070205080204" pitchFamily="49" charset="-128"/>
              </a:rPr>
              <a:t>断る＝リスク管理</a:t>
            </a:r>
          </a:p>
          <a:p>
            <a:endParaRPr lang="ja-JP" altLang="en-US" sz="2800">
              <a:solidFill>
                <a:srgbClr val="FF0000"/>
              </a:solidFill>
              <a:latin typeface="MS Gothic" panose="020B0609070205080204" pitchFamily="49" charset="-128"/>
              <a:ea typeface="MS Gothic" panose="020B0609070205080204" pitchFamily="49" charset="-128"/>
            </a:endParaRPr>
          </a:p>
          <a:p>
            <a:r>
              <a:rPr lang="ja-JP" altLang="en-US" sz="2800">
                <a:solidFill>
                  <a:srgbClr val="FF0000"/>
                </a:solidFill>
                <a:latin typeface="MS Gothic" panose="020B0609070205080204" pitchFamily="49" charset="-128"/>
                <a:ea typeface="MS Gothic" panose="020B0609070205080204" pitchFamily="49" charset="-128"/>
              </a:rPr>
              <a:t>断る＝プロとしての判断</a:t>
            </a:r>
          </a:p>
        </p:txBody>
      </p:sp>
    </p:spTree>
    <p:extLst>
      <p:ext uri="{BB962C8B-B14F-4D97-AF65-F5344CB8AC3E}">
        <p14:creationId xmlns:p14="http://schemas.microsoft.com/office/powerpoint/2010/main" val="2404715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2F7E36-2624-2ADC-0986-E160944FACCC}"/>
              </a:ext>
            </a:extLst>
          </p:cNvPr>
          <p:cNvSpPr>
            <a:spLocks noGrp="1"/>
          </p:cNvSpPr>
          <p:nvPr>
            <p:ph type="title"/>
          </p:nvPr>
        </p:nvSpPr>
        <p:spPr/>
        <p:txBody>
          <a:bodyPr/>
          <a:lstStyle/>
          <a:p>
            <a:r>
              <a:rPr kumimoji="1" lang="ja-JP" altLang="en-US"/>
              <a:t>ミニワーク</a:t>
            </a:r>
          </a:p>
        </p:txBody>
      </p:sp>
      <p:sp>
        <p:nvSpPr>
          <p:cNvPr id="3" name="コンテンツ プレースホルダー 2">
            <a:extLst>
              <a:ext uri="{FF2B5EF4-FFF2-40B4-BE49-F238E27FC236}">
                <a16:creationId xmlns:a16="http://schemas.microsoft.com/office/drawing/2014/main" id="{0ACEAFFB-D56E-123B-FCFD-A927E763E3D3}"/>
              </a:ext>
            </a:extLst>
          </p:cNvPr>
          <p:cNvSpPr>
            <a:spLocks noGrp="1"/>
          </p:cNvSpPr>
          <p:nvPr>
            <p:ph idx="1"/>
          </p:nvPr>
        </p:nvSpPr>
        <p:spPr/>
        <p:txBody>
          <a:bodyPr>
            <a:normAutofit/>
          </a:bodyPr>
          <a:lstStyle/>
          <a:p>
            <a:pPr marL="0" indent="0">
              <a:buNone/>
            </a:pPr>
            <a:r>
              <a:rPr kumimoji="1" lang="ja-JP" altLang="en-US" sz="1800"/>
              <a:t>こんな場合、支部として相談対応は受けるべき？</a:t>
            </a:r>
            <a:endParaRPr kumimoji="1" lang="en-US" altLang="ja-JP" sz="1800" dirty="0"/>
          </a:p>
          <a:p>
            <a:pPr marL="0" indent="0">
              <a:buNone/>
            </a:pPr>
            <a:r>
              <a:rPr kumimoji="1" lang="ja-JP" altLang="en-US" sz="1800"/>
              <a:t>どんなヒアリングを行い、対応を決めるべき？</a:t>
            </a:r>
            <a:endParaRPr kumimoji="1" lang="en-US" altLang="ja-JP" sz="1800" dirty="0"/>
          </a:p>
          <a:p>
            <a:pPr marL="0" indent="0">
              <a:buNone/>
            </a:pPr>
            <a:endParaRPr lang="en-US" altLang="ja-JP" sz="1800" dirty="0"/>
          </a:p>
          <a:p>
            <a:pPr marL="0" indent="0">
              <a:buNone/>
            </a:pPr>
            <a:r>
              <a:rPr kumimoji="1" lang="ja-JP" altLang="en-US" sz="1800"/>
              <a:t>少し考えて</a:t>
            </a:r>
            <a:r>
              <a:rPr lang="ja-JP" altLang="en-US" sz="1800"/>
              <a:t>、メンバー同士で意見交換してみてください。</a:t>
            </a:r>
            <a:endParaRPr lang="en-US" altLang="ja-JP" sz="1800" dirty="0"/>
          </a:p>
          <a:p>
            <a:pPr marL="0" indent="0">
              <a:buNone/>
            </a:pPr>
            <a:r>
              <a:rPr lang="ja-JP" altLang="en-US" sz="1800">
                <a:solidFill>
                  <a:srgbClr val="FF0000"/>
                </a:solidFill>
              </a:rPr>
              <a:t>（正解は存在しません）</a:t>
            </a:r>
            <a:endParaRPr lang="en-US" altLang="ja-JP" sz="1800" dirty="0">
              <a:solidFill>
                <a:srgbClr val="FF0000"/>
              </a:solidFill>
            </a:endParaRPr>
          </a:p>
          <a:p>
            <a:pPr marL="0" indent="0">
              <a:buNone/>
            </a:pPr>
            <a:endParaRPr kumimoji="1" lang="en-US" altLang="ja-JP" sz="1800" dirty="0">
              <a:solidFill>
                <a:srgbClr val="FF0000"/>
              </a:solidFill>
            </a:endParaRPr>
          </a:p>
          <a:p>
            <a:pPr marL="0" indent="0">
              <a:buNone/>
            </a:pPr>
            <a:r>
              <a:rPr kumimoji="1" lang="en-US" altLang="ja-JP" sz="1800" dirty="0"/>
              <a:t>【</a:t>
            </a:r>
            <a:r>
              <a:rPr lang="ja-JP" altLang="en-US" sz="1800"/>
              <a:t>ケース設定</a:t>
            </a:r>
            <a:r>
              <a:rPr kumimoji="1" lang="en-US" altLang="ja-JP" sz="1800" dirty="0"/>
              <a:t>】</a:t>
            </a:r>
          </a:p>
          <a:p>
            <a:pPr marL="0" indent="0">
              <a:buNone/>
            </a:pPr>
            <a:endParaRPr kumimoji="1" lang="en-US" altLang="ja-JP" sz="1800" dirty="0"/>
          </a:p>
        </p:txBody>
      </p:sp>
      <p:sp>
        <p:nvSpPr>
          <p:cNvPr id="4" name="スライド番号プレースホルダー 3">
            <a:extLst>
              <a:ext uri="{FF2B5EF4-FFF2-40B4-BE49-F238E27FC236}">
                <a16:creationId xmlns:a16="http://schemas.microsoft.com/office/drawing/2014/main" id="{3BAAC7E0-D4DD-BD12-AB50-F224FEB1574C}"/>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85928746-60DF-66E8-637E-ECF1F33428BD}"/>
              </a:ext>
            </a:extLst>
          </p:cNvPr>
          <p:cNvSpPr txBox="1"/>
          <p:nvPr/>
        </p:nvSpPr>
        <p:spPr>
          <a:xfrm>
            <a:off x="375896" y="3737810"/>
            <a:ext cx="2372264" cy="1615827"/>
          </a:xfrm>
          <a:prstGeom prst="rect">
            <a:avLst/>
          </a:prstGeom>
          <a:noFill/>
        </p:spPr>
        <p:txBody>
          <a:bodyPr wrap="square" rtlCol="0">
            <a:spAutoFit/>
          </a:bodyPr>
          <a:lstStyle/>
          <a:p>
            <a:r>
              <a:rPr lang="ja-JP" altLang="en-US" sz="1100" b="1"/>
              <a:t>物件概要</a:t>
            </a:r>
            <a:endParaRPr lang="ja-JP" altLang="en-US" sz="1100"/>
          </a:p>
          <a:p>
            <a:pPr>
              <a:buFont typeface="Arial" panose="020B0604020202020204" pitchFamily="34" charset="0"/>
              <a:buChar char="•"/>
            </a:pPr>
            <a:r>
              <a:rPr lang="ja-JP" altLang="en-US" sz="1100"/>
              <a:t>築</a:t>
            </a:r>
            <a:r>
              <a:rPr lang="en-US" altLang="ja-JP" sz="1100" dirty="0"/>
              <a:t>48</a:t>
            </a:r>
            <a:r>
              <a:rPr lang="ja-JP" altLang="en-US" sz="1100"/>
              <a:t>年・木造</a:t>
            </a:r>
          </a:p>
          <a:p>
            <a:pPr>
              <a:buFont typeface="Arial" panose="020B0604020202020204" pitchFamily="34" charset="0"/>
              <a:buChar char="•"/>
            </a:pPr>
            <a:r>
              <a:rPr lang="ja-JP" altLang="en-US" sz="1100"/>
              <a:t>地方都市の郊外（駅から車</a:t>
            </a:r>
            <a:r>
              <a:rPr lang="en-US" altLang="ja-JP" sz="1100" dirty="0"/>
              <a:t>15</a:t>
            </a:r>
            <a:r>
              <a:rPr lang="ja-JP" altLang="en-US" sz="1100"/>
              <a:t>分）</a:t>
            </a:r>
          </a:p>
          <a:p>
            <a:pPr>
              <a:buFont typeface="Arial" panose="020B0604020202020204" pitchFamily="34" charset="0"/>
              <a:buChar char="•"/>
            </a:pPr>
            <a:r>
              <a:rPr lang="ja-JP" altLang="en-US" sz="1100"/>
              <a:t>空き家期間：約</a:t>
            </a:r>
            <a:r>
              <a:rPr lang="en-US" altLang="ja-JP" sz="1100" dirty="0"/>
              <a:t>3</a:t>
            </a:r>
            <a:r>
              <a:rPr lang="ja-JP" altLang="en-US" sz="1100"/>
              <a:t>年</a:t>
            </a:r>
          </a:p>
          <a:p>
            <a:endParaRPr kumimoji="1" lang="en-US" altLang="ja-JP" sz="1100" dirty="0"/>
          </a:p>
          <a:p>
            <a:r>
              <a:rPr lang="ja-JP" altLang="en-US" sz="1100"/>
              <a:t>・雑草が伸び始めている</a:t>
            </a:r>
          </a:p>
          <a:p>
            <a:r>
              <a:rPr lang="ja-JP" altLang="en-US" sz="1100"/>
              <a:t>・雨漏りの兆候あり</a:t>
            </a:r>
          </a:p>
          <a:p>
            <a:r>
              <a:rPr lang="ja-JP" altLang="en-US" sz="1100"/>
              <a:t>・行政・近隣からはまだ指導なし</a:t>
            </a:r>
          </a:p>
          <a:p>
            <a:endParaRPr kumimoji="1" lang="ja-JP" altLang="en-US" sz="1100"/>
          </a:p>
        </p:txBody>
      </p:sp>
      <p:sp>
        <p:nvSpPr>
          <p:cNvPr id="6" name="テキスト ボックス 5">
            <a:extLst>
              <a:ext uri="{FF2B5EF4-FFF2-40B4-BE49-F238E27FC236}">
                <a16:creationId xmlns:a16="http://schemas.microsoft.com/office/drawing/2014/main" id="{87B05B85-1511-CFEE-F79B-606ECB8B9F13}"/>
              </a:ext>
            </a:extLst>
          </p:cNvPr>
          <p:cNvSpPr txBox="1"/>
          <p:nvPr/>
        </p:nvSpPr>
        <p:spPr>
          <a:xfrm>
            <a:off x="2890496" y="3737809"/>
            <a:ext cx="2372264" cy="1277273"/>
          </a:xfrm>
          <a:prstGeom prst="rect">
            <a:avLst/>
          </a:prstGeom>
          <a:noFill/>
        </p:spPr>
        <p:txBody>
          <a:bodyPr wrap="square" rtlCol="0">
            <a:spAutoFit/>
          </a:bodyPr>
          <a:lstStyle/>
          <a:p>
            <a:r>
              <a:rPr lang="ja-JP" altLang="en-US" sz="1100" b="1"/>
              <a:t>権利関係</a:t>
            </a:r>
            <a:endParaRPr lang="ja-JP" altLang="en-US" sz="1100"/>
          </a:p>
          <a:p>
            <a:pPr>
              <a:buFont typeface="Arial" panose="020B0604020202020204" pitchFamily="34" charset="0"/>
              <a:buChar char="•"/>
            </a:pPr>
            <a:r>
              <a:rPr lang="ja-JP" altLang="en-US" sz="1100"/>
              <a:t>相続未了</a:t>
            </a:r>
          </a:p>
          <a:p>
            <a:pPr>
              <a:buFont typeface="Arial" panose="020B0604020202020204" pitchFamily="34" charset="0"/>
              <a:buChar char="•"/>
            </a:pPr>
            <a:r>
              <a:rPr lang="ja-JP" altLang="en-US" sz="1100"/>
              <a:t>相続人：兄・妹の</a:t>
            </a:r>
            <a:r>
              <a:rPr lang="en-US" altLang="ja-JP" sz="1100" dirty="0"/>
              <a:t>2</a:t>
            </a:r>
            <a:r>
              <a:rPr lang="ja-JP" altLang="en-US" sz="1100"/>
              <a:t>名</a:t>
            </a:r>
          </a:p>
          <a:p>
            <a:pPr>
              <a:buFont typeface="Arial" panose="020B0604020202020204" pitchFamily="34" charset="0"/>
              <a:buChar char="•"/>
            </a:pPr>
            <a:r>
              <a:rPr lang="ja-JP" altLang="en-US" sz="1100"/>
              <a:t>兄：相談者</a:t>
            </a:r>
            <a:r>
              <a:rPr lang="ja-JP" altLang="en-US" sz="800"/>
              <a:t>（県外在住・車で</a:t>
            </a:r>
            <a:r>
              <a:rPr lang="en-US" altLang="ja-JP" sz="800" dirty="0"/>
              <a:t>3</a:t>
            </a:r>
            <a:r>
              <a:rPr lang="ja-JP" altLang="en-US" sz="800"/>
              <a:t>時間）</a:t>
            </a:r>
            <a:endParaRPr lang="ja-JP" altLang="en-US" sz="1100"/>
          </a:p>
          <a:p>
            <a:pPr>
              <a:buFont typeface="Arial" panose="020B0604020202020204" pitchFamily="34" charset="0"/>
              <a:buChar char="•"/>
            </a:pPr>
            <a:r>
              <a:rPr lang="ja-JP" altLang="en-US" sz="1100"/>
              <a:t>妹：地元在住だが消極的</a:t>
            </a:r>
            <a:endParaRPr lang="en-US" altLang="ja-JP" sz="1100" dirty="0"/>
          </a:p>
          <a:p>
            <a:r>
              <a:rPr lang="ja-JP" altLang="en-US" sz="1100"/>
              <a:t>　　</a:t>
            </a:r>
            <a:r>
              <a:rPr lang="en-US" altLang="ja-JP" sz="1100" dirty="0"/>
              <a:t> </a:t>
            </a:r>
            <a:r>
              <a:rPr lang="ja-JP" altLang="en-US" sz="1100"/>
              <a:t>兄のことを実は</a:t>
            </a:r>
            <a:endParaRPr lang="en-US" altLang="ja-JP" sz="1100" dirty="0"/>
          </a:p>
          <a:p>
            <a:r>
              <a:rPr lang="ja-JP" altLang="en-US" sz="1100"/>
              <a:t>　　</a:t>
            </a:r>
            <a:r>
              <a:rPr lang="en-US" altLang="ja-JP" sz="1100" dirty="0"/>
              <a:t> </a:t>
            </a:r>
            <a:r>
              <a:rPr lang="ja-JP" altLang="en-US" sz="1100"/>
              <a:t>あまり良く思っていない</a:t>
            </a:r>
          </a:p>
        </p:txBody>
      </p:sp>
      <p:sp>
        <p:nvSpPr>
          <p:cNvPr id="7" name="テキスト ボックス 6">
            <a:extLst>
              <a:ext uri="{FF2B5EF4-FFF2-40B4-BE49-F238E27FC236}">
                <a16:creationId xmlns:a16="http://schemas.microsoft.com/office/drawing/2014/main" id="{272DBC1A-CBCD-EEC9-AE55-0F6DC6CF9045}"/>
              </a:ext>
            </a:extLst>
          </p:cNvPr>
          <p:cNvSpPr txBox="1"/>
          <p:nvPr/>
        </p:nvSpPr>
        <p:spPr>
          <a:xfrm>
            <a:off x="5198062" y="3737809"/>
            <a:ext cx="3726611" cy="1107996"/>
          </a:xfrm>
          <a:prstGeom prst="rect">
            <a:avLst/>
          </a:prstGeom>
          <a:noFill/>
        </p:spPr>
        <p:txBody>
          <a:bodyPr wrap="square" rtlCol="0">
            <a:spAutoFit/>
          </a:bodyPr>
          <a:lstStyle/>
          <a:p>
            <a:r>
              <a:rPr lang="ja-JP" altLang="en-US" sz="1100" b="1"/>
              <a:t>それぞれの意向</a:t>
            </a:r>
            <a:endParaRPr lang="ja-JP" altLang="en-US" sz="1100"/>
          </a:p>
          <a:p>
            <a:pPr>
              <a:buFont typeface="Arial" panose="020B0604020202020204" pitchFamily="34" charset="0"/>
              <a:buChar char="•"/>
            </a:pPr>
            <a:r>
              <a:rPr lang="ja-JP" altLang="en-US" sz="1100"/>
              <a:t>兄</a:t>
            </a:r>
          </a:p>
          <a:p>
            <a:r>
              <a:rPr lang="ja-JP" altLang="en-US" sz="1100"/>
              <a:t>「今すぐ売るつもりはないが、</a:t>
            </a:r>
            <a:endParaRPr lang="en-US" altLang="ja-JP" sz="1100" dirty="0"/>
          </a:p>
          <a:p>
            <a:r>
              <a:rPr lang="ja-JP" altLang="en-US" sz="1100"/>
              <a:t>　近所から苦情が出るのは避けたい」</a:t>
            </a:r>
          </a:p>
          <a:p>
            <a:pPr>
              <a:buFont typeface="Arial" panose="020B0604020202020204" pitchFamily="34" charset="0"/>
              <a:buChar char="•"/>
            </a:pPr>
            <a:r>
              <a:rPr lang="ja-JP" altLang="en-US" sz="1100"/>
              <a:t>妹</a:t>
            </a:r>
          </a:p>
          <a:p>
            <a:r>
              <a:rPr lang="ja-JP" altLang="en-US" sz="1100"/>
              <a:t>「できれば残したいが、管理や費用は負担したくない」</a:t>
            </a:r>
          </a:p>
        </p:txBody>
      </p:sp>
    </p:spTree>
    <p:extLst>
      <p:ext uri="{BB962C8B-B14F-4D97-AF65-F5344CB8AC3E}">
        <p14:creationId xmlns:p14="http://schemas.microsoft.com/office/powerpoint/2010/main" val="2172204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D55207-1B75-3590-C3CB-7F51CB876B80}"/>
              </a:ext>
            </a:extLst>
          </p:cNvPr>
          <p:cNvSpPr>
            <a:spLocks noGrp="1"/>
          </p:cNvSpPr>
          <p:nvPr>
            <p:ph type="title"/>
          </p:nvPr>
        </p:nvSpPr>
        <p:spPr/>
        <p:txBody>
          <a:bodyPr/>
          <a:lstStyle/>
          <a:p>
            <a:r>
              <a:rPr kumimoji="1" lang="ja-JP" altLang="en-US"/>
              <a:t>まとめ</a:t>
            </a:r>
          </a:p>
        </p:txBody>
      </p:sp>
      <p:sp>
        <p:nvSpPr>
          <p:cNvPr id="3" name="コンテンツ プレースホルダー 2">
            <a:extLst>
              <a:ext uri="{FF2B5EF4-FFF2-40B4-BE49-F238E27FC236}">
                <a16:creationId xmlns:a16="http://schemas.microsoft.com/office/drawing/2014/main" id="{B5720BB5-0DA7-E04C-7A18-A9351D64FE2B}"/>
              </a:ext>
            </a:extLst>
          </p:cNvPr>
          <p:cNvSpPr>
            <a:spLocks noGrp="1"/>
          </p:cNvSpPr>
          <p:nvPr>
            <p:ph idx="1"/>
          </p:nvPr>
        </p:nvSpPr>
        <p:spPr/>
        <p:txBody>
          <a:bodyPr>
            <a:normAutofit/>
          </a:bodyPr>
          <a:lstStyle/>
          <a:p>
            <a:pPr marL="0" indent="0" algn="ctr">
              <a:buNone/>
            </a:pPr>
            <a:r>
              <a:rPr lang="ja-JP" altLang="en-US" b="1"/>
              <a:t>今日のまとめ</a:t>
            </a:r>
            <a:endParaRPr lang="ja-JP" altLang="en-US"/>
          </a:p>
          <a:p>
            <a:pPr>
              <a:buFont typeface="Arial" panose="020B0604020202020204" pitchFamily="34" charset="0"/>
              <a:buChar char="•"/>
            </a:pPr>
            <a:r>
              <a:rPr lang="ja-JP" altLang="en-US" sz="2000"/>
              <a:t>管理不全は予防できる</a:t>
            </a:r>
            <a:endParaRPr lang="en-US" altLang="ja-JP" sz="2000" dirty="0"/>
          </a:p>
          <a:p>
            <a:pPr marL="0" indent="0">
              <a:buNone/>
            </a:pPr>
            <a:endParaRPr lang="ja-JP" altLang="en-US" sz="2000"/>
          </a:p>
          <a:p>
            <a:pPr>
              <a:buFont typeface="Arial" panose="020B0604020202020204" pitchFamily="34" charset="0"/>
              <a:buChar char="•"/>
            </a:pPr>
            <a:r>
              <a:rPr lang="ja-JP" altLang="en-US" sz="2000"/>
              <a:t>予防できない段階もある</a:t>
            </a:r>
            <a:endParaRPr lang="en-US" altLang="ja-JP" sz="2000" dirty="0"/>
          </a:p>
          <a:p>
            <a:pPr>
              <a:buFont typeface="Arial" panose="020B0604020202020204" pitchFamily="34" charset="0"/>
              <a:buChar char="•"/>
            </a:pPr>
            <a:endParaRPr lang="ja-JP" altLang="en-US" sz="2000"/>
          </a:p>
          <a:p>
            <a:pPr>
              <a:buFont typeface="Arial" panose="020B0604020202020204" pitchFamily="34" charset="0"/>
              <a:buChar char="•"/>
            </a:pPr>
            <a:r>
              <a:rPr lang="ja-JP" altLang="en-US" sz="2000"/>
              <a:t>断る判断は</a:t>
            </a:r>
            <a:r>
              <a:rPr lang="ja-JP" altLang="en-US" sz="2000" i="1"/>
              <a:t>自分・相談者・協議会を守る</a:t>
            </a:r>
            <a:endParaRPr lang="ja-JP" altLang="en-US" sz="2000"/>
          </a:p>
          <a:p>
            <a:pPr marL="0" indent="0">
              <a:buNone/>
            </a:pPr>
            <a:endParaRPr kumimoji="1" lang="en-US" altLang="ja-JP" dirty="0"/>
          </a:p>
          <a:p>
            <a:pPr marL="0" indent="0" algn="ctr">
              <a:buNone/>
            </a:pPr>
            <a:r>
              <a:rPr kumimoji="1" lang="ja-JP" altLang="en-US" sz="2000">
                <a:solidFill>
                  <a:srgbClr val="FF0000"/>
                </a:solidFill>
              </a:rPr>
              <a:t>相談対応に消極的になってください、ということではなく、</a:t>
            </a:r>
            <a:endParaRPr kumimoji="1" lang="en-US" altLang="ja-JP" sz="2000" dirty="0">
              <a:solidFill>
                <a:srgbClr val="FF0000"/>
              </a:solidFill>
            </a:endParaRPr>
          </a:p>
          <a:p>
            <a:pPr marL="0" indent="0" algn="ctr">
              <a:buNone/>
            </a:pPr>
            <a:r>
              <a:rPr lang="ja-JP" altLang="en-US" sz="2000">
                <a:solidFill>
                  <a:srgbClr val="FF0000"/>
                </a:solidFill>
              </a:rPr>
              <a:t>対応可能な範囲を超えずに適切に対応を行うことが</a:t>
            </a:r>
            <a:endParaRPr lang="en-US" altLang="ja-JP" sz="2000" dirty="0">
              <a:solidFill>
                <a:srgbClr val="FF0000"/>
              </a:solidFill>
            </a:endParaRPr>
          </a:p>
          <a:p>
            <a:pPr marL="0" indent="0" algn="ctr">
              <a:buNone/>
            </a:pPr>
            <a:r>
              <a:rPr lang="ja-JP" altLang="en-US" sz="2000">
                <a:solidFill>
                  <a:srgbClr val="FF0000"/>
                </a:solidFill>
              </a:rPr>
              <a:t>長期的な地域への貢献活動につながるということを</a:t>
            </a:r>
            <a:endParaRPr lang="en-US" altLang="ja-JP" sz="2000" dirty="0">
              <a:solidFill>
                <a:srgbClr val="FF0000"/>
              </a:solidFill>
            </a:endParaRPr>
          </a:p>
          <a:p>
            <a:pPr marL="0" indent="0" algn="ctr">
              <a:buNone/>
            </a:pPr>
            <a:r>
              <a:rPr lang="ja-JP" altLang="en-US" sz="2000">
                <a:solidFill>
                  <a:srgbClr val="FF0000"/>
                </a:solidFill>
              </a:rPr>
              <a:t>ご理解いただけると幸いです。</a:t>
            </a:r>
            <a:endParaRPr kumimoji="1" lang="ja-JP" altLang="en-US" sz="2000">
              <a:solidFill>
                <a:srgbClr val="FF0000"/>
              </a:solidFill>
            </a:endParaRPr>
          </a:p>
        </p:txBody>
      </p:sp>
      <p:sp>
        <p:nvSpPr>
          <p:cNvPr id="4" name="スライド番号プレースホルダー 3">
            <a:extLst>
              <a:ext uri="{FF2B5EF4-FFF2-40B4-BE49-F238E27FC236}">
                <a16:creationId xmlns:a16="http://schemas.microsoft.com/office/drawing/2014/main" id="{449BE578-6581-1405-D44A-4BF513A101F8}"/>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404554767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5059</TotalTime>
  <Words>1093</Words>
  <Application>Microsoft Macintosh PowerPoint</Application>
  <PresentationFormat>画面に合わせる (4:3)</PresentationFormat>
  <Paragraphs>158</Paragraphs>
  <Slides>11</Slides>
  <Notes>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MS Gothic</vt:lpstr>
      <vt:lpstr>MS Gothic</vt:lpstr>
      <vt:lpstr>游ゴシック</vt:lpstr>
      <vt:lpstr>Arial</vt:lpstr>
      <vt:lpstr>Calibri</vt:lpstr>
      <vt:lpstr>Calibri Light</vt:lpstr>
      <vt:lpstr>Office テーマ</vt:lpstr>
      <vt:lpstr> 一般社団法人 全国空き家アドバイザー協議会　　　○○県○○支部  令和８年１月度例会 学習プログラム用 （過去の例会資料も参考にしてください）</vt:lpstr>
      <vt:lpstr>今月の勉強会のゴール</vt:lpstr>
      <vt:lpstr>空き家相談の現実</vt:lpstr>
      <vt:lpstr>管理不全空き家は突然生まれない</vt:lpstr>
      <vt:lpstr>管理不全になる前兆チェック</vt:lpstr>
      <vt:lpstr>今ならできる“予防としての関わり方”</vt:lpstr>
      <vt:lpstr>引き受けない判断</vt:lpstr>
      <vt:lpstr>断り方は「理由＋順番」</vt:lpstr>
      <vt:lpstr>PowerPoint プレゼンテーション</vt:lpstr>
      <vt:lpstr>ミニワーク</vt:lpstr>
      <vt:lpstr>まとめ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64</cp:revision>
  <dcterms:created xsi:type="dcterms:W3CDTF">2021-02-04T05:15:42Z</dcterms:created>
  <dcterms:modified xsi:type="dcterms:W3CDTF">2025-12-25T03:02:51Z</dcterms:modified>
</cp:coreProperties>
</file>