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2" r:id="rId7"/>
    <p:sldId id="261" r:id="rId8"/>
    <p:sldId id="263" r:id="rId9"/>
    <p:sldId id="266" r:id="rId10"/>
    <p:sldId id="264" r:id="rId11"/>
    <p:sldId id="265"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44"/>
    <p:restoredTop sz="94610"/>
  </p:normalViewPr>
  <p:slideViewPr>
    <p:cSldViewPr snapToGrid="0" snapToObjects="1">
      <p:cViewPr varScale="1">
        <p:scale>
          <a:sx n="121" d="100"/>
          <a:sy n="121" d="100"/>
        </p:scale>
        <p:origin x="2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3961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2.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8.png"/><Relationship Id="rId4" Type="http://schemas.openxmlformats.org/officeDocument/2006/relationships/image" Target="../media/image32.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5524805" y="-1904695"/>
            <a:ext cx="8572500" cy="8572500"/>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a:stretch/>
        </p:blipFill>
        <p:spPr>
          <a:xfrm>
            <a:off x="609905" y="629107"/>
            <a:ext cx="228600" cy="228600"/>
          </a:xfrm>
          <a:prstGeom prst="rect">
            <a:avLst/>
          </a:prstGeom>
        </p:spPr>
      </p:pic>
      <p:sp>
        <p:nvSpPr>
          <p:cNvPr id="5" name="Text 2"/>
          <p:cNvSpPr txBox="1"/>
          <p:nvPr/>
        </p:nvSpPr>
        <p:spPr>
          <a:xfrm>
            <a:off x="838505" y="1180490"/>
            <a:ext cx="3740810" cy="286207"/>
          </a:xfrm>
          <a:prstGeom prst="rect">
            <a:avLst/>
          </a:prstGeom>
          <a:noFill/>
          <a:ln/>
        </p:spPr>
        <p:txBody>
          <a:bodyPr wrap="square" lIns="0" tIns="0" rIns="0" bIns="0" rtlCol="0" anchor="ctr"/>
          <a:lstStyle/>
          <a:p>
            <a:pPr marL="0" indent="0" algn="l">
              <a:buNone/>
            </a:pPr>
            <a:r>
              <a:rPr lang="en-US" sz="1500" b="1" kern="0" spc="75" dirty="0">
                <a:solidFill>
                  <a:srgbClr val="FFFFFF"/>
                </a:solidFill>
                <a:latin typeface="Noto Sans JP" pitchFamily="34" charset="0"/>
                <a:ea typeface="Noto Sans JP" pitchFamily="34" charset="-122"/>
                <a:cs typeface="Noto Sans JP" pitchFamily="34" charset="-120"/>
              </a:rPr>
              <a:t>勉強会資料 / そのまま使える実務整理</a:t>
            </a:r>
            <a:endParaRPr lang="en-US" sz="1500" dirty="0"/>
          </a:p>
        </p:txBody>
      </p:sp>
      <p:sp>
        <p:nvSpPr>
          <p:cNvPr id="6" name="Text 3"/>
          <p:cNvSpPr txBox="1"/>
          <p:nvPr/>
        </p:nvSpPr>
        <p:spPr>
          <a:xfrm>
            <a:off x="609905" y="1771193"/>
            <a:ext cx="11144707" cy="2477110"/>
          </a:xfrm>
          <a:prstGeom prst="rect">
            <a:avLst/>
          </a:prstGeom>
          <a:noFill/>
          <a:ln/>
        </p:spPr>
        <p:txBody>
          <a:bodyPr wrap="square" lIns="0" tIns="0" rIns="0" bIns="0" rtlCol="0" anchor="t"/>
          <a:lstStyle/>
          <a:p>
            <a:pPr marL="0" indent="0" algn="l">
              <a:buNone/>
            </a:pPr>
            <a:r>
              <a:rPr lang="en-US" sz="5400" b="1" kern="0" spc="-108" dirty="0">
                <a:solidFill>
                  <a:srgbClr val="333333"/>
                </a:solidFill>
                <a:latin typeface="BIZ UDGothic" pitchFamily="34" charset="0"/>
                <a:ea typeface="BIZ UDGothic" pitchFamily="34" charset="-122"/>
                <a:cs typeface="BIZ UDGothic" pitchFamily="34" charset="-120"/>
              </a:rPr>
              <a:t> 行政から指定される</a:t>
            </a:r>
            <a:endParaRPr lang="en-US" sz="5400" dirty="0"/>
          </a:p>
          <a:p>
            <a:pPr marL="0" indent="0" algn="l">
              <a:buNone/>
            </a:pPr>
            <a:r>
              <a:rPr lang="en-US" sz="5400" b="1" kern="0" spc="-108" dirty="0">
                <a:solidFill>
                  <a:srgbClr val="333333"/>
                </a:solidFill>
                <a:latin typeface="BIZ UDGothic" pitchFamily="34" charset="0"/>
                <a:ea typeface="BIZ UDGothic" pitchFamily="34" charset="-122"/>
                <a:cs typeface="BIZ UDGothic" pitchFamily="34" charset="-120"/>
              </a:rPr>
              <a:t> 支援法人 </a:t>
            </a:r>
            <a:r>
              <a:rPr lang="en-US" sz="5400" b="1" kern="0" spc="-108" dirty="0">
                <a:solidFill>
                  <a:srgbClr val="007BFF"/>
                </a:solidFill>
                <a:latin typeface="BIZ UDGothic" pitchFamily="34" charset="0"/>
                <a:ea typeface="BIZ UDGothic" pitchFamily="34" charset="-122"/>
                <a:cs typeface="BIZ UDGothic" pitchFamily="34" charset="-120"/>
              </a:rPr>
              <a:t>5類型</a:t>
            </a:r>
            <a:r>
              <a:rPr lang="en-US" sz="5400" b="1" kern="0" spc="-108" dirty="0">
                <a:solidFill>
                  <a:srgbClr val="333333"/>
                </a:solidFill>
                <a:latin typeface="BIZ UDGothic" pitchFamily="34" charset="0"/>
                <a:ea typeface="BIZ UDGothic" pitchFamily="34" charset="-122"/>
                <a:cs typeface="BIZ UDGothic" pitchFamily="34" charset="-120"/>
              </a:rPr>
              <a:t>の</a:t>
            </a:r>
            <a:endParaRPr lang="en-US" sz="5400" dirty="0"/>
          </a:p>
          <a:p>
            <a:pPr marL="0" indent="0" algn="l">
              <a:buNone/>
            </a:pPr>
            <a:r>
              <a:rPr lang="en-US" sz="5400" b="1" kern="0" spc="-108" dirty="0">
                <a:solidFill>
                  <a:srgbClr val="333333"/>
                </a:solidFill>
                <a:latin typeface="BIZ UDGothic" pitchFamily="34" charset="0"/>
                <a:ea typeface="BIZ UDGothic" pitchFamily="34" charset="-122"/>
                <a:cs typeface="BIZ UDGothic" pitchFamily="34" charset="-120"/>
              </a:rPr>
              <a:t> 立ち位置と“できること” </a:t>
            </a:r>
            <a:endParaRPr lang="en-US" sz="5400" dirty="0"/>
          </a:p>
        </p:txBody>
      </p:sp>
      <p:sp>
        <p:nvSpPr>
          <p:cNvPr id="7" name="Shape 4"/>
          <p:cNvSpPr/>
          <p:nvPr/>
        </p:nvSpPr>
        <p:spPr>
          <a:xfrm>
            <a:off x="602591" y="4890212"/>
            <a:ext cx="45719" cy="387705"/>
          </a:xfrm>
          <a:prstGeom prst="rect">
            <a:avLst/>
          </a:prstGeom>
          <a:solidFill>
            <a:srgbClr val="3B82F6"/>
          </a:solidFill>
          <a:ln w="12700">
            <a:solidFill>
              <a:srgbClr val="3B82F6">
                <a:alpha val="0"/>
              </a:srgbClr>
            </a:solidFill>
            <a:prstDash val="solid"/>
          </a:ln>
        </p:spPr>
      </p:sp>
      <p:sp>
        <p:nvSpPr>
          <p:cNvPr id="9" name="Text 6"/>
          <p:cNvSpPr txBox="1"/>
          <p:nvPr/>
        </p:nvSpPr>
        <p:spPr>
          <a:xfrm>
            <a:off x="875995" y="4927702"/>
            <a:ext cx="10896905" cy="277063"/>
          </a:xfrm>
          <a:prstGeom prst="rect">
            <a:avLst/>
          </a:prstGeom>
          <a:noFill/>
          <a:ln/>
        </p:spPr>
        <p:txBody>
          <a:bodyPr wrap="square" lIns="0" tIns="0" rIns="0" bIns="0" rtlCol="0" anchor="ctr"/>
          <a:lstStyle/>
          <a:p>
            <a:pPr marL="0" indent="0" algn="l">
              <a:buNone/>
            </a:pPr>
            <a:r>
              <a:rPr lang="en-US" sz="1300" b="1" dirty="0">
                <a:solidFill>
                  <a:srgbClr val="1F2937"/>
                </a:solidFill>
                <a:latin typeface="Noto Sans JP" pitchFamily="34" charset="0"/>
                <a:ea typeface="Noto Sans JP" pitchFamily="34" charset="-122"/>
                <a:cs typeface="Noto Sans JP" pitchFamily="34" charset="-120"/>
              </a:rPr>
              <a:t>目的：</a:t>
            </a:r>
            <a:r>
              <a:rPr lang="en-US" sz="1300" dirty="0">
                <a:solidFill>
                  <a:srgbClr val="555555"/>
                </a:solidFill>
                <a:latin typeface="Noto Sans JP" pitchFamily="34" charset="0"/>
                <a:ea typeface="Noto Sans JP" pitchFamily="34" charset="-122"/>
                <a:cs typeface="Noto Sans JP" pitchFamily="34" charset="-120"/>
              </a:rPr>
              <a:t> 「行政の補完」としての立ち位置と、実務での使い分けを明確化する </a:t>
            </a:r>
            <a:endParaRPr lang="en-US" sz="1300" dirty="0"/>
          </a:p>
        </p:txBody>
      </p:sp>
      <p:sp>
        <p:nvSpPr>
          <p:cNvPr id="10" name="Shape 7"/>
          <p:cNvSpPr/>
          <p:nvPr/>
        </p:nvSpPr>
        <p:spPr>
          <a:xfrm>
            <a:off x="609905" y="5499202"/>
            <a:ext cx="10972800" cy="9144"/>
          </a:xfrm>
          <a:prstGeom prst="rect">
            <a:avLst/>
          </a:prstGeom>
          <a:solidFill>
            <a:srgbClr val="E5E7EB"/>
          </a:solidFill>
          <a:ln w="12700">
            <a:solidFill>
              <a:srgbClr val="E5E7EB">
                <a:alpha val="0"/>
              </a:srgbClr>
            </a:solidFill>
            <a:prstDash val="solid"/>
          </a:ln>
        </p:spPr>
      </p:sp>
      <p:sp>
        <p:nvSpPr>
          <p:cNvPr id="12" name="Text 9"/>
          <p:cNvSpPr txBox="1"/>
          <p:nvPr/>
        </p:nvSpPr>
        <p:spPr>
          <a:xfrm>
            <a:off x="10822076" y="6492240"/>
            <a:ext cx="1251510" cy="229972"/>
          </a:xfrm>
          <a:prstGeom prst="rect">
            <a:avLst/>
          </a:prstGeom>
          <a:noFill/>
          <a:ln/>
        </p:spPr>
        <p:txBody>
          <a:bodyPr wrap="square" lIns="0" tIns="0" rIns="0" bIns="0" rtlCol="0" anchor="ctr"/>
          <a:lstStyle/>
          <a:p>
            <a:pPr marL="0" indent="0" algn="l">
              <a:buNone/>
            </a:pPr>
            <a:r>
              <a:rPr lang="en-US" sz="1500" b="1" dirty="0">
                <a:solidFill>
                  <a:srgbClr val="1F2937"/>
                </a:solidFill>
                <a:latin typeface="BIZ UDGothic" pitchFamily="34" charset="0"/>
                <a:ea typeface="BIZ UDGothic" pitchFamily="34" charset="-122"/>
                <a:cs typeface="BIZ UDGothic" pitchFamily="34" charset="-120"/>
              </a:rPr>
              <a:t>2026年 2月</a:t>
            </a:r>
            <a:endParaRPr lang="en-US" sz="1500" dirty="0"/>
          </a:p>
        </p:txBody>
      </p:sp>
      <p:sp>
        <p:nvSpPr>
          <p:cNvPr id="13" name="Text 10"/>
          <p:cNvSpPr txBox="1"/>
          <p:nvPr/>
        </p:nvSpPr>
        <p:spPr>
          <a:xfrm>
            <a:off x="952805" y="599846"/>
            <a:ext cx="3504895" cy="277063"/>
          </a:xfrm>
          <a:prstGeom prst="rect">
            <a:avLst/>
          </a:prstGeom>
          <a:noFill/>
          <a:ln/>
        </p:spPr>
        <p:txBody>
          <a:bodyPr wrap="square" lIns="0" tIns="0" rIns="0" bIns="0" rtlCol="0" anchor="ctr"/>
          <a:lstStyle/>
          <a:p>
            <a:pPr marL="0" indent="0" algn="l">
              <a:buNone/>
            </a:pPr>
            <a:r>
              <a:rPr lang="en-US" sz="1500" b="1" dirty="0" err="1">
                <a:solidFill>
                  <a:srgbClr val="333333"/>
                </a:solidFill>
                <a:latin typeface="Noto Sans JP" pitchFamily="34" charset="0"/>
                <a:ea typeface="Noto Sans JP" pitchFamily="34" charset="-122"/>
              </a:rPr>
              <a:t>全国空き家アドバイザー協議会</a:t>
            </a:r>
            <a:endParaRPr lang="en-US" sz="1500" b="1" dirty="0">
              <a:solidFill>
                <a:srgbClr val="333333"/>
              </a:solidFill>
              <a:latin typeface="Noto Sans JP" pitchFamily="34" charset="0"/>
              <a:ea typeface="Noto Sans JP" pitchFamily="34" charset="-122"/>
            </a:endParaRPr>
          </a:p>
          <a:p>
            <a:pPr marL="0" indent="0" algn="l">
              <a:buNone/>
            </a:pPr>
            <a:r>
              <a:rPr lang="en-US" sz="1500" b="1" dirty="0">
                <a:solidFill>
                  <a:srgbClr val="333333"/>
                </a:solidFill>
                <a:latin typeface="Noto Sans JP" pitchFamily="34" charset="0"/>
                <a:ea typeface="Noto Sans JP" pitchFamily="34" charset="-122"/>
              </a:rPr>
              <a:t>2026年2月</a:t>
            </a:r>
            <a:r>
              <a:rPr lang="ja-JP" altLang="en-US" sz="1500" b="1">
                <a:solidFill>
                  <a:srgbClr val="333333"/>
                </a:solidFill>
                <a:latin typeface="Noto Sans JP" pitchFamily="34" charset="0"/>
                <a:ea typeface="Noto Sans JP" pitchFamily="34" charset="-122"/>
              </a:rPr>
              <a:t>例会　勉強会資料</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8858707" y="-1429207"/>
            <a:ext cx="4762195" cy="4762195"/>
          </a:xfrm>
          <a:prstGeom prst="ellipse">
            <a:avLst/>
          </a:prstGeom>
          <a:solidFill>
            <a:srgbClr val="007BFF">
              <a:alpha val="3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a:stretch/>
        </p:blipFill>
        <p:spPr>
          <a:xfrm>
            <a:off x="609905" y="638251"/>
            <a:ext cx="228600" cy="228600"/>
          </a:xfrm>
          <a:prstGeom prst="rect">
            <a:avLst/>
          </a:prstGeom>
        </p:spPr>
      </p:pic>
      <p:sp>
        <p:nvSpPr>
          <p:cNvPr id="6" name="Shape 3"/>
          <p:cNvSpPr/>
          <p:nvPr/>
        </p:nvSpPr>
        <p:spPr>
          <a:xfrm>
            <a:off x="609905" y="2183587"/>
            <a:ext cx="10972800" cy="2628900"/>
          </a:xfrm>
          <a:prstGeom prst="roundRect">
            <a:avLst>
              <a:gd name="adj" fmla="val 1008"/>
            </a:avLst>
          </a:prstGeom>
          <a:solidFill>
            <a:srgbClr val="F0F9FF"/>
          </a:solidFill>
          <a:ln/>
          <a:effectLst>
            <a:outerShdw blurRad="63500" dist="38100" dir="16200000" algn="bl" rotWithShape="0">
              <a:srgbClr val="007BFF">
                <a:alpha val="5000"/>
              </a:srgbClr>
            </a:outerShdw>
          </a:effectLst>
        </p:spPr>
      </p:sp>
      <p:sp>
        <p:nvSpPr>
          <p:cNvPr id="7" name="Shape 4"/>
          <p:cNvSpPr/>
          <p:nvPr/>
        </p:nvSpPr>
        <p:spPr>
          <a:xfrm>
            <a:off x="609905" y="2183587"/>
            <a:ext cx="75895" cy="2628900"/>
          </a:xfrm>
          <a:prstGeom prst="rect">
            <a:avLst/>
          </a:prstGeom>
          <a:solidFill>
            <a:srgbClr val="007BFF"/>
          </a:solidFill>
          <a:ln w="12700">
            <a:solidFill>
              <a:srgbClr val="007BFF">
                <a:alpha val="0"/>
              </a:srgbClr>
            </a:solidFill>
            <a:prstDash val="solid"/>
          </a:ln>
        </p:spPr>
      </p:sp>
      <p:pic>
        <p:nvPicPr>
          <p:cNvPr id="8" name="Image 1" descr="preencoded.png"/>
          <p:cNvPicPr>
            <a:picLocks noChangeAspect="1"/>
          </p:cNvPicPr>
          <p:nvPr/>
        </p:nvPicPr>
        <p:blipFill>
          <a:blip r:embed="rId4"/>
          <a:srcRect l="-12613" r="-12613"/>
          <a:stretch/>
        </p:blipFill>
        <p:spPr>
          <a:xfrm>
            <a:off x="1143000" y="2670962"/>
            <a:ext cx="381305" cy="304495"/>
          </a:xfrm>
          <a:prstGeom prst="rect">
            <a:avLst/>
          </a:prstGeom>
        </p:spPr>
      </p:pic>
      <p:sp>
        <p:nvSpPr>
          <p:cNvPr id="9" name="Text 5"/>
          <p:cNvSpPr txBox="1"/>
          <p:nvPr/>
        </p:nvSpPr>
        <p:spPr>
          <a:xfrm>
            <a:off x="1752905" y="2640787"/>
            <a:ext cx="5925312" cy="372161"/>
          </a:xfrm>
          <a:prstGeom prst="rect">
            <a:avLst/>
          </a:prstGeom>
          <a:noFill/>
          <a:ln/>
        </p:spPr>
        <p:txBody>
          <a:bodyPr wrap="square" lIns="0" tIns="0" rIns="0" bIns="0" rtlCol="0" anchor="ctr"/>
          <a:lstStyle/>
          <a:p>
            <a:pPr marL="0" indent="0" algn="l">
              <a:buNone/>
            </a:pPr>
            <a:r>
              <a:rPr lang="en-US" sz="1900" b="1" dirty="0">
                <a:solidFill>
                  <a:srgbClr val="333333"/>
                </a:solidFill>
                <a:latin typeface="BIZ UDGothic" pitchFamily="34" charset="0"/>
                <a:ea typeface="BIZ UDGothic" pitchFamily="34" charset="-122"/>
                <a:cs typeface="BIZ UDGothic" pitchFamily="34" charset="-120"/>
              </a:rPr>
              <a:t>5類型の「立ち位置」と「できること」を区別できる</a:t>
            </a:r>
            <a:endParaRPr lang="en-US" sz="1900" dirty="0"/>
          </a:p>
        </p:txBody>
      </p:sp>
      <p:pic>
        <p:nvPicPr>
          <p:cNvPr id="10" name="Image 2" descr="preencoded.png"/>
          <p:cNvPicPr>
            <a:picLocks noChangeAspect="1"/>
          </p:cNvPicPr>
          <p:nvPr/>
        </p:nvPicPr>
        <p:blipFill>
          <a:blip r:embed="rId4"/>
          <a:srcRect l="-12613" r="-12613"/>
          <a:stretch/>
        </p:blipFill>
        <p:spPr>
          <a:xfrm>
            <a:off x="1143000" y="3341218"/>
            <a:ext cx="381305" cy="304495"/>
          </a:xfrm>
          <a:prstGeom prst="rect">
            <a:avLst/>
          </a:prstGeom>
        </p:spPr>
      </p:pic>
      <p:sp>
        <p:nvSpPr>
          <p:cNvPr id="11" name="Text 6"/>
          <p:cNvSpPr txBox="1"/>
          <p:nvPr/>
        </p:nvSpPr>
        <p:spPr>
          <a:xfrm>
            <a:off x="1752905" y="3311042"/>
            <a:ext cx="5573268" cy="372161"/>
          </a:xfrm>
          <a:prstGeom prst="rect">
            <a:avLst/>
          </a:prstGeom>
          <a:noFill/>
          <a:ln/>
        </p:spPr>
        <p:txBody>
          <a:bodyPr wrap="square" lIns="0" tIns="0" rIns="0" bIns="0" rtlCol="0" anchor="ctr"/>
          <a:lstStyle/>
          <a:p>
            <a:pPr marL="0" indent="0" algn="l">
              <a:buNone/>
            </a:pPr>
            <a:r>
              <a:rPr lang="en-US" sz="1900" b="1" dirty="0">
                <a:solidFill>
                  <a:srgbClr val="333333"/>
                </a:solidFill>
                <a:latin typeface="BIZ UDGothic" pitchFamily="34" charset="0"/>
                <a:ea typeface="BIZ UDGothic" pitchFamily="34" charset="-122"/>
                <a:cs typeface="BIZ UDGothic" pitchFamily="34" charset="-120"/>
              </a:rPr>
              <a:t>自治体・地域の課題に応じた</a:t>
            </a:r>
            <a:r>
              <a:rPr lang="en-US" sz="1900" b="1" dirty="0">
                <a:solidFill>
                  <a:srgbClr val="2563EB"/>
                </a:solidFill>
                <a:latin typeface="BIZ UDGothic" pitchFamily="34" charset="0"/>
                <a:ea typeface="BIZ UDGothic" pitchFamily="34" charset="-122"/>
                <a:cs typeface="BIZ UDGothic" pitchFamily="34" charset="-120"/>
              </a:rPr>
              <a:t>使い分け</a:t>
            </a:r>
            <a:r>
              <a:rPr lang="en-US" sz="1900" b="1" dirty="0">
                <a:solidFill>
                  <a:srgbClr val="333333"/>
                </a:solidFill>
                <a:latin typeface="BIZ UDGothic" pitchFamily="34" charset="0"/>
                <a:ea typeface="BIZ UDGothic" pitchFamily="34" charset="-122"/>
                <a:cs typeface="BIZ UDGothic" pitchFamily="34" charset="-120"/>
              </a:rPr>
              <a:t>ができる</a:t>
            </a:r>
            <a:endParaRPr lang="en-US" sz="1900" dirty="0"/>
          </a:p>
        </p:txBody>
      </p:sp>
      <p:pic>
        <p:nvPicPr>
          <p:cNvPr id="12" name="Image 3" descr="preencoded.png"/>
          <p:cNvPicPr>
            <a:picLocks noChangeAspect="1"/>
          </p:cNvPicPr>
          <p:nvPr/>
        </p:nvPicPr>
        <p:blipFill>
          <a:blip r:embed="rId4"/>
          <a:srcRect l="-12613" r="-12613"/>
          <a:stretch/>
        </p:blipFill>
        <p:spPr>
          <a:xfrm>
            <a:off x="1143000" y="4012387"/>
            <a:ext cx="381305" cy="304495"/>
          </a:xfrm>
          <a:prstGeom prst="rect">
            <a:avLst/>
          </a:prstGeom>
        </p:spPr>
      </p:pic>
      <p:sp>
        <p:nvSpPr>
          <p:cNvPr id="13" name="Text 7"/>
          <p:cNvSpPr txBox="1"/>
          <p:nvPr/>
        </p:nvSpPr>
        <p:spPr>
          <a:xfrm>
            <a:off x="1752904" y="3981298"/>
            <a:ext cx="7646795" cy="372161"/>
          </a:xfrm>
          <a:prstGeom prst="rect">
            <a:avLst/>
          </a:prstGeom>
          <a:noFill/>
          <a:ln/>
        </p:spPr>
        <p:txBody>
          <a:bodyPr wrap="square" lIns="0" tIns="0" rIns="0" bIns="0" rtlCol="0" anchor="ctr"/>
          <a:lstStyle/>
          <a:p>
            <a:pPr marL="0" indent="0" algn="l">
              <a:buNone/>
            </a:pPr>
            <a:r>
              <a:rPr lang="en-US" sz="1900" b="1" dirty="0" err="1">
                <a:solidFill>
                  <a:srgbClr val="333333"/>
                </a:solidFill>
                <a:latin typeface="BIZ UDGothic" pitchFamily="34" charset="0"/>
                <a:ea typeface="BIZ UDGothic" pitchFamily="34" charset="-122"/>
                <a:cs typeface="BIZ UDGothic" pitchFamily="34" charset="-120"/>
              </a:rPr>
              <a:t>次アクション（自団体で検討すべき指定枠）を考えるきっかけとする</a:t>
            </a:r>
            <a:endParaRPr lang="en-US" sz="1900" dirty="0"/>
          </a:p>
        </p:txBody>
      </p:sp>
      <p:sp>
        <p:nvSpPr>
          <p:cNvPr id="14" name="Text 8"/>
          <p:cNvSpPr txBox="1"/>
          <p:nvPr/>
        </p:nvSpPr>
        <p:spPr>
          <a:xfrm>
            <a:off x="876910" y="5185562"/>
            <a:ext cx="10896905" cy="257861"/>
          </a:xfrm>
          <a:prstGeom prst="rect">
            <a:avLst/>
          </a:prstGeom>
          <a:noFill/>
          <a:ln/>
        </p:spPr>
        <p:txBody>
          <a:bodyPr wrap="square" lIns="0" tIns="0" rIns="0" bIns="0" rtlCol="0" anchor="ctr"/>
          <a:lstStyle/>
          <a:p>
            <a:pPr marL="0" indent="0" algn="l">
              <a:buNone/>
            </a:pPr>
            <a:r>
              <a:rPr lang="en-US" sz="1300" b="1" dirty="0">
                <a:solidFill>
                  <a:srgbClr val="555555"/>
                </a:solidFill>
                <a:latin typeface="Noto Sans JP" pitchFamily="34" charset="0"/>
                <a:ea typeface="Noto Sans JP" pitchFamily="34" charset="-122"/>
                <a:cs typeface="Noto Sans JP" pitchFamily="34" charset="-120"/>
              </a:rPr>
              <a:t> 前提となる用語の整理 </a:t>
            </a:r>
            <a:endParaRPr lang="en-US" sz="1300" dirty="0"/>
          </a:p>
        </p:txBody>
      </p:sp>
      <p:pic>
        <p:nvPicPr>
          <p:cNvPr id="15" name="Image 4" descr="preencoded.png"/>
          <p:cNvPicPr>
            <a:picLocks noChangeAspect="1"/>
          </p:cNvPicPr>
          <p:nvPr/>
        </p:nvPicPr>
        <p:blipFill>
          <a:blip r:embed="rId5"/>
          <a:srcRect t="-842" b="-842"/>
          <a:stretch/>
        </p:blipFill>
        <p:spPr>
          <a:xfrm>
            <a:off x="609905" y="5225796"/>
            <a:ext cx="190195" cy="171907"/>
          </a:xfrm>
          <a:prstGeom prst="rect">
            <a:avLst/>
          </a:prstGeom>
        </p:spPr>
      </p:pic>
      <p:sp>
        <p:nvSpPr>
          <p:cNvPr id="16" name="Shape 9"/>
          <p:cNvSpPr/>
          <p:nvPr/>
        </p:nvSpPr>
        <p:spPr>
          <a:xfrm>
            <a:off x="609905" y="5512918"/>
            <a:ext cx="10972800" cy="1304849"/>
          </a:xfrm>
          <a:prstGeom prst="roundRect">
            <a:avLst>
              <a:gd name="adj" fmla="val 4092"/>
            </a:avLst>
          </a:prstGeom>
          <a:solidFill>
            <a:srgbClr val="F8F9FA"/>
          </a:solidFill>
          <a:ln w="12700">
            <a:solidFill>
              <a:srgbClr val="E9ECEF"/>
            </a:solidFill>
            <a:prstDash val="solid"/>
          </a:ln>
        </p:spPr>
      </p:sp>
      <p:sp>
        <p:nvSpPr>
          <p:cNvPr id="17" name="Shape 10"/>
          <p:cNvSpPr/>
          <p:nvPr/>
        </p:nvSpPr>
        <p:spPr>
          <a:xfrm>
            <a:off x="923544" y="5751576"/>
            <a:ext cx="5020056" cy="828446"/>
          </a:xfrm>
          <a:prstGeom prst="roundRect">
            <a:avLst>
              <a:gd name="adj" fmla="val 7612"/>
            </a:avLst>
          </a:prstGeom>
          <a:solidFill>
            <a:srgbClr val="FFFFFF"/>
          </a:solidFill>
          <a:ln w="12700">
            <a:solidFill>
              <a:srgbClr val="E0E0E0"/>
            </a:solidFill>
            <a:prstDash val="solid"/>
          </a:ln>
        </p:spPr>
      </p:sp>
      <p:pic>
        <p:nvPicPr>
          <p:cNvPr id="18" name="Image 5" descr="preencoded.png"/>
          <p:cNvPicPr>
            <a:picLocks noChangeAspect="1"/>
          </p:cNvPicPr>
          <p:nvPr/>
        </p:nvPicPr>
        <p:blipFill>
          <a:blip r:embed="rId6"/>
          <a:srcRect t="-2222" b="-2222"/>
          <a:stretch/>
        </p:blipFill>
        <p:spPr>
          <a:xfrm>
            <a:off x="1162202" y="6076188"/>
            <a:ext cx="123444" cy="171907"/>
          </a:xfrm>
          <a:prstGeom prst="rect">
            <a:avLst/>
          </a:prstGeom>
        </p:spPr>
      </p:pic>
      <p:sp>
        <p:nvSpPr>
          <p:cNvPr id="19" name="Text 11"/>
          <p:cNvSpPr txBox="1"/>
          <p:nvPr/>
        </p:nvSpPr>
        <p:spPr>
          <a:xfrm>
            <a:off x="1362456" y="6035954"/>
            <a:ext cx="752551" cy="257861"/>
          </a:xfrm>
          <a:prstGeom prst="rect">
            <a:avLst/>
          </a:prstGeom>
          <a:noFill/>
          <a:ln/>
        </p:spPr>
        <p:txBody>
          <a:bodyPr wrap="square" lIns="0" tIns="0" rIns="0" bIns="0" rtlCol="0" anchor="ctr"/>
          <a:lstStyle/>
          <a:p>
            <a:pPr marL="0" indent="0" algn="l">
              <a:buNone/>
            </a:pPr>
            <a:r>
              <a:rPr lang="en-US" sz="1300" b="1" dirty="0">
                <a:solidFill>
                  <a:srgbClr val="555555"/>
                </a:solidFill>
                <a:latin typeface="Noto Sans JP" pitchFamily="34" charset="0"/>
                <a:ea typeface="Noto Sans JP" pitchFamily="34" charset="-122"/>
                <a:cs typeface="Noto Sans JP" pitchFamily="34" charset="-120"/>
              </a:rPr>
              <a:t>立ち位置</a:t>
            </a:r>
            <a:endParaRPr lang="en-US" sz="1300" dirty="0"/>
          </a:p>
        </p:txBody>
      </p:sp>
      <p:sp>
        <p:nvSpPr>
          <p:cNvPr id="20" name="Text 12"/>
          <p:cNvSpPr txBox="1"/>
          <p:nvPr/>
        </p:nvSpPr>
        <p:spPr>
          <a:xfrm>
            <a:off x="2305202" y="6028639"/>
            <a:ext cx="2622499" cy="267005"/>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行政の補完 </a:t>
            </a:r>
            <a:r>
              <a:rPr lang="en-US" sz="1500" b="1" dirty="0">
                <a:solidFill>
                  <a:srgbClr val="9CA3AF"/>
                </a:solidFill>
                <a:latin typeface="BIZ UDGothic" pitchFamily="34" charset="0"/>
                <a:ea typeface="BIZ UDGothic" pitchFamily="34" charset="-122"/>
                <a:cs typeface="BIZ UDGothic" pitchFamily="34" charset="-120"/>
              </a:rPr>
              <a:t>+</a:t>
            </a:r>
            <a:r>
              <a:rPr lang="en-US" sz="1500" b="1" dirty="0">
                <a:solidFill>
                  <a:srgbClr val="007BFF"/>
                </a:solidFill>
                <a:latin typeface="BIZ UDGothic" pitchFamily="34" charset="0"/>
                <a:ea typeface="BIZ UDGothic" pitchFamily="34" charset="-122"/>
                <a:cs typeface="BIZ UDGothic" pitchFamily="34" charset="-120"/>
              </a:rPr>
              <a:t>公的位置付け</a:t>
            </a:r>
            <a:endParaRPr lang="en-US" sz="1500" dirty="0"/>
          </a:p>
        </p:txBody>
      </p:sp>
      <p:sp>
        <p:nvSpPr>
          <p:cNvPr id="21" name="Shape 13"/>
          <p:cNvSpPr/>
          <p:nvPr/>
        </p:nvSpPr>
        <p:spPr>
          <a:xfrm>
            <a:off x="6248095" y="5751576"/>
            <a:ext cx="5020056" cy="828446"/>
          </a:xfrm>
          <a:prstGeom prst="roundRect">
            <a:avLst>
              <a:gd name="adj" fmla="val 7612"/>
            </a:avLst>
          </a:prstGeom>
          <a:solidFill>
            <a:srgbClr val="FFFFFF"/>
          </a:solidFill>
          <a:ln w="12700">
            <a:solidFill>
              <a:srgbClr val="E0E0E0"/>
            </a:solidFill>
            <a:prstDash val="solid"/>
          </a:ln>
        </p:spPr>
      </p:sp>
      <p:pic>
        <p:nvPicPr>
          <p:cNvPr id="22" name="Image 6" descr="preencoded.png"/>
          <p:cNvPicPr>
            <a:picLocks noChangeAspect="1"/>
          </p:cNvPicPr>
          <p:nvPr/>
        </p:nvPicPr>
        <p:blipFill>
          <a:blip r:embed="rId7"/>
          <a:srcRect/>
          <a:stretch/>
        </p:blipFill>
        <p:spPr>
          <a:xfrm>
            <a:off x="6486754" y="6076188"/>
            <a:ext cx="171907" cy="171907"/>
          </a:xfrm>
          <a:prstGeom prst="rect">
            <a:avLst/>
          </a:prstGeom>
        </p:spPr>
      </p:pic>
      <p:sp>
        <p:nvSpPr>
          <p:cNvPr id="23" name="Text 14"/>
          <p:cNvSpPr txBox="1"/>
          <p:nvPr/>
        </p:nvSpPr>
        <p:spPr>
          <a:xfrm>
            <a:off x="6734556" y="6035954"/>
            <a:ext cx="581558" cy="257861"/>
          </a:xfrm>
          <a:prstGeom prst="rect">
            <a:avLst/>
          </a:prstGeom>
          <a:noFill/>
          <a:ln/>
        </p:spPr>
        <p:txBody>
          <a:bodyPr wrap="square" lIns="0" tIns="0" rIns="0" bIns="0" rtlCol="0" anchor="ctr"/>
          <a:lstStyle/>
          <a:p>
            <a:pPr marL="0" indent="0" algn="l">
              <a:buNone/>
            </a:pPr>
            <a:r>
              <a:rPr lang="en-US" sz="1300" b="1" dirty="0">
                <a:solidFill>
                  <a:srgbClr val="555555"/>
                </a:solidFill>
                <a:latin typeface="Noto Sans JP" pitchFamily="34" charset="0"/>
                <a:ea typeface="Noto Sans JP" pitchFamily="34" charset="-122"/>
                <a:cs typeface="Noto Sans JP" pitchFamily="34" charset="-120"/>
              </a:rPr>
              <a:t>主戦場</a:t>
            </a:r>
            <a:endParaRPr lang="en-US" sz="1300" dirty="0"/>
          </a:p>
        </p:txBody>
      </p:sp>
      <p:sp>
        <p:nvSpPr>
          <p:cNvPr id="24" name="Text 15"/>
          <p:cNvSpPr txBox="1"/>
          <p:nvPr/>
        </p:nvSpPr>
        <p:spPr>
          <a:xfrm>
            <a:off x="7629754" y="5913425"/>
            <a:ext cx="3486607" cy="267005"/>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主に取り扱うフィールド</a:t>
            </a:r>
            <a:endParaRPr lang="en-US" sz="1500" dirty="0"/>
          </a:p>
        </p:txBody>
      </p:sp>
      <p:sp>
        <p:nvSpPr>
          <p:cNvPr id="25" name="Shape 16"/>
          <p:cNvSpPr/>
          <p:nvPr/>
        </p:nvSpPr>
        <p:spPr>
          <a:xfrm>
            <a:off x="609905" y="1847088"/>
            <a:ext cx="3200400" cy="38405"/>
          </a:xfrm>
          <a:prstGeom prst="rect">
            <a:avLst/>
          </a:prstGeom>
          <a:solidFill>
            <a:srgbClr val="007BFF"/>
          </a:solidFill>
          <a:ln w="12700">
            <a:solidFill>
              <a:srgbClr val="007BFF">
                <a:alpha val="0"/>
              </a:srgbClr>
            </a:solidFill>
            <a:prstDash val="solid"/>
          </a:ln>
        </p:spPr>
      </p:sp>
      <p:sp>
        <p:nvSpPr>
          <p:cNvPr id="26" name="Text 17"/>
          <p:cNvSpPr txBox="1"/>
          <p:nvPr/>
        </p:nvSpPr>
        <p:spPr>
          <a:xfrm>
            <a:off x="609905" y="1123798"/>
            <a:ext cx="4075481" cy="64831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4200" b="1" dirty="0">
                <a:solidFill>
                  <a:srgbClr val="333333"/>
                </a:solidFill>
                <a:latin typeface="BIZ UDGothic" pitchFamily="34" charset="0"/>
                <a:ea typeface="BIZ UDGothic" pitchFamily="34" charset="-122"/>
                <a:cs typeface="BIZ UDGothic" pitchFamily="34" charset="-120"/>
              </a:rPr>
              <a:t>今日のゴール</a:t>
            </a:r>
            <a:endParaRPr lang="en-US" sz="4200" dirty="0"/>
          </a:p>
        </p:txBody>
      </p:sp>
      <p:sp>
        <p:nvSpPr>
          <p:cNvPr id="27" name="Text 18"/>
          <p:cNvSpPr txBox="1"/>
          <p:nvPr/>
        </p:nvSpPr>
        <p:spPr>
          <a:xfrm>
            <a:off x="7629754" y="6237122"/>
            <a:ext cx="3486607" cy="143561"/>
          </a:xfrm>
          <a:prstGeom prst="rect">
            <a:avLst/>
          </a:prstGeom>
          <a:noFill/>
          <a:ln/>
        </p:spPr>
        <p:txBody>
          <a:bodyPr wrap="square" lIns="0" tIns="0" rIns="0" bIns="0" rtlCol="0" anchor="ctr"/>
          <a:lstStyle/>
          <a:p>
            <a:pPr marL="0" indent="0" algn="l">
              <a:buNone/>
            </a:pPr>
            <a:r>
              <a:rPr lang="en-US" sz="1000" dirty="0">
                <a:solidFill>
                  <a:srgbClr val="666666"/>
                </a:solidFill>
                <a:latin typeface="BIZ UDGothic" pitchFamily="34" charset="0"/>
                <a:ea typeface="BIZ UDGothic" pitchFamily="34" charset="-122"/>
                <a:cs typeface="BIZ UDGothic" pitchFamily="34" charset="-120"/>
              </a:rPr>
              <a:t>（建物／土地／都市エリア／広域・総合／人の移動）</a:t>
            </a:r>
            <a:endParaRPr lang="en-US" sz="1000" dirty="0"/>
          </a:p>
        </p:txBody>
      </p:sp>
      <p:sp>
        <p:nvSpPr>
          <p:cNvPr id="28" name="Shape 19"/>
          <p:cNvSpPr/>
          <p:nvPr/>
        </p:nvSpPr>
        <p:spPr>
          <a:xfrm>
            <a:off x="609905" y="6962242"/>
            <a:ext cx="10972800" cy="9144"/>
          </a:xfrm>
          <a:prstGeom prst="rect">
            <a:avLst/>
          </a:prstGeom>
          <a:solidFill>
            <a:srgbClr val="F3F4F6"/>
          </a:solidFill>
          <a:ln w="12700">
            <a:solidFill>
              <a:srgbClr val="F3F4F6">
                <a:alpha val="0"/>
              </a:srgbClr>
            </a:solidFill>
            <a:prstDash val="solid"/>
          </a:ln>
        </p:spPr>
      </p:sp>
      <p:sp>
        <p:nvSpPr>
          <p:cNvPr id="30" name="Text 21"/>
          <p:cNvSpPr txBox="1"/>
          <p:nvPr/>
        </p:nvSpPr>
        <p:spPr>
          <a:xfrm>
            <a:off x="11724437" y="6623456"/>
            <a:ext cx="467258" cy="191110"/>
          </a:xfrm>
          <a:prstGeom prst="rect">
            <a:avLst/>
          </a:prstGeom>
          <a:noFill/>
          <a:ln/>
        </p:spPr>
        <p:txBody>
          <a:bodyPr wrap="square" lIns="0" tIns="0" rIns="0" bIns="0" rtlCol="0" anchor="ctr"/>
          <a:lstStyle/>
          <a:p>
            <a:pPr marL="0" indent="0" algn="l">
              <a:buNone/>
            </a:pPr>
            <a:r>
              <a:rPr lang="en-US" sz="1000" dirty="0">
                <a:solidFill>
                  <a:srgbClr val="6B7280"/>
                </a:solidFill>
                <a:latin typeface="ui-sans-serif" pitchFamily="34" charset="0"/>
                <a:ea typeface="ui-sans-serif" pitchFamily="34" charset="-122"/>
                <a:cs typeface="ui-sans-serif" pitchFamily="34" charset="-120"/>
              </a:rPr>
              <a:t>2 / 10</a:t>
            </a:r>
            <a:endParaRPr lang="en-US" sz="1000" dirty="0"/>
          </a:p>
        </p:txBody>
      </p:sp>
      <p:sp>
        <p:nvSpPr>
          <p:cNvPr id="31" name="Text 10">
            <a:extLst>
              <a:ext uri="{FF2B5EF4-FFF2-40B4-BE49-F238E27FC236}">
                <a16:creationId xmlns:a16="http://schemas.microsoft.com/office/drawing/2014/main" id="{06CEA15A-8886-D27F-785E-434677E6BACB}"/>
              </a:ext>
            </a:extLst>
          </p:cNvPr>
          <p:cNvSpPr txBox="1"/>
          <p:nvPr/>
        </p:nvSpPr>
        <p:spPr>
          <a:xfrm>
            <a:off x="952805" y="599846"/>
            <a:ext cx="3504895" cy="277063"/>
          </a:xfrm>
          <a:prstGeom prst="rect">
            <a:avLst/>
          </a:prstGeom>
          <a:noFill/>
          <a:ln/>
        </p:spPr>
        <p:txBody>
          <a:bodyPr wrap="square" lIns="0" tIns="0" rIns="0" bIns="0" rtlCol="0" anchor="ctr"/>
          <a:lstStyle/>
          <a:p>
            <a:pPr marL="0" indent="0" algn="l">
              <a:buNone/>
            </a:pPr>
            <a:r>
              <a:rPr lang="en-US" sz="1500" b="1" dirty="0" err="1">
                <a:solidFill>
                  <a:srgbClr val="333333"/>
                </a:solidFill>
                <a:latin typeface="Noto Sans JP" pitchFamily="34" charset="0"/>
                <a:ea typeface="Noto Sans JP" pitchFamily="34" charset="-122"/>
              </a:rPr>
              <a:t>全国空き家アドバイザー協議会</a:t>
            </a:r>
            <a:endParaRPr lang="en-US" sz="1500" b="1" dirty="0">
              <a:solidFill>
                <a:srgbClr val="333333"/>
              </a:solidFill>
              <a:latin typeface="Noto Sans JP" pitchFamily="34" charset="0"/>
              <a:ea typeface="Noto Sans JP" pitchFamily="34" charset="-122"/>
            </a:endParaRPr>
          </a:p>
          <a:p>
            <a:pPr marL="0" indent="0" algn="l">
              <a:buNone/>
            </a:pPr>
            <a:r>
              <a:rPr lang="en-US" sz="1500" b="1" dirty="0">
                <a:solidFill>
                  <a:srgbClr val="333333"/>
                </a:solidFill>
                <a:latin typeface="Noto Sans JP" pitchFamily="34" charset="0"/>
                <a:ea typeface="Noto Sans JP" pitchFamily="34" charset="-122"/>
              </a:rPr>
              <a:t>2026年2月</a:t>
            </a:r>
            <a:r>
              <a:rPr lang="ja-JP" altLang="en-US" sz="1500" b="1">
                <a:solidFill>
                  <a:srgbClr val="333333"/>
                </a:solidFill>
                <a:latin typeface="Noto Sans JP" pitchFamily="34" charset="0"/>
                <a:ea typeface="Noto Sans JP" pitchFamily="34" charset="-122"/>
              </a:rPr>
              <a:t>例会　勉強会資料</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0F0F0"/>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8382305" y="-1904695"/>
            <a:ext cx="5715000" cy="5715000"/>
          </a:xfrm>
          <a:prstGeom prst="ellipse">
            <a:avLst/>
          </a:prstGeom>
          <a:solidFill>
            <a:srgbClr val="007BFF">
              <a:alpha val="4000"/>
            </a:srgbClr>
          </a:solidFill>
          <a:ln w="12700">
            <a:solidFill>
              <a:srgbClr val="FFFFFF">
                <a:alpha val="0"/>
              </a:srgbClr>
            </a:solidFill>
            <a:prstDash val="solid"/>
          </a:ln>
        </p:spPr>
      </p:sp>
      <p:sp>
        <p:nvSpPr>
          <p:cNvPr id="5" name="Shape 3"/>
          <p:cNvSpPr/>
          <p:nvPr/>
        </p:nvSpPr>
        <p:spPr>
          <a:xfrm>
            <a:off x="609905" y="6196889"/>
            <a:ext cx="10972800" cy="9144"/>
          </a:xfrm>
          <a:prstGeom prst="rect">
            <a:avLst/>
          </a:prstGeom>
          <a:solidFill>
            <a:srgbClr val="E9ECEF"/>
          </a:solidFill>
          <a:ln w="12700">
            <a:solidFill>
              <a:srgbClr val="E9ECEF">
                <a:alpha val="0"/>
              </a:srgbClr>
            </a:solidFill>
            <a:prstDash val="solid"/>
          </a:ln>
        </p:spPr>
      </p:sp>
      <p:sp>
        <p:nvSpPr>
          <p:cNvPr id="6" name="Text 4"/>
          <p:cNvSpPr txBox="1"/>
          <p:nvPr/>
        </p:nvSpPr>
        <p:spPr>
          <a:xfrm>
            <a:off x="609905" y="6358738"/>
            <a:ext cx="3781958"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行政から指定される支援法人 5類型の立ち位置と“できること”</a:t>
            </a:r>
            <a:endParaRPr lang="en-US" sz="1000" dirty="0"/>
          </a:p>
        </p:txBody>
      </p:sp>
      <p:sp>
        <p:nvSpPr>
          <p:cNvPr id="7" name="Text 5"/>
          <p:cNvSpPr txBox="1"/>
          <p:nvPr/>
        </p:nvSpPr>
        <p:spPr>
          <a:xfrm>
            <a:off x="11258093" y="6358738"/>
            <a:ext cx="409651"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3 / 10</a:t>
            </a:r>
            <a:endParaRPr lang="en-US" sz="1000" dirty="0"/>
          </a:p>
        </p:txBody>
      </p:sp>
      <p:sp>
        <p:nvSpPr>
          <p:cNvPr id="8" name="Shape 6"/>
          <p:cNvSpPr/>
          <p:nvPr/>
        </p:nvSpPr>
        <p:spPr>
          <a:xfrm>
            <a:off x="609905" y="1238098"/>
            <a:ext cx="10972800" cy="19202"/>
          </a:xfrm>
          <a:prstGeom prst="rect">
            <a:avLst/>
          </a:prstGeom>
          <a:solidFill>
            <a:srgbClr val="007BFF"/>
          </a:solidFill>
          <a:ln w="12700">
            <a:solidFill>
              <a:srgbClr val="007BFF">
                <a:alpha val="0"/>
              </a:srgbClr>
            </a:solidFill>
            <a:prstDash val="solid"/>
          </a:ln>
        </p:spPr>
      </p:sp>
      <p:sp>
        <p:nvSpPr>
          <p:cNvPr id="9" name="Text 7"/>
          <p:cNvSpPr txBox="1"/>
          <p:nvPr/>
        </p:nvSpPr>
        <p:spPr>
          <a:xfrm>
            <a:off x="609905" y="738835"/>
            <a:ext cx="2732227" cy="419710"/>
          </a:xfrm>
          <a:prstGeom prst="rect">
            <a:avLst/>
          </a:prstGeom>
          <a:noFill/>
          <a:ln/>
        </p:spPr>
        <p:txBody>
          <a:bodyPr wrap="square" lIns="0" tIns="0" rIns="0" bIns="0" rtlCol="0" anchor="ctr"/>
          <a:lstStyle/>
          <a:p>
            <a:pPr marL="0" indent="0" algn="l">
              <a:buNone/>
            </a:pPr>
            <a:r>
              <a:rPr lang="en-US" sz="3000" b="1" dirty="0">
                <a:solidFill>
                  <a:srgbClr val="333333"/>
                </a:solidFill>
                <a:latin typeface="BIZ UDGothic" pitchFamily="34" charset="0"/>
                <a:ea typeface="BIZ UDGothic" pitchFamily="34" charset="-122"/>
                <a:cs typeface="BIZ UDGothic" pitchFamily="34" charset="-120"/>
              </a:rPr>
              <a:t>5類型の比較</a:t>
            </a:r>
            <a:endParaRPr lang="en-US" sz="3000" dirty="0"/>
          </a:p>
        </p:txBody>
      </p:sp>
      <p:pic>
        <p:nvPicPr>
          <p:cNvPr id="10" name="Image 0" descr="preencoded.png"/>
          <p:cNvPicPr>
            <a:picLocks noChangeAspect="1"/>
          </p:cNvPicPr>
          <p:nvPr/>
        </p:nvPicPr>
        <p:blipFill>
          <a:blip r:embed="rId3"/>
          <a:srcRect t="-180" b="-180"/>
          <a:stretch/>
        </p:blipFill>
        <p:spPr>
          <a:xfrm>
            <a:off x="7810805" y="967435"/>
            <a:ext cx="190195" cy="152705"/>
          </a:xfrm>
          <a:prstGeom prst="rect">
            <a:avLst/>
          </a:prstGeom>
        </p:spPr>
      </p:pic>
      <p:sp>
        <p:nvSpPr>
          <p:cNvPr id="11" name="Text 8"/>
          <p:cNvSpPr txBox="1"/>
          <p:nvPr/>
        </p:nvSpPr>
        <p:spPr>
          <a:xfrm>
            <a:off x="609905" y="457200"/>
            <a:ext cx="848563" cy="238658"/>
          </a:xfrm>
          <a:prstGeom prst="rect">
            <a:avLst/>
          </a:prstGeom>
          <a:noFill/>
          <a:ln/>
        </p:spPr>
        <p:txBody>
          <a:bodyPr wrap="square" lIns="0" tIns="0" rIns="0" bIns="0" rtlCol="0" anchor="ctr"/>
          <a:lstStyle/>
          <a:p>
            <a:pPr marL="0" indent="0" algn="l">
              <a:buNone/>
            </a:pPr>
            <a:r>
              <a:rPr lang="en-US" sz="1300" dirty="0">
                <a:solidFill>
                  <a:srgbClr val="007BFF"/>
                </a:solidFill>
                <a:latin typeface="Noto Sans JP" pitchFamily="34" charset="0"/>
                <a:ea typeface="Noto Sans JP" pitchFamily="34" charset="-122"/>
                <a:cs typeface="Noto Sans JP" pitchFamily="34" charset="-120"/>
              </a:rPr>
              <a:t>1枚で掴む</a:t>
            </a:r>
            <a:endParaRPr lang="en-US" sz="1300" dirty="0"/>
          </a:p>
        </p:txBody>
      </p:sp>
      <p:sp>
        <p:nvSpPr>
          <p:cNvPr id="12" name="Text 9"/>
          <p:cNvSpPr txBox="1"/>
          <p:nvPr/>
        </p:nvSpPr>
        <p:spPr>
          <a:xfrm>
            <a:off x="8076895" y="967435"/>
            <a:ext cx="3696005" cy="152705"/>
          </a:xfrm>
          <a:prstGeom prst="rect">
            <a:avLst/>
          </a:prstGeom>
          <a:noFill/>
          <a:ln/>
        </p:spPr>
        <p:txBody>
          <a:bodyPr wrap="square" lIns="0" tIns="0" rIns="0" bIns="0" rtlCol="0" anchor="ctr"/>
          <a:lstStyle/>
          <a:p>
            <a:pPr marL="0" indent="0" algn="l">
              <a:buNone/>
            </a:pPr>
            <a:r>
              <a:rPr lang="en-US" sz="1200" b="1" dirty="0">
                <a:solidFill>
                  <a:srgbClr val="4B5563"/>
                </a:solidFill>
                <a:latin typeface="BIZ UDGothic" pitchFamily="34" charset="0"/>
                <a:ea typeface="BIZ UDGothic" pitchFamily="34" charset="-122"/>
                <a:cs typeface="BIZ UDGothic" pitchFamily="34" charset="-120"/>
              </a:rPr>
              <a:t>立ち位置 ＝ “行政の補完” ＋ “公的位置付け”</a:t>
            </a:r>
            <a:endParaRPr lang="en-US" sz="1200" dirty="0"/>
          </a:p>
        </p:txBody>
      </p:sp>
      <p:sp>
        <p:nvSpPr>
          <p:cNvPr id="13" name="Shape 10"/>
          <p:cNvSpPr/>
          <p:nvPr/>
        </p:nvSpPr>
        <p:spPr>
          <a:xfrm>
            <a:off x="609905" y="1482242"/>
            <a:ext cx="1981505" cy="743407"/>
          </a:xfrm>
          <a:prstGeom prst="rect">
            <a:avLst/>
          </a:prstGeom>
          <a:solidFill>
            <a:srgbClr val="FFFFFF"/>
          </a:solidFill>
          <a:ln/>
        </p:spPr>
      </p:sp>
      <p:sp>
        <p:nvSpPr>
          <p:cNvPr id="14" name="Shape 11"/>
          <p:cNvSpPr/>
          <p:nvPr/>
        </p:nvSpPr>
        <p:spPr>
          <a:xfrm>
            <a:off x="2572207" y="1482242"/>
            <a:ext cx="19202" cy="743407"/>
          </a:xfrm>
          <a:prstGeom prst="rect">
            <a:avLst/>
          </a:prstGeom>
          <a:solidFill>
            <a:srgbClr val="E0E0E0"/>
          </a:solidFill>
          <a:ln w="12700">
            <a:solidFill>
              <a:srgbClr val="E0E0E0">
                <a:alpha val="0"/>
              </a:srgbClr>
            </a:solidFill>
            <a:prstDash val="solid"/>
          </a:ln>
        </p:spPr>
      </p:sp>
      <p:sp>
        <p:nvSpPr>
          <p:cNvPr id="15" name="Shape 12"/>
          <p:cNvSpPr/>
          <p:nvPr/>
        </p:nvSpPr>
        <p:spPr>
          <a:xfrm>
            <a:off x="2585009" y="1482242"/>
            <a:ext cx="1543507" cy="743407"/>
          </a:xfrm>
          <a:prstGeom prst="rect">
            <a:avLst/>
          </a:prstGeom>
          <a:solidFill>
            <a:srgbClr val="007BFF"/>
          </a:solidFill>
          <a:ln/>
        </p:spPr>
      </p:sp>
      <p:sp>
        <p:nvSpPr>
          <p:cNvPr id="16" name="Shape 13"/>
          <p:cNvSpPr/>
          <p:nvPr/>
        </p:nvSpPr>
        <p:spPr>
          <a:xfrm>
            <a:off x="4119372" y="1482242"/>
            <a:ext cx="9144" cy="743407"/>
          </a:xfrm>
          <a:prstGeom prst="rect">
            <a:avLst/>
          </a:prstGeom>
          <a:solidFill>
            <a:srgbClr val="FFFFFF">
              <a:alpha val="20000"/>
            </a:srgbClr>
          </a:solidFill>
          <a:ln w="12700">
            <a:solidFill>
              <a:srgbClr val="FFFFFF">
                <a:alpha val="0"/>
              </a:srgbClr>
            </a:solidFill>
            <a:prstDash val="solid"/>
          </a:ln>
        </p:spPr>
      </p:sp>
      <p:sp>
        <p:nvSpPr>
          <p:cNvPr id="17" name="Shape 14"/>
          <p:cNvSpPr/>
          <p:nvPr/>
        </p:nvSpPr>
        <p:spPr>
          <a:xfrm>
            <a:off x="4121201" y="1482242"/>
            <a:ext cx="1104595" cy="743407"/>
          </a:xfrm>
          <a:prstGeom prst="rect">
            <a:avLst/>
          </a:prstGeom>
          <a:solidFill>
            <a:srgbClr val="007BFF"/>
          </a:solidFill>
          <a:ln/>
        </p:spPr>
      </p:sp>
      <p:sp>
        <p:nvSpPr>
          <p:cNvPr id="18" name="Shape 15"/>
          <p:cNvSpPr/>
          <p:nvPr/>
        </p:nvSpPr>
        <p:spPr>
          <a:xfrm>
            <a:off x="5216652" y="1482242"/>
            <a:ext cx="9144" cy="743407"/>
          </a:xfrm>
          <a:prstGeom prst="rect">
            <a:avLst/>
          </a:prstGeom>
          <a:solidFill>
            <a:srgbClr val="FFFFFF">
              <a:alpha val="20000"/>
            </a:srgbClr>
          </a:solidFill>
          <a:ln w="12700">
            <a:solidFill>
              <a:srgbClr val="FFFFFF">
                <a:alpha val="0"/>
              </a:srgbClr>
            </a:solidFill>
            <a:prstDash val="solid"/>
          </a:ln>
        </p:spPr>
      </p:sp>
      <p:sp>
        <p:nvSpPr>
          <p:cNvPr id="19" name="Shape 16"/>
          <p:cNvSpPr/>
          <p:nvPr/>
        </p:nvSpPr>
        <p:spPr>
          <a:xfrm>
            <a:off x="5217566" y="1482242"/>
            <a:ext cx="1981505" cy="743407"/>
          </a:xfrm>
          <a:prstGeom prst="rect">
            <a:avLst/>
          </a:prstGeom>
          <a:solidFill>
            <a:srgbClr val="007BFF"/>
          </a:solidFill>
          <a:ln/>
        </p:spPr>
      </p:sp>
      <p:sp>
        <p:nvSpPr>
          <p:cNvPr id="20" name="Shape 17"/>
          <p:cNvSpPr/>
          <p:nvPr/>
        </p:nvSpPr>
        <p:spPr>
          <a:xfrm>
            <a:off x="7189927" y="1482242"/>
            <a:ext cx="9144" cy="743407"/>
          </a:xfrm>
          <a:prstGeom prst="rect">
            <a:avLst/>
          </a:prstGeom>
          <a:solidFill>
            <a:srgbClr val="FFFFFF">
              <a:alpha val="20000"/>
            </a:srgbClr>
          </a:solidFill>
          <a:ln w="12700">
            <a:solidFill>
              <a:srgbClr val="FFFFFF">
                <a:alpha val="0"/>
              </a:srgbClr>
            </a:solidFill>
            <a:prstDash val="solid"/>
          </a:ln>
        </p:spPr>
      </p:sp>
      <p:sp>
        <p:nvSpPr>
          <p:cNvPr id="21" name="Shape 18"/>
          <p:cNvSpPr/>
          <p:nvPr/>
        </p:nvSpPr>
        <p:spPr>
          <a:xfrm>
            <a:off x="7192670" y="1482242"/>
            <a:ext cx="4390949" cy="743407"/>
          </a:xfrm>
          <a:prstGeom prst="rect">
            <a:avLst/>
          </a:prstGeom>
          <a:solidFill>
            <a:srgbClr val="007BFF"/>
          </a:solidFill>
          <a:ln w="12700">
            <a:solidFill>
              <a:srgbClr val="FFFFFF">
                <a:alpha val="0"/>
              </a:srgbClr>
            </a:solidFill>
            <a:prstDash val="solid"/>
          </a:ln>
        </p:spPr>
      </p:sp>
      <p:sp>
        <p:nvSpPr>
          <p:cNvPr id="22" name="Shape 19"/>
          <p:cNvSpPr/>
          <p:nvPr/>
        </p:nvSpPr>
        <p:spPr>
          <a:xfrm>
            <a:off x="609905" y="2221078"/>
            <a:ext cx="1981505" cy="828446"/>
          </a:xfrm>
          <a:prstGeom prst="rect">
            <a:avLst/>
          </a:prstGeom>
          <a:solidFill>
            <a:srgbClr val="FFFFFF"/>
          </a:solidFill>
          <a:ln w="25400">
            <a:solidFill>
              <a:srgbClr val="E0E0E0"/>
            </a:solidFill>
            <a:prstDash val="solid"/>
          </a:ln>
        </p:spPr>
      </p:sp>
      <p:sp>
        <p:nvSpPr>
          <p:cNvPr id="23" name="Text 20"/>
          <p:cNvSpPr txBox="1"/>
          <p:nvPr/>
        </p:nvSpPr>
        <p:spPr>
          <a:xfrm>
            <a:off x="761695" y="2612441"/>
            <a:ext cx="1733702" cy="438912"/>
          </a:xfrm>
          <a:prstGeom prst="rect">
            <a:avLst/>
          </a:prstGeom>
          <a:noFill/>
          <a:ln/>
        </p:spPr>
        <p:txBody>
          <a:bodyPr wrap="square" lIns="0" tIns="0" rIns="0" bIns="0" rtlCol="0" anchor="t"/>
          <a:lstStyle/>
          <a:p>
            <a:pPr marL="0" indent="0" algn="l">
              <a:buNone/>
            </a:pPr>
            <a:r>
              <a:rPr lang="en-US" sz="1100" b="1" dirty="0" err="1">
                <a:solidFill>
                  <a:srgbClr val="333333"/>
                </a:solidFill>
                <a:latin typeface="BIZ UDGothic" pitchFamily="34" charset="0"/>
                <a:ea typeface="BIZ UDGothic" pitchFamily="34" charset="-122"/>
                <a:cs typeface="BIZ UDGothic" pitchFamily="34" charset="-120"/>
              </a:rPr>
              <a:t>空家等管理活用支援法人</a:t>
            </a:r>
            <a:endParaRPr lang="en-US" sz="1100" dirty="0"/>
          </a:p>
        </p:txBody>
      </p:sp>
      <p:sp>
        <p:nvSpPr>
          <p:cNvPr id="24" name="Shape 21"/>
          <p:cNvSpPr/>
          <p:nvPr/>
        </p:nvSpPr>
        <p:spPr>
          <a:xfrm>
            <a:off x="2585009" y="3040380"/>
            <a:ext cx="1543507" cy="9144"/>
          </a:xfrm>
          <a:prstGeom prst="rect">
            <a:avLst/>
          </a:prstGeom>
          <a:solidFill>
            <a:srgbClr val="E9ECEF"/>
          </a:solidFill>
          <a:ln w="12700">
            <a:solidFill>
              <a:srgbClr val="E9ECEF">
                <a:alpha val="0"/>
              </a:srgbClr>
            </a:solidFill>
            <a:prstDash val="solid"/>
          </a:ln>
        </p:spPr>
      </p:sp>
      <p:sp>
        <p:nvSpPr>
          <p:cNvPr id="25" name="Shape 22"/>
          <p:cNvSpPr/>
          <p:nvPr/>
        </p:nvSpPr>
        <p:spPr>
          <a:xfrm>
            <a:off x="4118458" y="2221078"/>
            <a:ext cx="9144" cy="828446"/>
          </a:xfrm>
          <a:prstGeom prst="rect">
            <a:avLst/>
          </a:prstGeom>
          <a:solidFill>
            <a:srgbClr val="E9ECEF"/>
          </a:solidFill>
          <a:ln w="12700">
            <a:solidFill>
              <a:srgbClr val="E9ECEF">
                <a:alpha val="0"/>
              </a:srgbClr>
            </a:solidFill>
            <a:prstDash val="solid"/>
          </a:ln>
        </p:spPr>
      </p:sp>
      <p:sp>
        <p:nvSpPr>
          <p:cNvPr id="26" name="Text 23"/>
          <p:cNvSpPr txBox="1"/>
          <p:nvPr/>
        </p:nvSpPr>
        <p:spPr>
          <a:xfrm>
            <a:off x="2746858" y="2350922"/>
            <a:ext cx="1317650" cy="200254"/>
          </a:xfrm>
          <a:prstGeom prst="rect">
            <a:avLst/>
          </a:prstGeom>
          <a:noFill/>
          <a:ln/>
        </p:spPr>
        <p:txBody>
          <a:bodyPr wrap="square" lIns="0" tIns="0" rIns="0" bIns="0" rtlCol="0" anchor="ctr"/>
          <a:lstStyle/>
          <a:p>
            <a:pPr marL="0" indent="0" algn="l">
              <a:buNone/>
            </a:pPr>
            <a:r>
              <a:rPr lang="en-US" sz="1000" dirty="0">
                <a:solidFill>
                  <a:srgbClr val="333333"/>
                </a:solidFill>
                <a:latin typeface="BIZ UDGothic" pitchFamily="34" charset="0"/>
                <a:ea typeface="BIZ UDGothic" pitchFamily="34" charset="-122"/>
                <a:cs typeface="BIZ UDGothic" pitchFamily="34" charset="-120"/>
              </a:rPr>
              <a:t>空家法</a:t>
            </a:r>
            <a:endParaRPr lang="en-US" sz="1000" dirty="0"/>
          </a:p>
        </p:txBody>
      </p:sp>
      <p:sp>
        <p:nvSpPr>
          <p:cNvPr id="27" name="Shape 24"/>
          <p:cNvSpPr/>
          <p:nvPr/>
        </p:nvSpPr>
        <p:spPr>
          <a:xfrm>
            <a:off x="4121201" y="3040380"/>
            <a:ext cx="1104595" cy="9144"/>
          </a:xfrm>
          <a:prstGeom prst="rect">
            <a:avLst/>
          </a:prstGeom>
          <a:solidFill>
            <a:srgbClr val="E9ECEF"/>
          </a:solidFill>
          <a:ln w="12700">
            <a:solidFill>
              <a:srgbClr val="E9ECEF">
                <a:alpha val="0"/>
              </a:srgbClr>
            </a:solidFill>
            <a:prstDash val="solid"/>
          </a:ln>
        </p:spPr>
      </p:sp>
      <p:sp>
        <p:nvSpPr>
          <p:cNvPr id="28" name="Shape 25"/>
          <p:cNvSpPr/>
          <p:nvPr/>
        </p:nvSpPr>
        <p:spPr>
          <a:xfrm>
            <a:off x="5216652" y="2221078"/>
            <a:ext cx="9144" cy="828446"/>
          </a:xfrm>
          <a:prstGeom prst="rect">
            <a:avLst/>
          </a:prstGeom>
          <a:solidFill>
            <a:srgbClr val="E9ECEF"/>
          </a:solidFill>
          <a:ln w="12700">
            <a:solidFill>
              <a:srgbClr val="E9ECEF">
                <a:alpha val="0"/>
              </a:srgbClr>
            </a:solidFill>
            <a:prstDash val="solid"/>
          </a:ln>
        </p:spPr>
      </p:sp>
      <p:sp>
        <p:nvSpPr>
          <p:cNvPr id="29" name="Text 26"/>
          <p:cNvSpPr txBox="1"/>
          <p:nvPr/>
        </p:nvSpPr>
        <p:spPr>
          <a:xfrm>
            <a:off x="4240073" y="2521915"/>
            <a:ext cx="866851" cy="219456"/>
          </a:xfrm>
          <a:prstGeom prst="rect">
            <a:avLst/>
          </a:prstGeom>
          <a:noFill/>
          <a:ln/>
        </p:spPr>
        <p:txBody>
          <a:bodyPr wrap="square" lIns="0" tIns="0" rIns="0" bIns="0" rtlCol="0" anchor="ctr"/>
          <a:lstStyle/>
          <a:p>
            <a:pPr marL="0" indent="0" algn="ctr">
              <a:buNone/>
            </a:pPr>
            <a:r>
              <a:rPr lang="en-US" sz="1100" dirty="0">
                <a:solidFill>
                  <a:srgbClr val="333333"/>
                </a:solidFill>
                <a:latin typeface="BIZ UDGothic" pitchFamily="34" charset="0"/>
                <a:ea typeface="BIZ UDGothic" pitchFamily="34" charset="-122"/>
                <a:cs typeface="BIZ UDGothic" pitchFamily="34" charset="-120"/>
              </a:rPr>
              <a:t>市町村長</a:t>
            </a:r>
            <a:endParaRPr lang="en-US" sz="1100" dirty="0"/>
          </a:p>
        </p:txBody>
      </p:sp>
      <p:sp>
        <p:nvSpPr>
          <p:cNvPr id="30" name="Shape 27"/>
          <p:cNvSpPr/>
          <p:nvPr/>
        </p:nvSpPr>
        <p:spPr>
          <a:xfrm>
            <a:off x="5217566" y="3040380"/>
            <a:ext cx="1981505" cy="9144"/>
          </a:xfrm>
          <a:prstGeom prst="rect">
            <a:avLst/>
          </a:prstGeom>
          <a:solidFill>
            <a:srgbClr val="E9ECEF"/>
          </a:solidFill>
          <a:ln w="12700">
            <a:solidFill>
              <a:srgbClr val="E9ECEF">
                <a:alpha val="0"/>
              </a:srgbClr>
            </a:solidFill>
            <a:prstDash val="solid"/>
          </a:ln>
        </p:spPr>
      </p:sp>
      <p:sp>
        <p:nvSpPr>
          <p:cNvPr id="31" name="Shape 28"/>
          <p:cNvSpPr/>
          <p:nvPr/>
        </p:nvSpPr>
        <p:spPr>
          <a:xfrm>
            <a:off x="7189927" y="2221078"/>
            <a:ext cx="9144" cy="828446"/>
          </a:xfrm>
          <a:prstGeom prst="rect">
            <a:avLst/>
          </a:prstGeom>
          <a:solidFill>
            <a:srgbClr val="E9ECEF"/>
          </a:solidFill>
          <a:ln w="12700">
            <a:solidFill>
              <a:srgbClr val="E9ECEF">
                <a:alpha val="0"/>
              </a:srgbClr>
            </a:solidFill>
            <a:prstDash val="solid"/>
          </a:ln>
        </p:spPr>
      </p:sp>
      <p:sp>
        <p:nvSpPr>
          <p:cNvPr id="32" name="Shape 29"/>
          <p:cNvSpPr/>
          <p:nvPr/>
        </p:nvSpPr>
        <p:spPr>
          <a:xfrm>
            <a:off x="5374843" y="2497226"/>
            <a:ext cx="267005" cy="267005"/>
          </a:xfrm>
          <a:prstGeom prst="ellipse">
            <a:avLst/>
          </a:prstGeom>
          <a:solidFill>
            <a:srgbClr val="007BFF">
              <a:alpha val="10000"/>
            </a:srgbClr>
          </a:solidFill>
          <a:ln w="12700">
            <a:solidFill>
              <a:srgbClr val="FFFFFF">
                <a:alpha val="0"/>
              </a:srgbClr>
            </a:solidFill>
            <a:prstDash val="solid"/>
          </a:ln>
        </p:spPr>
      </p:sp>
      <p:pic>
        <p:nvPicPr>
          <p:cNvPr id="33" name="Image 1" descr="preencoded.png"/>
          <p:cNvPicPr>
            <a:picLocks noChangeAspect="1"/>
          </p:cNvPicPr>
          <p:nvPr/>
        </p:nvPicPr>
        <p:blipFill>
          <a:blip r:embed="rId4"/>
          <a:srcRect l="-837" r="-837"/>
          <a:stretch/>
        </p:blipFill>
        <p:spPr>
          <a:xfrm>
            <a:off x="5432450" y="2563978"/>
            <a:ext cx="152705" cy="133502"/>
          </a:xfrm>
          <a:prstGeom prst="rect">
            <a:avLst/>
          </a:prstGeom>
        </p:spPr>
      </p:pic>
      <p:sp>
        <p:nvSpPr>
          <p:cNvPr id="34" name="Text 30"/>
          <p:cNvSpPr txBox="1"/>
          <p:nvPr/>
        </p:nvSpPr>
        <p:spPr>
          <a:xfrm>
            <a:off x="5717743" y="2413102"/>
            <a:ext cx="590702"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空き家</a:t>
            </a:r>
            <a:endParaRPr lang="en-US" sz="1100" dirty="0"/>
          </a:p>
          <a:p>
            <a:pPr marL="0" indent="0" algn="l">
              <a:buNone/>
            </a:pPr>
            <a:r>
              <a:rPr lang="en-US" sz="1000" dirty="0">
                <a:solidFill>
                  <a:srgbClr val="6B7280"/>
                </a:solidFill>
                <a:latin typeface="BIZ UDGothic" pitchFamily="34" charset="0"/>
                <a:ea typeface="BIZ UDGothic" pitchFamily="34" charset="-122"/>
                <a:cs typeface="BIZ UDGothic" pitchFamily="34" charset="-120"/>
              </a:rPr>
              <a:t>（建物）</a:t>
            </a:r>
            <a:endParaRPr lang="en-US" sz="1100" dirty="0"/>
          </a:p>
        </p:txBody>
      </p:sp>
      <p:sp>
        <p:nvSpPr>
          <p:cNvPr id="35" name="Shape 31"/>
          <p:cNvSpPr/>
          <p:nvPr/>
        </p:nvSpPr>
        <p:spPr>
          <a:xfrm>
            <a:off x="7192670" y="3040380"/>
            <a:ext cx="4390949" cy="9144"/>
          </a:xfrm>
          <a:prstGeom prst="rect">
            <a:avLst/>
          </a:prstGeom>
          <a:solidFill>
            <a:srgbClr val="E9ECEF"/>
          </a:solidFill>
          <a:ln w="12700">
            <a:solidFill>
              <a:srgbClr val="E9ECEF">
                <a:alpha val="0"/>
              </a:srgbClr>
            </a:solidFill>
            <a:prstDash val="solid"/>
          </a:ln>
        </p:spPr>
      </p:sp>
      <p:sp>
        <p:nvSpPr>
          <p:cNvPr id="36" name="Text 32"/>
          <p:cNvSpPr txBox="1"/>
          <p:nvPr/>
        </p:nvSpPr>
        <p:spPr>
          <a:xfrm>
            <a:off x="7349947" y="2413102"/>
            <a:ext cx="4163263" cy="438912"/>
          </a:xfrm>
          <a:prstGeom prst="rect">
            <a:avLst/>
          </a:prstGeom>
          <a:noFill/>
          <a:ln/>
        </p:spPr>
        <p:txBody>
          <a:bodyPr wrap="square" lIns="0" tIns="0" rIns="0" bIns="0" rtlCol="0" anchor="t"/>
          <a:lstStyle/>
          <a:p>
            <a:pPr marL="0" indent="0" algn="l">
              <a:buNone/>
            </a:pPr>
            <a:r>
              <a:rPr lang="en-US" sz="1100" dirty="0" err="1">
                <a:solidFill>
                  <a:srgbClr val="333333"/>
                </a:solidFill>
                <a:latin typeface="BIZ UDGothic" pitchFamily="34" charset="0"/>
                <a:ea typeface="BIZ UDGothic" pitchFamily="34" charset="-122"/>
                <a:cs typeface="BIZ UDGothic" pitchFamily="34" charset="-120"/>
              </a:rPr>
              <a:t>空き家に関する相談・助言、管理</a:t>
            </a:r>
            <a:r>
              <a:rPr lang="en-US" sz="1100" dirty="0">
                <a:solidFill>
                  <a:srgbClr val="333333"/>
                </a:solidFill>
                <a:latin typeface="BIZ UDGothic" pitchFamily="34" charset="0"/>
                <a:ea typeface="BIZ UDGothic" pitchFamily="34" charset="-122"/>
                <a:cs typeface="BIZ UDGothic" pitchFamily="34" charset="-120"/>
              </a:rPr>
              <a:t>/活用の支援、委託に基づく管理等（法24条の業務）</a:t>
            </a:r>
            <a:endParaRPr lang="en-US" sz="1100" dirty="0"/>
          </a:p>
        </p:txBody>
      </p:sp>
      <p:sp>
        <p:nvSpPr>
          <p:cNvPr id="37" name="Shape 33"/>
          <p:cNvSpPr/>
          <p:nvPr/>
        </p:nvSpPr>
        <p:spPr>
          <a:xfrm>
            <a:off x="609905" y="3044952"/>
            <a:ext cx="10972800" cy="923544"/>
          </a:xfrm>
          <a:prstGeom prst="rect">
            <a:avLst/>
          </a:prstGeom>
          <a:solidFill>
            <a:srgbClr val="F8F9FA"/>
          </a:solidFill>
          <a:ln w="12700">
            <a:solidFill>
              <a:srgbClr val="FFFFFF">
                <a:alpha val="0"/>
              </a:srgbClr>
            </a:solidFill>
            <a:prstDash val="solid"/>
          </a:ln>
        </p:spPr>
      </p:sp>
      <p:sp>
        <p:nvSpPr>
          <p:cNvPr id="38" name="Shape 34"/>
          <p:cNvSpPr/>
          <p:nvPr/>
        </p:nvSpPr>
        <p:spPr>
          <a:xfrm>
            <a:off x="609905" y="3044952"/>
            <a:ext cx="1981505" cy="923544"/>
          </a:xfrm>
          <a:prstGeom prst="rect">
            <a:avLst/>
          </a:prstGeom>
          <a:solidFill>
            <a:srgbClr val="F8F9FA"/>
          </a:solidFill>
          <a:ln w="25400">
            <a:solidFill>
              <a:srgbClr val="E0E0E0"/>
            </a:solidFill>
            <a:prstDash val="solid"/>
          </a:ln>
        </p:spPr>
      </p:sp>
      <p:sp>
        <p:nvSpPr>
          <p:cNvPr id="39" name="Text 35"/>
          <p:cNvSpPr txBox="1"/>
          <p:nvPr/>
        </p:nvSpPr>
        <p:spPr>
          <a:xfrm>
            <a:off x="761695" y="3389828"/>
            <a:ext cx="1733702" cy="202083"/>
          </a:xfrm>
          <a:prstGeom prst="rect">
            <a:avLst/>
          </a:prstGeom>
          <a:noFill/>
          <a:ln/>
        </p:spPr>
        <p:txBody>
          <a:bodyPr wrap="square" lIns="0" tIns="0" rIns="0" bIns="0" rtlCol="0" anchor="t"/>
          <a:lstStyle/>
          <a:p>
            <a:pPr marL="0" indent="0" algn="l">
              <a:buNone/>
            </a:pPr>
            <a:r>
              <a:rPr lang="en-US" sz="1100" b="1" dirty="0" err="1">
                <a:solidFill>
                  <a:srgbClr val="333333"/>
                </a:solidFill>
                <a:latin typeface="BIZ UDGothic" pitchFamily="34" charset="0"/>
                <a:ea typeface="BIZ UDGothic" pitchFamily="34" charset="-122"/>
                <a:cs typeface="BIZ UDGothic" pitchFamily="34" charset="-120"/>
              </a:rPr>
              <a:t>二地域居住等支援法人</a:t>
            </a:r>
            <a:endParaRPr lang="en-US" sz="1100" dirty="0"/>
          </a:p>
        </p:txBody>
      </p:sp>
      <p:sp>
        <p:nvSpPr>
          <p:cNvPr id="40" name="Shape 36"/>
          <p:cNvSpPr/>
          <p:nvPr/>
        </p:nvSpPr>
        <p:spPr>
          <a:xfrm>
            <a:off x="2585009" y="3959352"/>
            <a:ext cx="1543507" cy="9144"/>
          </a:xfrm>
          <a:prstGeom prst="rect">
            <a:avLst/>
          </a:prstGeom>
          <a:solidFill>
            <a:srgbClr val="E9ECEF"/>
          </a:solidFill>
          <a:ln w="12700">
            <a:solidFill>
              <a:srgbClr val="E9ECEF">
                <a:alpha val="0"/>
              </a:srgbClr>
            </a:solidFill>
            <a:prstDash val="solid"/>
          </a:ln>
        </p:spPr>
      </p:sp>
      <p:sp>
        <p:nvSpPr>
          <p:cNvPr id="41" name="Shape 37"/>
          <p:cNvSpPr/>
          <p:nvPr/>
        </p:nvSpPr>
        <p:spPr>
          <a:xfrm>
            <a:off x="4118458" y="3044952"/>
            <a:ext cx="9144" cy="923544"/>
          </a:xfrm>
          <a:prstGeom prst="rect">
            <a:avLst/>
          </a:prstGeom>
          <a:solidFill>
            <a:srgbClr val="E9ECEF"/>
          </a:solidFill>
          <a:ln w="12700">
            <a:solidFill>
              <a:srgbClr val="E9ECEF">
                <a:alpha val="0"/>
              </a:srgbClr>
            </a:solidFill>
            <a:prstDash val="solid"/>
          </a:ln>
        </p:spPr>
      </p:sp>
      <p:sp>
        <p:nvSpPr>
          <p:cNvPr id="42" name="Text 38"/>
          <p:cNvSpPr txBox="1"/>
          <p:nvPr/>
        </p:nvSpPr>
        <p:spPr>
          <a:xfrm>
            <a:off x="2746858" y="3312871"/>
            <a:ext cx="1276502" cy="391363"/>
          </a:xfrm>
          <a:prstGeom prst="rect">
            <a:avLst/>
          </a:prstGeom>
          <a:noFill/>
          <a:ln/>
        </p:spPr>
        <p:txBody>
          <a:bodyPr wrap="square" lIns="0" tIns="0" rIns="0" bIns="0" rtlCol="0" anchor="t"/>
          <a:lstStyle/>
          <a:p>
            <a:pPr marL="0" indent="0" algn="l">
              <a:buNone/>
            </a:pPr>
            <a:r>
              <a:rPr lang="en-US" sz="1000" dirty="0">
                <a:solidFill>
                  <a:srgbClr val="333333"/>
                </a:solidFill>
                <a:latin typeface="BIZ UDGothic" pitchFamily="34" charset="0"/>
                <a:ea typeface="BIZ UDGothic" pitchFamily="34" charset="-122"/>
                <a:cs typeface="BIZ UDGothic" pitchFamily="34" charset="-120"/>
              </a:rPr>
              <a:t>広域的地域</a:t>
            </a:r>
            <a:endParaRPr lang="en-US" sz="1000" dirty="0"/>
          </a:p>
          <a:p>
            <a:pPr marL="0" indent="0" algn="l">
              <a:buNone/>
            </a:pPr>
            <a:r>
              <a:rPr lang="en-US" sz="1000" dirty="0">
                <a:solidFill>
                  <a:srgbClr val="333333"/>
                </a:solidFill>
                <a:latin typeface="BIZ UDGothic" pitchFamily="34" charset="0"/>
                <a:ea typeface="BIZ UDGothic" pitchFamily="34" charset="-122"/>
                <a:cs typeface="BIZ UDGothic" pitchFamily="34" charset="-120"/>
              </a:rPr>
              <a:t>活性化基盤整備法</a:t>
            </a:r>
            <a:endParaRPr lang="en-US" sz="1000" dirty="0"/>
          </a:p>
        </p:txBody>
      </p:sp>
      <p:sp>
        <p:nvSpPr>
          <p:cNvPr id="43" name="Shape 39"/>
          <p:cNvSpPr/>
          <p:nvPr/>
        </p:nvSpPr>
        <p:spPr>
          <a:xfrm>
            <a:off x="4121201" y="3959352"/>
            <a:ext cx="1104595" cy="9144"/>
          </a:xfrm>
          <a:prstGeom prst="rect">
            <a:avLst/>
          </a:prstGeom>
          <a:solidFill>
            <a:srgbClr val="E9ECEF"/>
          </a:solidFill>
          <a:ln w="12700">
            <a:solidFill>
              <a:srgbClr val="E9ECEF">
                <a:alpha val="0"/>
              </a:srgbClr>
            </a:solidFill>
            <a:prstDash val="solid"/>
          </a:ln>
        </p:spPr>
      </p:sp>
      <p:sp>
        <p:nvSpPr>
          <p:cNvPr id="44" name="Shape 40"/>
          <p:cNvSpPr/>
          <p:nvPr/>
        </p:nvSpPr>
        <p:spPr>
          <a:xfrm>
            <a:off x="5216652" y="3044952"/>
            <a:ext cx="9144" cy="923544"/>
          </a:xfrm>
          <a:prstGeom prst="rect">
            <a:avLst/>
          </a:prstGeom>
          <a:solidFill>
            <a:srgbClr val="E9ECEF"/>
          </a:solidFill>
          <a:ln w="12700">
            <a:solidFill>
              <a:srgbClr val="E9ECEF">
                <a:alpha val="0"/>
              </a:srgbClr>
            </a:solidFill>
            <a:prstDash val="solid"/>
          </a:ln>
        </p:spPr>
      </p:sp>
      <p:sp>
        <p:nvSpPr>
          <p:cNvPr id="45" name="Text 41"/>
          <p:cNvSpPr txBox="1"/>
          <p:nvPr/>
        </p:nvSpPr>
        <p:spPr>
          <a:xfrm>
            <a:off x="4240073" y="3397910"/>
            <a:ext cx="866851" cy="219456"/>
          </a:xfrm>
          <a:prstGeom prst="rect">
            <a:avLst/>
          </a:prstGeom>
          <a:noFill/>
          <a:ln/>
        </p:spPr>
        <p:txBody>
          <a:bodyPr wrap="square" lIns="0" tIns="0" rIns="0" bIns="0" rtlCol="0" anchor="ctr"/>
          <a:lstStyle/>
          <a:p>
            <a:pPr marL="0" indent="0" algn="ctr">
              <a:buNone/>
            </a:pPr>
            <a:r>
              <a:rPr lang="en-US" sz="1100" dirty="0">
                <a:solidFill>
                  <a:srgbClr val="333333"/>
                </a:solidFill>
                <a:latin typeface="BIZ UDGothic" pitchFamily="34" charset="0"/>
                <a:ea typeface="BIZ UDGothic" pitchFamily="34" charset="-122"/>
                <a:cs typeface="BIZ UDGothic" pitchFamily="34" charset="-120"/>
              </a:rPr>
              <a:t>市町村長</a:t>
            </a:r>
            <a:endParaRPr lang="en-US" sz="1100" dirty="0"/>
          </a:p>
        </p:txBody>
      </p:sp>
      <p:sp>
        <p:nvSpPr>
          <p:cNvPr id="46" name="Shape 42"/>
          <p:cNvSpPr/>
          <p:nvPr/>
        </p:nvSpPr>
        <p:spPr>
          <a:xfrm>
            <a:off x="5217566" y="3959352"/>
            <a:ext cx="1981505" cy="9144"/>
          </a:xfrm>
          <a:prstGeom prst="rect">
            <a:avLst/>
          </a:prstGeom>
          <a:solidFill>
            <a:srgbClr val="E9ECEF"/>
          </a:solidFill>
          <a:ln w="12700">
            <a:solidFill>
              <a:srgbClr val="E9ECEF">
                <a:alpha val="0"/>
              </a:srgbClr>
            </a:solidFill>
            <a:prstDash val="solid"/>
          </a:ln>
        </p:spPr>
      </p:sp>
      <p:sp>
        <p:nvSpPr>
          <p:cNvPr id="47" name="Shape 43"/>
          <p:cNvSpPr/>
          <p:nvPr/>
        </p:nvSpPr>
        <p:spPr>
          <a:xfrm>
            <a:off x="7189927" y="3044952"/>
            <a:ext cx="9144" cy="923544"/>
          </a:xfrm>
          <a:prstGeom prst="rect">
            <a:avLst/>
          </a:prstGeom>
          <a:solidFill>
            <a:srgbClr val="E9ECEF"/>
          </a:solidFill>
          <a:ln w="12700">
            <a:solidFill>
              <a:srgbClr val="E9ECEF">
                <a:alpha val="0"/>
              </a:srgbClr>
            </a:solidFill>
            <a:prstDash val="solid"/>
          </a:ln>
        </p:spPr>
      </p:sp>
      <p:sp>
        <p:nvSpPr>
          <p:cNvPr id="48" name="Shape 44"/>
          <p:cNvSpPr/>
          <p:nvPr/>
        </p:nvSpPr>
        <p:spPr>
          <a:xfrm>
            <a:off x="5374843" y="3373222"/>
            <a:ext cx="219456" cy="267005"/>
          </a:xfrm>
          <a:prstGeom prst="roundRect">
            <a:avLst>
              <a:gd name="adj" fmla="val 208333"/>
            </a:avLst>
          </a:prstGeom>
          <a:solidFill>
            <a:srgbClr val="007BFF">
              <a:alpha val="10000"/>
            </a:srgbClr>
          </a:solidFill>
          <a:ln w="12700">
            <a:solidFill>
              <a:srgbClr val="FFFFFF">
                <a:alpha val="0"/>
              </a:srgbClr>
            </a:solidFill>
            <a:prstDash val="solid"/>
          </a:ln>
        </p:spPr>
      </p:sp>
      <p:pic>
        <p:nvPicPr>
          <p:cNvPr id="49" name="Image 2" descr="preencoded.png"/>
          <p:cNvPicPr>
            <a:picLocks noChangeAspect="1"/>
          </p:cNvPicPr>
          <p:nvPr/>
        </p:nvPicPr>
        <p:blipFill>
          <a:blip r:embed="rId5"/>
          <a:srcRect/>
          <a:stretch/>
        </p:blipFill>
        <p:spPr>
          <a:xfrm>
            <a:off x="5417820" y="3439973"/>
            <a:ext cx="133502" cy="133502"/>
          </a:xfrm>
          <a:prstGeom prst="rect">
            <a:avLst/>
          </a:prstGeom>
        </p:spPr>
      </p:pic>
      <p:sp>
        <p:nvSpPr>
          <p:cNvPr id="50" name="Text 45"/>
          <p:cNvSpPr txBox="1"/>
          <p:nvPr/>
        </p:nvSpPr>
        <p:spPr>
          <a:xfrm>
            <a:off x="5670194" y="3181198"/>
            <a:ext cx="1610258" cy="657454"/>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二地域居住</a:t>
            </a:r>
            <a:endParaRPr lang="en-US" sz="1100" dirty="0"/>
          </a:p>
          <a:p>
            <a:pPr marL="0" indent="0" algn="l">
              <a:buNone/>
            </a:pPr>
            <a:r>
              <a:rPr lang="en-US" sz="1000" dirty="0">
                <a:solidFill>
                  <a:srgbClr val="6B7280"/>
                </a:solidFill>
                <a:latin typeface="BIZ UDGothic" pitchFamily="34" charset="0"/>
                <a:ea typeface="BIZ UDGothic" pitchFamily="34" charset="-122"/>
                <a:cs typeface="BIZ UDGothic" pitchFamily="34" charset="-120"/>
              </a:rPr>
              <a:t>（人の移動×住まい/仕事）</a:t>
            </a:r>
            <a:endParaRPr lang="en-US" sz="1100" dirty="0"/>
          </a:p>
        </p:txBody>
      </p:sp>
      <p:sp>
        <p:nvSpPr>
          <p:cNvPr id="51" name="Shape 46"/>
          <p:cNvSpPr/>
          <p:nvPr/>
        </p:nvSpPr>
        <p:spPr>
          <a:xfrm>
            <a:off x="7192670" y="3959352"/>
            <a:ext cx="4390949" cy="9144"/>
          </a:xfrm>
          <a:prstGeom prst="rect">
            <a:avLst/>
          </a:prstGeom>
          <a:solidFill>
            <a:srgbClr val="E9ECEF"/>
          </a:solidFill>
          <a:ln w="12700">
            <a:solidFill>
              <a:srgbClr val="E9ECEF">
                <a:alpha val="0"/>
              </a:srgbClr>
            </a:solidFill>
            <a:prstDash val="solid"/>
          </a:ln>
        </p:spPr>
      </p:sp>
      <p:sp>
        <p:nvSpPr>
          <p:cNvPr id="52" name="Text 47"/>
          <p:cNvSpPr txBox="1"/>
          <p:nvPr/>
        </p:nvSpPr>
        <p:spPr>
          <a:xfrm>
            <a:off x="7349947" y="3290011"/>
            <a:ext cx="4163263" cy="438912"/>
          </a:xfrm>
          <a:prstGeom prst="rect">
            <a:avLst/>
          </a:prstGeom>
          <a:noFill/>
          <a:ln/>
        </p:spPr>
        <p:txBody>
          <a:bodyPr wrap="square" lIns="0" tIns="0" rIns="0" bIns="0" rtlCol="0" anchor="t"/>
          <a:lstStyle/>
          <a:p>
            <a:pPr marL="0" indent="0" algn="l">
              <a:buNone/>
            </a:pPr>
            <a:r>
              <a:rPr lang="en-US" sz="1050" dirty="0">
                <a:solidFill>
                  <a:srgbClr val="333333"/>
                </a:solidFill>
                <a:latin typeface="BIZ UDGothic" pitchFamily="34" charset="0"/>
                <a:ea typeface="BIZ UDGothic" pitchFamily="34" charset="-122"/>
                <a:cs typeface="BIZ UDGothic" pitchFamily="34" charset="-120"/>
              </a:rPr>
              <a:t>住まい/仕事/地域情報の提供、相談等で二地域居住を“実装”支援</a:t>
            </a:r>
            <a:endParaRPr lang="en-US" sz="1050" dirty="0"/>
          </a:p>
        </p:txBody>
      </p:sp>
      <p:sp>
        <p:nvSpPr>
          <p:cNvPr id="53" name="Shape 48"/>
          <p:cNvSpPr/>
          <p:nvPr/>
        </p:nvSpPr>
        <p:spPr>
          <a:xfrm>
            <a:off x="609905" y="3968496"/>
            <a:ext cx="1981505" cy="705002"/>
          </a:xfrm>
          <a:prstGeom prst="rect">
            <a:avLst/>
          </a:prstGeom>
          <a:solidFill>
            <a:srgbClr val="FFFFFF"/>
          </a:solidFill>
          <a:ln w="25400">
            <a:solidFill>
              <a:srgbClr val="E0E0E0"/>
            </a:solidFill>
            <a:prstDash val="solid"/>
          </a:ln>
        </p:spPr>
      </p:sp>
      <p:sp>
        <p:nvSpPr>
          <p:cNvPr id="54" name="Text 49"/>
          <p:cNvSpPr txBox="1"/>
          <p:nvPr/>
        </p:nvSpPr>
        <p:spPr>
          <a:xfrm>
            <a:off x="761695" y="4232302"/>
            <a:ext cx="1733702" cy="215798"/>
          </a:xfrm>
          <a:prstGeom prst="rect">
            <a:avLst/>
          </a:prstGeom>
          <a:noFill/>
          <a:ln/>
        </p:spPr>
        <p:txBody>
          <a:bodyPr wrap="square" lIns="0" tIns="0" rIns="0" bIns="0" rtlCol="0" anchor="t"/>
          <a:lstStyle/>
          <a:p>
            <a:pPr marL="0" indent="0" algn="l">
              <a:buNone/>
            </a:pPr>
            <a:r>
              <a:rPr lang="en-US" sz="1100" b="1" dirty="0" err="1">
                <a:solidFill>
                  <a:srgbClr val="333333"/>
                </a:solidFill>
                <a:latin typeface="BIZ UDGothic" pitchFamily="34" charset="0"/>
                <a:ea typeface="BIZ UDGothic" pitchFamily="34" charset="-122"/>
                <a:cs typeface="BIZ UDGothic" pitchFamily="34" charset="-120"/>
              </a:rPr>
              <a:t>都市再生推進法人</a:t>
            </a:r>
            <a:endParaRPr lang="en-US" sz="1100" dirty="0"/>
          </a:p>
        </p:txBody>
      </p:sp>
      <p:sp>
        <p:nvSpPr>
          <p:cNvPr id="55" name="Shape 50"/>
          <p:cNvSpPr/>
          <p:nvPr/>
        </p:nvSpPr>
        <p:spPr>
          <a:xfrm>
            <a:off x="2585009" y="4664354"/>
            <a:ext cx="1543507" cy="9144"/>
          </a:xfrm>
          <a:prstGeom prst="rect">
            <a:avLst/>
          </a:prstGeom>
          <a:solidFill>
            <a:srgbClr val="E9ECEF"/>
          </a:solidFill>
          <a:ln w="12700">
            <a:solidFill>
              <a:srgbClr val="E9ECEF">
                <a:alpha val="0"/>
              </a:srgbClr>
            </a:solidFill>
            <a:prstDash val="solid"/>
          </a:ln>
        </p:spPr>
      </p:sp>
      <p:sp>
        <p:nvSpPr>
          <p:cNvPr id="56" name="Shape 51"/>
          <p:cNvSpPr/>
          <p:nvPr/>
        </p:nvSpPr>
        <p:spPr>
          <a:xfrm>
            <a:off x="4118458" y="3968496"/>
            <a:ext cx="9144" cy="705002"/>
          </a:xfrm>
          <a:prstGeom prst="rect">
            <a:avLst/>
          </a:prstGeom>
          <a:solidFill>
            <a:srgbClr val="E9ECEF"/>
          </a:solidFill>
          <a:ln w="12700">
            <a:solidFill>
              <a:srgbClr val="E9ECEF">
                <a:alpha val="0"/>
              </a:srgbClr>
            </a:solidFill>
            <a:prstDash val="solid"/>
          </a:ln>
        </p:spPr>
      </p:sp>
      <p:sp>
        <p:nvSpPr>
          <p:cNvPr id="57" name="Text 52"/>
          <p:cNvSpPr txBox="1"/>
          <p:nvPr/>
        </p:nvSpPr>
        <p:spPr>
          <a:xfrm>
            <a:off x="2746858" y="4222699"/>
            <a:ext cx="1317650" cy="200254"/>
          </a:xfrm>
          <a:prstGeom prst="rect">
            <a:avLst/>
          </a:prstGeom>
          <a:noFill/>
          <a:ln/>
        </p:spPr>
        <p:txBody>
          <a:bodyPr wrap="square" lIns="0" tIns="0" rIns="0" bIns="0" rtlCol="0" anchor="ctr"/>
          <a:lstStyle/>
          <a:p>
            <a:pPr marL="0" indent="0" algn="l">
              <a:buNone/>
            </a:pPr>
            <a:r>
              <a:rPr lang="en-US" sz="1000" dirty="0">
                <a:solidFill>
                  <a:srgbClr val="333333"/>
                </a:solidFill>
                <a:latin typeface="BIZ UDGothic" pitchFamily="34" charset="0"/>
                <a:ea typeface="BIZ UDGothic" pitchFamily="34" charset="-122"/>
                <a:cs typeface="BIZ UDGothic" pitchFamily="34" charset="-120"/>
              </a:rPr>
              <a:t>都市再生特措法</a:t>
            </a:r>
            <a:endParaRPr lang="en-US" sz="1000" dirty="0"/>
          </a:p>
        </p:txBody>
      </p:sp>
      <p:sp>
        <p:nvSpPr>
          <p:cNvPr id="58" name="Shape 53"/>
          <p:cNvSpPr/>
          <p:nvPr/>
        </p:nvSpPr>
        <p:spPr>
          <a:xfrm>
            <a:off x="4121201" y="4664354"/>
            <a:ext cx="1104595" cy="9144"/>
          </a:xfrm>
          <a:prstGeom prst="rect">
            <a:avLst/>
          </a:prstGeom>
          <a:solidFill>
            <a:srgbClr val="E9ECEF"/>
          </a:solidFill>
          <a:ln w="12700">
            <a:solidFill>
              <a:srgbClr val="E9ECEF">
                <a:alpha val="0"/>
              </a:srgbClr>
            </a:solidFill>
            <a:prstDash val="solid"/>
          </a:ln>
        </p:spPr>
      </p:sp>
      <p:sp>
        <p:nvSpPr>
          <p:cNvPr id="59" name="Shape 54"/>
          <p:cNvSpPr/>
          <p:nvPr/>
        </p:nvSpPr>
        <p:spPr>
          <a:xfrm>
            <a:off x="5216652" y="3968496"/>
            <a:ext cx="9144" cy="705002"/>
          </a:xfrm>
          <a:prstGeom prst="rect">
            <a:avLst/>
          </a:prstGeom>
          <a:solidFill>
            <a:srgbClr val="E9ECEF"/>
          </a:solidFill>
          <a:ln w="12700">
            <a:solidFill>
              <a:srgbClr val="E9ECEF">
                <a:alpha val="0"/>
              </a:srgbClr>
            </a:solidFill>
            <a:prstDash val="solid"/>
          </a:ln>
        </p:spPr>
      </p:sp>
      <p:sp>
        <p:nvSpPr>
          <p:cNvPr id="60" name="Text 55"/>
          <p:cNvSpPr txBox="1"/>
          <p:nvPr/>
        </p:nvSpPr>
        <p:spPr>
          <a:xfrm>
            <a:off x="4240073" y="4211726"/>
            <a:ext cx="866851" cy="219456"/>
          </a:xfrm>
          <a:prstGeom prst="rect">
            <a:avLst/>
          </a:prstGeom>
          <a:noFill/>
          <a:ln/>
        </p:spPr>
        <p:txBody>
          <a:bodyPr wrap="square" lIns="0" tIns="0" rIns="0" bIns="0" rtlCol="0" anchor="ctr"/>
          <a:lstStyle/>
          <a:p>
            <a:pPr marL="0" indent="0" algn="ctr">
              <a:buNone/>
            </a:pPr>
            <a:r>
              <a:rPr lang="en-US" sz="1100" dirty="0">
                <a:solidFill>
                  <a:srgbClr val="333333"/>
                </a:solidFill>
                <a:latin typeface="BIZ UDGothic" pitchFamily="34" charset="0"/>
                <a:ea typeface="BIZ UDGothic" pitchFamily="34" charset="-122"/>
                <a:cs typeface="BIZ UDGothic" pitchFamily="34" charset="-120"/>
              </a:rPr>
              <a:t>市町村長</a:t>
            </a:r>
            <a:endParaRPr lang="en-US" sz="1100" dirty="0"/>
          </a:p>
        </p:txBody>
      </p:sp>
      <p:sp>
        <p:nvSpPr>
          <p:cNvPr id="61" name="Shape 56"/>
          <p:cNvSpPr/>
          <p:nvPr/>
        </p:nvSpPr>
        <p:spPr>
          <a:xfrm>
            <a:off x="5217566" y="4664354"/>
            <a:ext cx="1981505" cy="9144"/>
          </a:xfrm>
          <a:prstGeom prst="rect">
            <a:avLst/>
          </a:prstGeom>
          <a:solidFill>
            <a:srgbClr val="E9ECEF"/>
          </a:solidFill>
          <a:ln w="12700">
            <a:solidFill>
              <a:srgbClr val="E9ECEF">
                <a:alpha val="0"/>
              </a:srgbClr>
            </a:solidFill>
            <a:prstDash val="solid"/>
          </a:ln>
        </p:spPr>
      </p:sp>
      <p:sp>
        <p:nvSpPr>
          <p:cNvPr id="62" name="Shape 57"/>
          <p:cNvSpPr/>
          <p:nvPr/>
        </p:nvSpPr>
        <p:spPr>
          <a:xfrm>
            <a:off x="7189927" y="3968496"/>
            <a:ext cx="9144" cy="705002"/>
          </a:xfrm>
          <a:prstGeom prst="rect">
            <a:avLst/>
          </a:prstGeom>
          <a:solidFill>
            <a:srgbClr val="E9ECEF"/>
          </a:solidFill>
          <a:ln w="12700">
            <a:solidFill>
              <a:srgbClr val="E9ECEF">
                <a:alpha val="0"/>
              </a:srgbClr>
            </a:solidFill>
            <a:prstDash val="solid"/>
          </a:ln>
        </p:spPr>
      </p:sp>
      <p:sp>
        <p:nvSpPr>
          <p:cNvPr id="63" name="Shape 58"/>
          <p:cNvSpPr/>
          <p:nvPr/>
        </p:nvSpPr>
        <p:spPr>
          <a:xfrm>
            <a:off x="5374843" y="4187038"/>
            <a:ext cx="267005" cy="267005"/>
          </a:xfrm>
          <a:prstGeom prst="ellipse">
            <a:avLst/>
          </a:prstGeom>
          <a:solidFill>
            <a:srgbClr val="007BFF">
              <a:alpha val="10000"/>
            </a:srgbClr>
          </a:solidFill>
          <a:ln w="12700">
            <a:solidFill>
              <a:srgbClr val="FFFFFF">
                <a:alpha val="0"/>
              </a:srgbClr>
            </a:solidFill>
            <a:prstDash val="solid"/>
          </a:ln>
        </p:spPr>
      </p:sp>
      <p:pic>
        <p:nvPicPr>
          <p:cNvPr id="64" name="Image 3" descr="preencoded.png"/>
          <p:cNvPicPr>
            <a:picLocks noChangeAspect="1"/>
          </p:cNvPicPr>
          <p:nvPr/>
        </p:nvPicPr>
        <p:blipFill>
          <a:blip r:embed="rId6"/>
          <a:srcRect l="-1507" r="-1507"/>
          <a:stretch/>
        </p:blipFill>
        <p:spPr>
          <a:xfrm>
            <a:off x="5422392" y="4253789"/>
            <a:ext cx="171907" cy="133502"/>
          </a:xfrm>
          <a:prstGeom prst="rect">
            <a:avLst/>
          </a:prstGeom>
        </p:spPr>
      </p:pic>
      <p:sp>
        <p:nvSpPr>
          <p:cNvPr id="65" name="Text 59"/>
          <p:cNvSpPr txBox="1"/>
          <p:nvPr/>
        </p:nvSpPr>
        <p:spPr>
          <a:xfrm>
            <a:off x="5717743" y="4211726"/>
            <a:ext cx="1255471" cy="219456"/>
          </a:xfrm>
          <a:prstGeom prst="rect">
            <a:avLst/>
          </a:prstGeom>
          <a:noFill/>
          <a:ln/>
        </p:spPr>
        <p:txBody>
          <a:bodyPr wrap="square" lIns="0" tIns="0" rIns="0" bIns="0" rtlCol="0" anchor="ctr"/>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都市のまちづくり</a:t>
            </a:r>
            <a:endParaRPr lang="en-US" sz="1100" dirty="0"/>
          </a:p>
        </p:txBody>
      </p:sp>
      <p:sp>
        <p:nvSpPr>
          <p:cNvPr id="66" name="Shape 60"/>
          <p:cNvSpPr/>
          <p:nvPr/>
        </p:nvSpPr>
        <p:spPr>
          <a:xfrm>
            <a:off x="7192670" y="4664354"/>
            <a:ext cx="4390949" cy="9144"/>
          </a:xfrm>
          <a:prstGeom prst="rect">
            <a:avLst/>
          </a:prstGeom>
          <a:solidFill>
            <a:srgbClr val="E9ECEF"/>
          </a:solidFill>
          <a:ln w="12700">
            <a:solidFill>
              <a:srgbClr val="E9ECEF">
                <a:alpha val="0"/>
              </a:srgbClr>
            </a:solidFill>
            <a:prstDash val="solid"/>
          </a:ln>
        </p:spPr>
      </p:sp>
      <p:sp>
        <p:nvSpPr>
          <p:cNvPr id="67" name="Text 61"/>
          <p:cNvSpPr txBox="1"/>
          <p:nvPr/>
        </p:nvSpPr>
        <p:spPr>
          <a:xfrm>
            <a:off x="7349947" y="4102913"/>
            <a:ext cx="4163263"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都市再生整備計画の提案、都市利便増進協定・低未利用土地利用促進協定への参画 等</a:t>
            </a:r>
            <a:endParaRPr lang="en-US" sz="1100" dirty="0"/>
          </a:p>
        </p:txBody>
      </p:sp>
      <p:sp>
        <p:nvSpPr>
          <p:cNvPr id="68" name="Shape 62"/>
          <p:cNvSpPr/>
          <p:nvPr/>
        </p:nvSpPr>
        <p:spPr>
          <a:xfrm>
            <a:off x="609905" y="4671670"/>
            <a:ext cx="10972800" cy="705002"/>
          </a:xfrm>
          <a:prstGeom prst="rect">
            <a:avLst/>
          </a:prstGeom>
          <a:solidFill>
            <a:srgbClr val="F8F9FA"/>
          </a:solidFill>
          <a:ln w="12700">
            <a:solidFill>
              <a:srgbClr val="FFFFFF">
                <a:alpha val="0"/>
              </a:srgbClr>
            </a:solidFill>
            <a:prstDash val="solid"/>
          </a:ln>
        </p:spPr>
      </p:sp>
      <p:sp>
        <p:nvSpPr>
          <p:cNvPr id="69" name="Shape 63"/>
          <p:cNvSpPr/>
          <p:nvPr/>
        </p:nvSpPr>
        <p:spPr>
          <a:xfrm>
            <a:off x="609905" y="4671670"/>
            <a:ext cx="1981505" cy="705002"/>
          </a:xfrm>
          <a:prstGeom prst="rect">
            <a:avLst/>
          </a:prstGeom>
          <a:solidFill>
            <a:srgbClr val="F8F9FA"/>
          </a:solidFill>
          <a:ln w="25400">
            <a:solidFill>
              <a:srgbClr val="E0E0E0"/>
            </a:solidFill>
            <a:prstDash val="solid"/>
          </a:ln>
        </p:spPr>
      </p:sp>
      <p:sp>
        <p:nvSpPr>
          <p:cNvPr id="70" name="Text 64"/>
          <p:cNvSpPr txBox="1"/>
          <p:nvPr/>
        </p:nvSpPr>
        <p:spPr>
          <a:xfrm>
            <a:off x="761695" y="4957782"/>
            <a:ext cx="1733702" cy="148133"/>
          </a:xfrm>
          <a:prstGeom prst="rect">
            <a:avLst/>
          </a:prstGeom>
          <a:noFill/>
          <a:ln/>
        </p:spPr>
        <p:txBody>
          <a:bodyPr wrap="square" lIns="0" tIns="0" rIns="0" bIns="0" rtlCol="0" anchor="t"/>
          <a:lstStyle/>
          <a:p>
            <a:pPr marL="0" indent="0" algn="l">
              <a:buNone/>
            </a:pPr>
            <a:r>
              <a:rPr lang="en-US" sz="1100" b="1" dirty="0" err="1">
                <a:solidFill>
                  <a:srgbClr val="333333"/>
                </a:solidFill>
                <a:latin typeface="BIZ UDGothic" pitchFamily="34" charset="0"/>
                <a:ea typeface="BIZ UDGothic" pitchFamily="34" charset="-122"/>
                <a:cs typeface="BIZ UDGothic" pitchFamily="34" charset="-120"/>
              </a:rPr>
              <a:t>地域再生推進法人</a:t>
            </a:r>
            <a:endParaRPr lang="en-US" sz="1100" dirty="0"/>
          </a:p>
        </p:txBody>
      </p:sp>
      <p:sp>
        <p:nvSpPr>
          <p:cNvPr id="71" name="Shape 65"/>
          <p:cNvSpPr/>
          <p:nvPr/>
        </p:nvSpPr>
        <p:spPr>
          <a:xfrm>
            <a:off x="2585009" y="5367528"/>
            <a:ext cx="1543507" cy="9144"/>
          </a:xfrm>
          <a:prstGeom prst="rect">
            <a:avLst/>
          </a:prstGeom>
          <a:solidFill>
            <a:srgbClr val="E9ECEF"/>
          </a:solidFill>
          <a:ln w="12700">
            <a:solidFill>
              <a:srgbClr val="E9ECEF">
                <a:alpha val="0"/>
              </a:srgbClr>
            </a:solidFill>
            <a:prstDash val="solid"/>
          </a:ln>
        </p:spPr>
      </p:sp>
      <p:sp>
        <p:nvSpPr>
          <p:cNvPr id="72" name="Shape 66"/>
          <p:cNvSpPr/>
          <p:nvPr/>
        </p:nvSpPr>
        <p:spPr>
          <a:xfrm>
            <a:off x="4118458" y="4671670"/>
            <a:ext cx="9144" cy="705002"/>
          </a:xfrm>
          <a:prstGeom prst="rect">
            <a:avLst/>
          </a:prstGeom>
          <a:solidFill>
            <a:srgbClr val="E9ECEF"/>
          </a:solidFill>
          <a:ln w="12700">
            <a:solidFill>
              <a:srgbClr val="E9ECEF">
                <a:alpha val="0"/>
              </a:srgbClr>
            </a:solidFill>
            <a:prstDash val="solid"/>
          </a:ln>
        </p:spPr>
      </p:sp>
      <p:sp>
        <p:nvSpPr>
          <p:cNvPr id="73" name="Text 67"/>
          <p:cNvSpPr txBox="1"/>
          <p:nvPr/>
        </p:nvSpPr>
        <p:spPr>
          <a:xfrm>
            <a:off x="2746858" y="4925873"/>
            <a:ext cx="1317650" cy="200254"/>
          </a:xfrm>
          <a:prstGeom prst="rect">
            <a:avLst/>
          </a:prstGeom>
          <a:noFill/>
          <a:ln/>
        </p:spPr>
        <p:txBody>
          <a:bodyPr wrap="square" lIns="0" tIns="0" rIns="0" bIns="0" rtlCol="0" anchor="ctr"/>
          <a:lstStyle/>
          <a:p>
            <a:pPr marL="0" indent="0" algn="l">
              <a:buNone/>
            </a:pPr>
            <a:r>
              <a:rPr lang="en-US" sz="1000" dirty="0">
                <a:solidFill>
                  <a:srgbClr val="333333"/>
                </a:solidFill>
                <a:latin typeface="BIZ UDGothic" pitchFamily="34" charset="0"/>
                <a:ea typeface="BIZ UDGothic" pitchFamily="34" charset="-122"/>
                <a:cs typeface="BIZ UDGothic" pitchFamily="34" charset="-120"/>
              </a:rPr>
              <a:t>地域再生法</a:t>
            </a:r>
            <a:endParaRPr lang="en-US" sz="1000" dirty="0"/>
          </a:p>
        </p:txBody>
      </p:sp>
      <p:sp>
        <p:nvSpPr>
          <p:cNvPr id="74" name="Shape 68"/>
          <p:cNvSpPr/>
          <p:nvPr/>
        </p:nvSpPr>
        <p:spPr>
          <a:xfrm>
            <a:off x="4121201" y="5367528"/>
            <a:ext cx="1104595" cy="9144"/>
          </a:xfrm>
          <a:prstGeom prst="rect">
            <a:avLst/>
          </a:prstGeom>
          <a:solidFill>
            <a:srgbClr val="E9ECEF"/>
          </a:solidFill>
          <a:ln w="12700">
            <a:solidFill>
              <a:srgbClr val="E9ECEF">
                <a:alpha val="0"/>
              </a:srgbClr>
            </a:solidFill>
            <a:prstDash val="solid"/>
          </a:ln>
        </p:spPr>
      </p:sp>
      <p:sp>
        <p:nvSpPr>
          <p:cNvPr id="75" name="Shape 69"/>
          <p:cNvSpPr/>
          <p:nvPr/>
        </p:nvSpPr>
        <p:spPr>
          <a:xfrm>
            <a:off x="5216652" y="4671670"/>
            <a:ext cx="9144" cy="705002"/>
          </a:xfrm>
          <a:prstGeom prst="rect">
            <a:avLst/>
          </a:prstGeom>
          <a:solidFill>
            <a:srgbClr val="E9ECEF"/>
          </a:solidFill>
          <a:ln w="12700">
            <a:solidFill>
              <a:srgbClr val="E9ECEF">
                <a:alpha val="0"/>
              </a:srgbClr>
            </a:solidFill>
            <a:prstDash val="solid"/>
          </a:ln>
        </p:spPr>
      </p:sp>
      <p:sp>
        <p:nvSpPr>
          <p:cNvPr id="76" name="Text 70"/>
          <p:cNvSpPr txBox="1"/>
          <p:nvPr/>
        </p:nvSpPr>
        <p:spPr>
          <a:xfrm>
            <a:off x="4249217" y="4806085"/>
            <a:ext cx="848563" cy="512065"/>
          </a:xfrm>
          <a:prstGeom prst="rect">
            <a:avLst/>
          </a:prstGeom>
          <a:noFill/>
          <a:ln/>
        </p:spPr>
        <p:txBody>
          <a:bodyPr wrap="square" lIns="0" tIns="0" rIns="0" bIns="0" rtlCol="0" anchor="t"/>
          <a:lstStyle/>
          <a:p>
            <a:pPr marL="0" indent="0" algn="ctr">
              <a:buNone/>
            </a:pPr>
            <a:r>
              <a:rPr lang="en-US" sz="1100" dirty="0">
                <a:solidFill>
                  <a:srgbClr val="333333"/>
                </a:solidFill>
                <a:latin typeface="BIZ UDGothic" pitchFamily="34" charset="0"/>
                <a:ea typeface="BIZ UDGothic" pitchFamily="34" charset="-122"/>
                <a:cs typeface="BIZ UDGothic" pitchFamily="34" charset="-120"/>
              </a:rPr>
              <a:t>地方公共</a:t>
            </a:r>
            <a:endParaRPr lang="en-US" sz="1100" dirty="0"/>
          </a:p>
          <a:p>
            <a:pPr marL="0" indent="0" algn="ctr">
              <a:buNone/>
            </a:pPr>
            <a:r>
              <a:rPr lang="en-US" sz="1100" dirty="0" err="1">
                <a:solidFill>
                  <a:srgbClr val="333333"/>
                </a:solidFill>
                <a:latin typeface="BIZ UDGothic" pitchFamily="34" charset="0"/>
                <a:ea typeface="BIZ UDGothic" pitchFamily="34" charset="-122"/>
                <a:cs typeface="BIZ UDGothic" pitchFamily="34" charset="-120"/>
              </a:rPr>
              <a:t>団体の長</a:t>
            </a:r>
            <a:endParaRPr lang="en-US" sz="1100" dirty="0">
              <a:solidFill>
                <a:srgbClr val="333333"/>
              </a:solidFill>
              <a:latin typeface="BIZ UDGothic" pitchFamily="34" charset="0"/>
              <a:ea typeface="BIZ UDGothic" pitchFamily="34" charset="-122"/>
              <a:cs typeface="BIZ UDGothic" pitchFamily="34" charset="-120"/>
            </a:endParaRPr>
          </a:p>
          <a:p>
            <a:pPr marL="0" indent="0" algn="ctr">
              <a:buNone/>
            </a:pPr>
            <a:r>
              <a:rPr lang="en-US" sz="1100" dirty="0">
                <a:solidFill>
                  <a:srgbClr val="333333"/>
                </a:solidFill>
                <a:latin typeface="BIZ UDGothic" pitchFamily="34" charset="0"/>
                <a:ea typeface="BIZ UDGothic" pitchFamily="34" charset="-122"/>
              </a:rPr>
              <a:t>（</a:t>
            </a:r>
            <a:r>
              <a:rPr lang="en-US" sz="1100" dirty="0" err="1">
                <a:solidFill>
                  <a:srgbClr val="333333"/>
                </a:solidFill>
                <a:latin typeface="BIZ UDGothic" pitchFamily="34" charset="0"/>
                <a:ea typeface="BIZ UDGothic" pitchFamily="34" charset="-122"/>
              </a:rPr>
              <a:t>主に知事</a:t>
            </a:r>
            <a:r>
              <a:rPr lang="en-US" sz="1100" dirty="0">
                <a:solidFill>
                  <a:srgbClr val="333333"/>
                </a:solidFill>
                <a:latin typeface="BIZ UDGothic" pitchFamily="34" charset="0"/>
                <a:ea typeface="BIZ UDGothic" pitchFamily="34" charset="-122"/>
              </a:rPr>
              <a:t>）</a:t>
            </a:r>
            <a:endParaRPr lang="en-US" sz="1100" dirty="0"/>
          </a:p>
        </p:txBody>
      </p:sp>
      <p:sp>
        <p:nvSpPr>
          <p:cNvPr id="77" name="Shape 71"/>
          <p:cNvSpPr/>
          <p:nvPr/>
        </p:nvSpPr>
        <p:spPr>
          <a:xfrm>
            <a:off x="5217566" y="5367528"/>
            <a:ext cx="1981505" cy="9144"/>
          </a:xfrm>
          <a:prstGeom prst="rect">
            <a:avLst/>
          </a:prstGeom>
          <a:solidFill>
            <a:srgbClr val="E9ECEF"/>
          </a:solidFill>
          <a:ln w="12700">
            <a:solidFill>
              <a:srgbClr val="E9ECEF">
                <a:alpha val="0"/>
              </a:srgbClr>
            </a:solidFill>
            <a:prstDash val="solid"/>
          </a:ln>
        </p:spPr>
      </p:sp>
      <p:sp>
        <p:nvSpPr>
          <p:cNvPr id="78" name="Shape 72"/>
          <p:cNvSpPr/>
          <p:nvPr/>
        </p:nvSpPr>
        <p:spPr>
          <a:xfrm>
            <a:off x="7189927" y="4671670"/>
            <a:ext cx="9144" cy="705002"/>
          </a:xfrm>
          <a:prstGeom prst="rect">
            <a:avLst/>
          </a:prstGeom>
          <a:solidFill>
            <a:srgbClr val="E9ECEF"/>
          </a:solidFill>
          <a:ln w="12700">
            <a:solidFill>
              <a:srgbClr val="E9ECEF">
                <a:alpha val="0"/>
              </a:srgbClr>
            </a:solidFill>
            <a:prstDash val="solid"/>
          </a:ln>
        </p:spPr>
      </p:sp>
      <p:sp>
        <p:nvSpPr>
          <p:cNvPr id="79" name="Shape 73"/>
          <p:cNvSpPr/>
          <p:nvPr/>
        </p:nvSpPr>
        <p:spPr>
          <a:xfrm>
            <a:off x="5374843" y="4889297"/>
            <a:ext cx="267005" cy="267005"/>
          </a:xfrm>
          <a:prstGeom prst="ellipse">
            <a:avLst/>
          </a:prstGeom>
          <a:solidFill>
            <a:srgbClr val="007BFF">
              <a:alpha val="10000"/>
            </a:srgbClr>
          </a:solidFill>
          <a:ln w="12700">
            <a:solidFill>
              <a:srgbClr val="FFFFFF">
                <a:alpha val="0"/>
              </a:srgbClr>
            </a:solidFill>
            <a:prstDash val="solid"/>
          </a:ln>
        </p:spPr>
      </p:sp>
      <p:pic>
        <p:nvPicPr>
          <p:cNvPr id="80" name="Image 4" descr="preencoded.png"/>
          <p:cNvPicPr>
            <a:picLocks noChangeAspect="1"/>
          </p:cNvPicPr>
          <p:nvPr/>
        </p:nvPicPr>
        <p:blipFill>
          <a:blip r:embed="rId7"/>
          <a:srcRect/>
          <a:stretch/>
        </p:blipFill>
        <p:spPr>
          <a:xfrm>
            <a:off x="5441594" y="4956048"/>
            <a:ext cx="133502" cy="133502"/>
          </a:xfrm>
          <a:prstGeom prst="rect">
            <a:avLst/>
          </a:prstGeom>
        </p:spPr>
      </p:pic>
      <p:sp>
        <p:nvSpPr>
          <p:cNvPr id="81" name="Text 74"/>
          <p:cNvSpPr txBox="1"/>
          <p:nvPr/>
        </p:nvSpPr>
        <p:spPr>
          <a:xfrm>
            <a:off x="5717743" y="4806086"/>
            <a:ext cx="924458"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地域再生</a:t>
            </a:r>
            <a:endParaRPr lang="en-US" sz="1100" dirty="0"/>
          </a:p>
          <a:p>
            <a:pPr marL="0" indent="0" algn="l">
              <a:buNone/>
            </a:pPr>
            <a:r>
              <a:rPr lang="en-US" sz="1000" dirty="0">
                <a:solidFill>
                  <a:srgbClr val="6B7280"/>
                </a:solidFill>
                <a:latin typeface="BIZ UDGothic" pitchFamily="34" charset="0"/>
                <a:ea typeface="BIZ UDGothic" pitchFamily="34" charset="-122"/>
                <a:cs typeface="BIZ UDGothic" pitchFamily="34" charset="-120"/>
              </a:rPr>
              <a:t>（広域/総合）</a:t>
            </a:r>
            <a:endParaRPr lang="en-US" sz="1100" dirty="0"/>
          </a:p>
        </p:txBody>
      </p:sp>
      <p:sp>
        <p:nvSpPr>
          <p:cNvPr id="82" name="Shape 75"/>
          <p:cNvSpPr/>
          <p:nvPr/>
        </p:nvSpPr>
        <p:spPr>
          <a:xfrm>
            <a:off x="7192670" y="5367528"/>
            <a:ext cx="4390949" cy="9144"/>
          </a:xfrm>
          <a:prstGeom prst="rect">
            <a:avLst/>
          </a:prstGeom>
          <a:solidFill>
            <a:srgbClr val="E9ECEF"/>
          </a:solidFill>
          <a:ln w="12700">
            <a:solidFill>
              <a:srgbClr val="E9ECEF">
                <a:alpha val="0"/>
              </a:srgbClr>
            </a:solidFill>
            <a:prstDash val="solid"/>
          </a:ln>
        </p:spPr>
      </p:sp>
      <p:sp>
        <p:nvSpPr>
          <p:cNvPr id="83" name="Text 76"/>
          <p:cNvSpPr txBox="1"/>
          <p:nvPr/>
        </p:nvSpPr>
        <p:spPr>
          <a:xfrm>
            <a:off x="7349947" y="4806086"/>
            <a:ext cx="4163263"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地域再生事業の実施/参加、情報提供・相談、土地取得等（法20条）＋届出免除等</a:t>
            </a:r>
            <a:endParaRPr lang="en-US" sz="1100" dirty="0"/>
          </a:p>
        </p:txBody>
      </p:sp>
      <p:sp>
        <p:nvSpPr>
          <p:cNvPr id="84" name="Shape 77"/>
          <p:cNvSpPr/>
          <p:nvPr/>
        </p:nvSpPr>
        <p:spPr>
          <a:xfrm>
            <a:off x="609905" y="5373929"/>
            <a:ext cx="1981505" cy="714146"/>
          </a:xfrm>
          <a:prstGeom prst="rect">
            <a:avLst/>
          </a:prstGeom>
          <a:solidFill>
            <a:srgbClr val="FFFFFF"/>
          </a:solidFill>
          <a:ln w="25400">
            <a:solidFill>
              <a:srgbClr val="E0E0E0"/>
            </a:solidFill>
            <a:prstDash val="solid"/>
          </a:ln>
        </p:spPr>
      </p:sp>
      <p:sp>
        <p:nvSpPr>
          <p:cNvPr id="85" name="Text 78"/>
          <p:cNvSpPr txBox="1"/>
          <p:nvPr/>
        </p:nvSpPr>
        <p:spPr>
          <a:xfrm>
            <a:off x="761695" y="5508346"/>
            <a:ext cx="1733702" cy="438912"/>
          </a:xfrm>
          <a:prstGeom prst="rect">
            <a:avLst/>
          </a:prstGeom>
          <a:noFill/>
          <a:ln/>
        </p:spPr>
        <p:txBody>
          <a:bodyPr wrap="square" lIns="0" tIns="0" rIns="0" bIns="0" rtlCol="0" anchor="t"/>
          <a:lstStyle/>
          <a:p>
            <a:pPr marL="0" indent="0" algn="l">
              <a:buNone/>
            </a:pPr>
            <a:r>
              <a:rPr lang="en-US" sz="1100" b="1" dirty="0">
                <a:solidFill>
                  <a:srgbClr val="333333"/>
                </a:solidFill>
                <a:latin typeface="BIZ UDGothic" pitchFamily="34" charset="0"/>
                <a:ea typeface="BIZ UDGothic" pitchFamily="34" charset="-122"/>
                <a:cs typeface="BIZ UDGothic" pitchFamily="34" charset="-120"/>
              </a:rPr>
              <a:t>所有者不明土地利用</a:t>
            </a:r>
            <a:endParaRPr lang="en-US" sz="1100" dirty="0"/>
          </a:p>
          <a:p>
            <a:pPr marL="0" indent="0" algn="l">
              <a:buNone/>
            </a:pPr>
            <a:r>
              <a:rPr lang="en-US" sz="1100" b="1" dirty="0">
                <a:solidFill>
                  <a:srgbClr val="333333"/>
                </a:solidFill>
                <a:latin typeface="BIZ UDGothic" pitchFamily="34" charset="0"/>
                <a:ea typeface="BIZ UDGothic" pitchFamily="34" charset="-122"/>
                <a:cs typeface="BIZ UDGothic" pitchFamily="34" charset="-120"/>
              </a:rPr>
              <a:t>円滑化等推進法人</a:t>
            </a:r>
            <a:endParaRPr lang="en-US" sz="1100" dirty="0"/>
          </a:p>
        </p:txBody>
      </p:sp>
      <p:sp>
        <p:nvSpPr>
          <p:cNvPr id="86" name="Shape 79"/>
          <p:cNvSpPr/>
          <p:nvPr/>
        </p:nvSpPr>
        <p:spPr>
          <a:xfrm>
            <a:off x="2585009" y="6069787"/>
            <a:ext cx="1543507" cy="19202"/>
          </a:xfrm>
          <a:prstGeom prst="rect">
            <a:avLst/>
          </a:prstGeom>
          <a:solidFill>
            <a:srgbClr val="007BFF"/>
          </a:solidFill>
          <a:ln w="12700">
            <a:solidFill>
              <a:srgbClr val="007BFF">
                <a:alpha val="0"/>
              </a:srgbClr>
            </a:solidFill>
            <a:prstDash val="solid"/>
          </a:ln>
        </p:spPr>
      </p:sp>
      <p:sp>
        <p:nvSpPr>
          <p:cNvPr id="87" name="Shape 80"/>
          <p:cNvSpPr/>
          <p:nvPr/>
        </p:nvSpPr>
        <p:spPr>
          <a:xfrm>
            <a:off x="4118458" y="5373929"/>
            <a:ext cx="9144" cy="714146"/>
          </a:xfrm>
          <a:prstGeom prst="rect">
            <a:avLst/>
          </a:prstGeom>
          <a:solidFill>
            <a:srgbClr val="E9ECEF"/>
          </a:solidFill>
          <a:ln w="12700">
            <a:solidFill>
              <a:srgbClr val="E9ECEF">
                <a:alpha val="0"/>
              </a:srgbClr>
            </a:solidFill>
            <a:prstDash val="solid"/>
          </a:ln>
        </p:spPr>
      </p:sp>
      <p:sp>
        <p:nvSpPr>
          <p:cNvPr id="88" name="Text 81"/>
          <p:cNvSpPr txBox="1"/>
          <p:nvPr/>
        </p:nvSpPr>
        <p:spPr>
          <a:xfrm>
            <a:off x="2746858" y="5628132"/>
            <a:ext cx="1317650" cy="200254"/>
          </a:xfrm>
          <a:prstGeom prst="rect">
            <a:avLst/>
          </a:prstGeom>
          <a:noFill/>
          <a:ln/>
        </p:spPr>
        <p:txBody>
          <a:bodyPr wrap="square" lIns="0" tIns="0" rIns="0" bIns="0" rtlCol="0" anchor="ctr"/>
          <a:lstStyle/>
          <a:p>
            <a:pPr marL="0" indent="0" algn="l">
              <a:buNone/>
            </a:pPr>
            <a:r>
              <a:rPr lang="en-US" sz="1000" dirty="0">
                <a:solidFill>
                  <a:srgbClr val="333333"/>
                </a:solidFill>
                <a:latin typeface="BIZ UDGothic" pitchFamily="34" charset="0"/>
                <a:ea typeface="BIZ UDGothic" pitchFamily="34" charset="-122"/>
                <a:cs typeface="BIZ UDGothic" pitchFamily="34" charset="-120"/>
              </a:rPr>
              <a:t>所有者不明土地法</a:t>
            </a:r>
            <a:endParaRPr lang="en-US" sz="1000" dirty="0"/>
          </a:p>
        </p:txBody>
      </p:sp>
      <p:sp>
        <p:nvSpPr>
          <p:cNvPr id="89" name="Shape 82"/>
          <p:cNvSpPr/>
          <p:nvPr/>
        </p:nvSpPr>
        <p:spPr>
          <a:xfrm>
            <a:off x="4121201" y="6069787"/>
            <a:ext cx="1104595" cy="19202"/>
          </a:xfrm>
          <a:prstGeom prst="rect">
            <a:avLst/>
          </a:prstGeom>
          <a:solidFill>
            <a:srgbClr val="007BFF"/>
          </a:solidFill>
          <a:ln w="12700">
            <a:solidFill>
              <a:srgbClr val="007BFF">
                <a:alpha val="0"/>
              </a:srgbClr>
            </a:solidFill>
            <a:prstDash val="solid"/>
          </a:ln>
        </p:spPr>
      </p:sp>
      <p:sp>
        <p:nvSpPr>
          <p:cNvPr id="90" name="Shape 83"/>
          <p:cNvSpPr/>
          <p:nvPr/>
        </p:nvSpPr>
        <p:spPr>
          <a:xfrm>
            <a:off x="5216652" y="5373929"/>
            <a:ext cx="9144" cy="714146"/>
          </a:xfrm>
          <a:prstGeom prst="rect">
            <a:avLst/>
          </a:prstGeom>
          <a:solidFill>
            <a:srgbClr val="E9ECEF"/>
          </a:solidFill>
          <a:ln w="12700">
            <a:solidFill>
              <a:srgbClr val="E9ECEF">
                <a:alpha val="0"/>
              </a:srgbClr>
            </a:solidFill>
            <a:prstDash val="solid"/>
          </a:ln>
        </p:spPr>
      </p:sp>
      <p:sp>
        <p:nvSpPr>
          <p:cNvPr id="91" name="Text 84"/>
          <p:cNvSpPr txBox="1"/>
          <p:nvPr/>
        </p:nvSpPr>
        <p:spPr>
          <a:xfrm>
            <a:off x="4240073" y="5617159"/>
            <a:ext cx="866851" cy="219456"/>
          </a:xfrm>
          <a:prstGeom prst="rect">
            <a:avLst/>
          </a:prstGeom>
          <a:noFill/>
          <a:ln/>
        </p:spPr>
        <p:txBody>
          <a:bodyPr wrap="square" lIns="0" tIns="0" rIns="0" bIns="0" rtlCol="0" anchor="ctr"/>
          <a:lstStyle/>
          <a:p>
            <a:pPr marL="0" indent="0" algn="ctr">
              <a:buNone/>
            </a:pPr>
            <a:r>
              <a:rPr lang="en-US" sz="1100" dirty="0">
                <a:solidFill>
                  <a:srgbClr val="333333"/>
                </a:solidFill>
                <a:latin typeface="BIZ UDGothic" pitchFamily="34" charset="0"/>
                <a:ea typeface="BIZ UDGothic" pitchFamily="34" charset="-122"/>
                <a:cs typeface="BIZ UDGothic" pitchFamily="34" charset="-120"/>
              </a:rPr>
              <a:t>市町村長</a:t>
            </a:r>
            <a:endParaRPr lang="en-US" sz="1100" dirty="0"/>
          </a:p>
        </p:txBody>
      </p:sp>
      <p:sp>
        <p:nvSpPr>
          <p:cNvPr id="92" name="Shape 85"/>
          <p:cNvSpPr/>
          <p:nvPr/>
        </p:nvSpPr>
        <p:spPr>
          <a:xfrm>
            <a:off x="5217566" y="6069787"/>
            <a:ext cx="1981505" cy="19202"/>
          </a:xfrm>
          <a:prstGeom prst="rect">
            <a:avLst/>
          </a:prstGeom>
          <a:solidFill>
            <a:srgbClr val="007BFF"/>
          </a:solidFill>
          <a:ln w="12700">
            <a:solidFill>
              <a:srgbClr val="007BFF">
                <a:alpha val="0"/>
              </a:srgbClr>
            </a:solidFill>
            <a:prstDash val="solid"/>
          </a:ln>
        </p:spPr>
      </p:sp>
      <p:sp>
        <p:nvSpPr>
          <p:cNvPr id="93" name="Shape 86"/>
          <p:cNvSpPr/>
          <p:nvPr/>
        </p:nvSpPr>
        <p:spPr>
          <a:xfrm>
            <a:off x="7189927" y="5373929"/>
            <a:ext cx="9144" cy="714146"/>
          </a:xfrm>
          <a:prstGeom prst="rect">
            <a:avLst/>
          </a:prstGeom>
          <a:solidFill>
            <a:srgbClr val="E9ECEF"/>
          </a:solidFill>
          <a:ln w="12700">
            <a:solidFill>
              <a:srgbClr val="E9ECEF">
                <a:alpha val="0"/>
              </a:srgbClr>
            </a:solidFill>
            <a:prstDash val="solid"/>
          </a:ln>
        </p:spPr>
      </p:sp>
      <p:sp>
        <p:nvSpPr>
          <p:cNvPr id="94" name="Shape 87"/>
          <p:cNvSpPr/>
          <p:nvPr/>
        </p:nvSpPr>
        <p:spPr>
          <a:xfrm>
            <a:off x="5374843" y="5592470"/>
            <a:ext cx="267005" cy="267005"/>
          </a:xfrm>
          <a:prstGeom prst="ellipse">
            <a:avLst/>
          </a:prstGeom>
          <a:solidFill>
            <a:srgbClr val="007BFF">
              <a:alpha val="10000"/>
            </a:srgbClr>
          </a:solidFill>
          <a:ln w="12700">
            <a:solidFill>
              <a:srgbClr val="FFFFFF">
                <a:alpha val="0"/>
              </a:srgbClr>
            </a:solidFill>
            <a:prstDash val="solid"/>
          </a:ln>
        </p:spPr>
      </p:sp>
      <p:pic>
        <p:nvPicPr>
          <p:cNvPr id="95" name="Image 5" descr="preencoded.png"/>
          <p:cNvPicPr>
            <a:picLocks noChangeAspect="1"/>
          </p:cNvPicPr>
          <p:nvPr/>
        </p:nvPicPr>
        <p:blipFill>
          <a:blip r:embed="rId8"/>
          <a:srcRect/>
          <a:stretch/>
        </p:blipFill>
        <p:spPr>
          <a:xfrm>
            <a:off x="5441594" y="5659222"/>
            <a:ext cx="133502" cy="133502"/>
          </a:xfrm>
          <a:prstGeom prst="rect">
            <a:avLst/>
          </a:prstGeom>
        </p:spPr>
      </p:pic>
      <p:sp>
        <p:nvSpPr>
          <p:cNvPr id="96" name="Text 88"/>
          <p:cNvSpPr txBox="1"/>
          <p:nvPr/>
        </p:nvSpPr>
        <p:spPr>
          <a:xfrm>
            <a:off x="5717743" y="5508346"/>
            <a:ext cx="1077163"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所有者不明土地</a:t>
            </a:r>
            <a:endParaRPr lang="en-US" sz="1100" dirty="0"/>
          </a:p>
          <a:p>
            <a:pPr marL="0" indent="0" algn="l">
              <a:buNone/>
            </a:pPr>
            <a:r>
              <a:rPr lang="en-US" sz="1000" dirty="0">
                <a:solidFill>
                  <a:srgbClr val="6B7280"/>
                </a:solidFill>
                <a:latin typeface="BIZ UDGothic" pitchFamily="34" charset="0"/>
                <a:ea typeface="BIZ UDGothic" pitchFamily="34" charset="-122"/>
                <a:cs typeface="BIZ UDGothic" pitchFamily="34" charset="-120"/>
              </a:rPr>
              <a:t>・低未利用土地</a:t>
            </a:r>
            <a:endParaRPr lang="en-US" sz="1100" dirty="0"/>
          </a:p>
        </p:txBody>
      </p:sp>
      <p:sp>
        <p:nvSpPr>
          <p:cNvPr id="97" name="Shape 89"/>
          <p:cNvSpPr/>
          <p:nvPr/>
        </p:nvSpPr>
        <p:spPr>
          <a:xfrm>
            <a:off x="7192670" y="6068873"/>
            <a:ext cx="4390949" cy="19202"/>
          </a:xfrm>
          <a:prstGeom prst="rect">
            <a:avLst/>
          </a:prstGeom>
          <a:solidFill>
            <a:srgbClr val="007BFF"/>
          </a:solidFill>
          <a:ln w="12700">
            <a:solidFill>
              <a:srgbClr val="007BFF">
                <a:alpha val="0"/>
              </a:srgbClr>
            </a:solidFill>
            <a:prstDash val="solid"/>
          </a:ln>
        </p:spPr>
      </p:sp>
      <p:sp>
        <p:nvSpPr>
          <p:cNvPr id="98" name="Text 90"/>
          <p:cNvSpPr txBox="1"/>
          <p:nvPr/>
        </p:nvSpPr>
        <p:spPr>
          <a:xfrm>
            <a:off x="7349947" y="5508346"/>
            <a:ext cx="4163263" cy="438912"/>
          </a:xfrm>
          <a:prstGeom prst="rect">
            <a:avLst/>
          </a:prstGeom>
          <a:noFill/>
          <a:ln/>
        </p:spPr>
        <p:txBody>
          <a:bodyPr wrap="square" lIns="0" tIns="0" rIns="0" bIns="0" rtlCol="0" anchor="t"/>
          <a:lstStyle/>
          <a:p>
            <a:pPr marL="0" indent="0" algn="l">
              <a:buNone/>
            </a:pPr>
            <a:r>
              <a:rPr lang="en-US" sz="1100" dirty="0">
                <a:solidFill>
                  <a:srgbClr val="333333"/>
                </a:solidFill>
                <a:latin typeface="BIZ UDGothic" pitchFamily="34" charset="0"/>
                <a:ea typeface="BIZ UDGothic" pitchFamily="34" charset="-122"/>
                <a:cs typeface="BIZ UDGothic" pitchFamily="34" charset="-120"/>
              </a:rPr>
              <a:t>地域福利増進事業の実施/参加、所有者探索（委託）、土地取得/管理/譲渡、計画提案、管理命令等の要請</a:t>
            </a:r>
            <a:endParaRPr lang="en-US" sz="1100" dirty="0"/>
          </a:p>
        </p:txBody>
      </p:sp>
      <p:sp>
        <p:nvSpPr>
          <p:cNvPr id="99" name="Text 91"/>
          <p:cNvSpPr txBox="1"/>
          <p:nvPr/>
        </p:nvSpPr>
        <p:spPr>
          <a:xfrm>
            <a:off x="761695" y="1742846"/>
            <a:ext cx="372161" cy="210312"/>
          </a:xfrm>
          <a:prstGeom prst="rect">
            <a:avLst/>
          </a:prstGeom>
          <a:noFill/>
          <a:ln/>
        </p:spPr>
        <p:txBody>
          <a:bodyPr wrap="square" lIns="0" tIns="0" rIns="0" bIns="0" rtlCol="0" anchor="ctr"/>
          <a:lstStyle/>
          <a:p>
            <a:pPr marL="0" indent="0" algn="l">
              <a:buNone/>
            </a:pPr>
            <a:r>
              <a:rPr lang="en-US" sz="1100" b="1" dirty="0">
                <a:solidFill>
                  <a:srgbClr val="FFFFFF"/>
                </a:solidFill>
                <a:latin typeface="Noto Sans JP" pitchFamily="34" charset="0"/>
                <a:ea typeface="Noto Sans JP" pitchFamily="34" charset="-122"/>
                <a:cs typeface="Noto Sans JP" pitchFamily="34" charset="-120"/>
              </a:rPr>
              <a:t>類型</a:t>
            </a:r>
            <a:endParaRPr lang="en-US" sz="1100" dirty="0"/>
          </a:p>
        </p:txBody>
      </p:sp>
      <p:sp>
        <p:nvSpPr>
          <p:cNvPr id="100" name="Text 92"/>
          <p:cNvSpPr txBox="1"/>
          <p:nvPr/>
        </p:nvSpPr>
        <p:spPr>
          <a:xfrm>
            <a:off x="2746858" y="1754734"/>
            <a:ext cx="467258" cy="191110"/>
          </a:xfrm>
          <a:prstGeom prst="rect">
            <a:avLst/>
          </a:prstGeom>
          <a:noFill/>
          <a:ln/>
        </p:spPr>
        <p:txBody>
          <a:bodyPr wrap="square" lIns="0" tIns="0" rIns="0" bIns="0" rtlCol="0" anchor="ctr"/>
          <a:lstStyle/>
          <a:p>
            <a:pPr marL="0" indent="0" algn="l">
              <a:buNone/>
            </a:pPr>
            <a:r>
              <a:rPr lang="en-US" sz="1000" b="1" dirty="0">
                <a:solidFill>
                  <a:srgbClr val="FFFFFF"/>
                </a:solidFill>
                <a:latin typeface="Noto Sans JP" pitchFamily="34" charset="0"/>
                <a:ea typeface="Noto Sans JP" pitchFamily="34" charset="-122"/>
                <a:cs typeface="Noto Sans JP" pitchFamily="34" charset="-120"/>
              </a:rPr>
              <a:t>根拠法</a:t>
            </a:r>
            <a:endParaRPr lang="en-US" sz="1000" dirty="0"/>
          </a:p>
        </p:txBody>
      </p:sp>
      <p:sp>
        <p:nvSpPr>
          <p:cNvPr id="101" name="Text 93"/>
          <p:cNvSpPr txBox="1"/>
          <p:nvPr/>
        </p:nvSpPr>
        <p:spPr>
          <a:xfrm>
            <a:off x="4277563" y="1634033"/>
            <a:ext cx="657454" cy="210312"/>
          </a:xfrm>
          <a:prstGeom prst="rect">
            <a:avLst/>
          </a:prstGeom>
          <a:noFill/>
          <a:ln/>
        </p:spPr>
        <p:txBody>
          <a:bodyPr wrap="square" lIns="0" tIns="0" rIns="0" bIns="0" rtlCol="0" anchor="ctr"/>
          <a:lstStyle/>
          <a:p>
            <a:pPr marL="0" indent="0" algn="l">
              <a:buNone/>
            </a:pPr>
            <a:r>
              <a:rPr lang="en-US" sz="1100" b="1" dirty="0">
                <a:solidFill>
                  <a:srgbClr val="FFFFFF"/>
                </a:solidFill>
                <a:latin typeface="Noto Sans JP" pitchFamily="34" charset="0"/>
                <a:ea typeface="Noto Sans JP" pitchFamily="34" charset="-122"/>
                <a:cs typeface="Noto Sans JP" pitchFamily="34" charset="-120"/>
              </a:rPr>
              <a:t>指定する</a:t>
            </a:r>
            <a:endParaRPr lang="en-US" sz="1100" dirty="0"/>
          </a:p>
        </p:txBody>
      </p:sp>
      <p:sp>
        <p:nvSpPr>
          <p:cNvPr id="102" name="Text 94"/>
          <p:cNvSpPr txBox="1"/>
          <p:nvPr/>
        </p:nvSpPr>
        <p:spPr>
          <a:xfrm>
            <a:off x="4277563" y="1851660"/>
            <a:ext cx="372161" cy="210312"/>
          </a:xfrm>
          <a:prstGeom prst="rect">
            <a:avLst/>
          </a:prstGeom>
          <a:noFill/>
          <a:ln/>
        </p:spPr>
        <p:txBody>
          <a:bodyPr wrap="square" lIns="0" tIns="0" rIns="0" bIns="0" rtlCol="0" anchor="ctr"/>
          <a:lstStyle/>
          <a:p>
            <a:pPr marL="0" indent="0" algn="l">
              <a:buNone/>
            </a:pPr>
            <a:r>
              <a:rPr lang="en-US" sz="1100" b="1" dirty="0">
                <a:solidFill>
                  <a:srgbClr val="FFFFFF"/>
                </a:solidFill>
                <a:latin typeface="Noto Sans JP" pitchFamily="34" charset="0"/>
                <a:ea typeface="Noto Sans JP" pitchFamily="34" charset="-122"/>
                <a:cs typeface="Noto Sans JP" pitchFamily="34" charset="-120"/>
              </a:rPr>
              <a:t>主体</a:t>
            </a:r>
            <a:endParaRPr lang="en-US" sz="1100" dirty="0"/>
          </a:p>
        </p:txBody>
      </p:sp>
      <p:sp>
        <p:nvSpPr>
          <p:cNvPr id="103" name="Text 95"/>
          <p:cNvSpPr txBox="1"/>
          <p:nvPr/>
        </p:nvSpPr>
        <p:spPr>
          <a:xfrm>
            <a:off x="5374843" y="1742846"/>
            <a:ext cx="514807" cy="210312"/>
          </a:xfrm>
          <a:prstGeom prst="rect">
            <a:avLst/>
          </a:prstGeom>
          <a:noFill/>
          <a:ln/>
        </p:spPr>
        <p:txBody>
          <a:bodyPr wrap="square" lIns="0" tIns="0" rIns="0" bIns="0" rtlCol="0" anchor="ctr"/>
          <a:lstStyle/>
          <a:p>
            <a:pPr marL="0" indent="0" algn="l">
              <a:buNone/>
            </a:pPr>
            <a:r>
              <a:rPr lang="en-US" sz="1100" b="1" dirty="0">
                <a:solidFill>
                  <a:srgbClr val="FFFFFF"/>
                </a:solidFill>
                <a:latin typeface="Noto Sans JP" pitchFamily="34" charset="0"/>
                <a:ea typeface="Noto Sans JP" pitchFamily="34" charset="-122"/>
                <a:cs typeface="Noto Sans JP" pitchFamily="34" charset="-120"/>
              </a:rPr>
              <a:t>主戦場</a:t>
            </a:r>
            <a:endParaRPr lang="en-US" sz="1100" dirty="0"/>
          </a:p>
        </p:txBody>
      </p:sp>
      <p:sp>
        <p:nvSpPr>
          <p:cNvPr id="104" name="Text 96"/>
          <p:cNvSpPr txBox="1"/>
          <p:nvPr/>
        </p:nvSpPr>
        <p:spPr>
          <a:xfrm>
            <a:off x="7349947" y="1742846"/>
            <a:ext cx="1410005" cy="210312"/>
          </a:xfrm>
          <a:prstGeom prst="rect">
            <a:avLst/>
          </a:prstGeom>
          <a:noFill/>
          <a:ln/>
        </p:spPr>
        <p:txBody>
          <a:bodyPr wrap="square" lIns="0" tIns="0" rIns="0" bIns="0" rtlCol="0" anchor="ctr"/>
          <a:lstStyle/>
          <a:p>
            <a:pPr marL="0" indent="0" algn="l">
              <a:buNone/>
            </a:pPr>
            <a:r>
              <a:rPr lang="en-US" sz="1100" b="1" dirty="0">
                <a:solidFill>
                  <a:srgbClr val="FFFFFF"/>
                </a:solidFill>
                <a:latin typeface="Noto Sans JP" pitchFamily="34" charset="0"/>
                <a:ea typeface="Noto Sans JP" pitchFamily="34" charset="-122"/>
                <a:cs typeface="Noto Sans JP" pitchFamily="34" charset="-120"/>
              </a:rPr>
              <a:t>できること（コア）</a:t>
            </a:r>
            <a:endParaRPr lang="en-US" sz="1100" dirty="0"/>
          </a:p>
        </p:txBody>
      </p:sp>
      <p:sp>
        <p:nvSpPr>
          <p:cNvPr id="105" name="Text 97"/>
          <p:cNvSpPr txBox="1"/>
          <p:nvPr/>
        </p:nvSpPr>
        <p:spPr>
          <a:xfrm>
            <a:off x="2746858" y="2573122"/>
            <a:ext cx="1220724" cy="314554"/>
          </a:xfrm>
          <a:prstGeom prst="rect">
            <a:avLst/>
          </a:prstGeom>
          <a:noFill/>
          <a:ln/>
        </p:spPr>
        <p:txBody>
          <a:bodyPr wrap="square" lIns="0" tIns="0" rIns="0" bIns="0" rtlCol="0" anchor="t"/>
          <a:lstStyle/>
          <a:p>
            <a:pPr marL="0" indent="0" algn="ctr">
              <a:buNone/>
            </a:pPr>
            <a:r>
              <a:rPr lang="en-US" sz="900" dirty="0">
                <a:solidFill>
                  <a:srgbClr val="666666"/>
                </a:solidFill>
                <a:latin typeface="BIZ UDGothic" pitchFamily="34" charset="0"/>
                <a:ea typeface="BIZ UDGothic" pitchFamily="34" charset="-122"/>
                <a:cs typeface="BIZ UDGothic" pitchFamily="34" charset="-120"/>
              </a:rPr>
              <a:t>（</a:t>
            </a:r>
            <a:r>
              <a:rPr lang="en-US" sz="900" dirty="0" err="1">
                <a:solidFill>
                  <a:srgbClr val="666666"/>
                </a:solidFill>
                <a:latin typeface="BIZ UDGothic" pitchFamily="34" charset="0"/>
                <a:ea typeface="BIZ UDGothic" pitchFamily="34" charset="-122"/>
                <a:cs typeface="BIZ UDGothic" pitchFamily="34" charset="-120"/>
              </a:rPr>
              <a:t>空家等対策に関する特別措置方</a:t>
            </a:r>
            <a:r>
              <a:rPr lang="en-US" sz="900" dirty="0">
                <a:solidFill>
                  <a:srgbClr val="666666"/>
                </a:solidFill>
                <a:latin typeface="BIZ UDGothic" pitchFamily="34" charset="0"/>
                <a:ea typeface="BIZ UDGothic" pitchFamily="34" charset="-122"/>
                <a:cs typeface="BIZ UDGothic" pitchFamily="34" charset="-120"/>
              </a:rPr>
              <a:t>）</a:t>
            </a:r>
            <a:endParaRPr lang="en-US" sz="900" dirty="0"/>
          </a:p>
        </p:txBody>
      </p:sp>
      <p:sp>
        <p:nvSpPr>
          <p:cNvPr id="106" name="Text 98"/>
          <p:cNvSpPr txBox="1"/>
          <p:nvPr/>
        </p:nvSpPr>
        <p:spPr>
          <a:xfrm>
            <a:off x="761695" y="3591911"/>
            <a:ext cx="1317650" cy="124358"/>
          </a:xfrm>
          <a:prstGeom prst="rect">
            <a:avLst/>
          </a:prstGeom>
          <a:noFill/>
          <a:ln/>
        </p:spPr>
        <p:txBody>
          <a:bodyPr wrap="square" lIns="0" tIns="0" rIns="0" bIns="0" rtlCol="0" anchor="ctr"/>
          <a:lstStyle/>
          <a:p>
            <a:pPr marL="0" indent="0" algn="l">
              <a:buNone/>
            </a:pPr>
            <a:r>
              <a:rPr lang="en-US" sz="900" b="1" dirty="0">
                <a:solidFill>
                  <a:srgbClr val="666666"/>
                </a:solidFill>
                <a:latin typeface="BIZ UDGothic" pitchFamily="34" charset="0"/>
                <a:ea typeface="BIZ UDGothic" pitchFamily="34" charset="-122"/>
                <a:cs typeface="BIZ UDGothic" pitchFamily="34" charset="-120"/>
              </a:rPr>
              <a:t>（特定居住支援法人）</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a:stretch/>
        </p:blipFill>
        <p:spPr>
          <a:xfrm>
            <a:off x="609905" y="666598"/>
            <a:ext cx="152705" cy="152705"/>
          </a:xfrm>
          <a:prstGeom prst="rect">
            <a:avLst/>
          </a:prstGeom>
        </p:spPr>
      </p:pic>
      <p:sp>
        <p:nvSpPr>
          <p:cNvPr id="5" name="Text 2"/>
          <p:cNvSpPr txBox="1"/>
          <p:nvPr/>
        </p:nvSpPr>
        <p:spPr>
          <a:xfrm>
            <a:off x="875995" y="647395"/>
            <a:ext cx="2667305" cy="191110"/>
          </a:xfrm>
          <a:prstGeom prst="rect">
            <a:avLst/>
          </a:prstGeom>
          <a:noFill/>
          <a:ln/>
        </p:spPr>
        <p:txBody>
          <a:bodyPr wrap="square" lIns="0" tIns="0" rIns="0" bIns="0" rtlCol="0" anchor="ctr"/>
          <a:lstStyle/>
          <a:p>
            <a:pPr marL="0" indent="0" algn="l">
              <a:buNone/>
            </a:pPr>
            <a:r>
              <a:rPr lang="en-US" sz="1500" dirty="0">
                <a:solidFill>
                  <a:srgbClr val="007BFF"/>
                </a:solidFill>
                <a:latin typeface="BIZ UDGothic" pitchFamily="34" charset="0"/>
                <a:ea typeface="BIZ UDGothic" pitchFamily="34" charset="-122"/>
                <a:cs typeface="BIZ UDGothic" pitchFamily="34" charset="-120"/>
              </a:rPr>
              <a:t>自治体・地域支援実務勉強会</a:t>
            </a:r>
            <a:endParaRPr lang="en-US" sz="1500" dirty="0"/>
          </a:p>
        </p:txBody>
      </p:sp>
      <p:sp>
        <p:nvSpPr>
          <p:cNvPr id="6" name="Text 3"/>
          <p:cNvSpPr txBox="1"/>
          <p:nvPr/>
        </p:nvSpPr>
        <p:spPr>
          <a:xfrm>
            <a:off x="609905" y="910305"/>
            <a:ext cx="11144707" cy="1286561"/>
          </a:xfrm>
          <a:prstGeom prst="rect">
            <a:avLst/>
          </a:prstGeom>
          <a:noFill/>
          <a:ln/>
        </p:spPr>
        <p:txBody>
          <a:bodyPr wrap="square" lIns="0" tIns="0" rIns="0" bIns="0" rtlCol="0" anchor="t"/>
          <a:lstStyle/>
          <a:p>
            <a:pPr marL="0" indent="0" algn="l">
              <a:buNone/>
            </a:pPr>
            <a:r>
              <a:rPr lang="en-US" sz="4200" b="1" dirty="0" err="1">
                <a:solidFill>
                  <a:srgbClr val="333333"/>
                </a:solidFill>
                <a:latin typeface="BIZ UDGothic" pitchFamily="34" charset="0"/>
                <a:ea typeface="BIZ UDGothic" pitchFamily="34" charset="-122"/>
                <a:cs typeface="BIZ UDGothic" pitchFamily="34" charset="-120"/>
              </a:rPr>
              <a:t>空家等管理活用支援法人</a:t>
            </a:r>
            <a:r>
              <a:rPr lang="en-US" sz="4200" b="1" dirty="0" err="1">
                <a:solidFill>
                  <a:srgbClr val="007BFF"/>
                </a:solidFill>
                <a:latin typeface="BIZ UDGothic" pitchFamily="34" charset="0"/>
                <a:ea typeface="BIZ UDGothic" pitchFamily="34" charset="-122"/>
                <a:cs typeface="BIZ UDGothic" pitchFamily="34" charset="-120"/>
              </a:rPr>
              <a:t>（空家法</a:t>
            </a:r>
            <a:r>
              <a:rPr lang="en-US" sz="4200" b="1" dirty="0">
                <a:solidFill>
                  <a:srgbClr val="007BFF"/>
                </a:solidFill>
                <a:latin typeface="BIZ UDGothic" pitchFamily="34" charset="0"/>
                <a:ea typeface="BIZ UDGothic" pitchFamily="34" charset="-122"/>
                <a:cs typeface="BIZ UDGothic" pitchFamily="34" charset="-120"/>
              </a:rPr>
              <a:t>）</a:t>
            </a:r>
            <a:endParaRPr lang="en-US" sz="4200" dirty="0"/>
          </a:p>
        </p:txBody>
      </p:sp>
      <p:sp>
        <p:nvSpPr>
          <p:cNvPr id="7" name="Shape 4"/>
          <p:cNvSpPr/>
          <p:nvPr/>
        </p:nvSpPr>
        <p:spPr>
          <a:xfrm>
            <a:off x="610210" y="5421497"/>
            <a:ext cx="5105095" cy="1285646"/>
          </a:xfrm>
          <a:prstGeom prst="roundRect">
            <a:avLst>
              <a:gd name="adj" fmla="val 2107"/>
            </a:avLst>
          </a:prstGeom>
          <a:solidFill>
            <a:srgbClr val="F8F9FA"/>
          </a:solidFill>
          <a:ln/>
        </p:spPr>
      </p:sp>
      <p:sp>
        <p:nvSpPr>
          <p:cNvPr id="8" name="Shape 5"/>
          <p:cNvSpPr/>
          <p:nvPr/>
        </p:nvSpPr>
        <p:spPr>
          <a:xfrm>
            <a:off x="610210" y="5421497"/>
            <a:ext cx="57607" cy="1285646"/>
          </a:xfrm>
          <a:prstGeom prst="rect">
            <a:avLst/>
          </a:prstGeom>
          <a:solidFill>
            <a:srgbClr val="007BFF"/>
          </a:solidFill>
          <a:ln w="12700">
            <a:solidFill>
              <a:srgbClr val="007BFF">
                <a:alpha val="0"/>
              </a:srgbClr>
            </a:solidFill>
            <a:prstDash val="solid"/>
          </a:ln>
        </p:spPr>
      </p:sp>
      <p:sp>
        <p:nvSpPr>
          <p:cNvPr id="9" name="Text 6"/>
          <p:cNvSpPr txBox="1"/>
          <p:nvPr/>
        </p:nvSpPr>
        <p:spPr>
          <a:xfrm>
            <a:off x="858012" y="5612607"/>
            <a:ext cx="4858207" cy="267005"/>
          </a:xfrm>
          <a:prstGeom prst="rect">
            <a:avLst/>
          </a:prstGeom>
          <a:noFill/>
          <a:ln/>
        </p:spPr>
        <p:txBody>
          <a:bodyPr wrap="square" lIns="0" tIns="0" rIns="0" bIns="0" rtlCol="0" anchor="ctr"/>
          <a:lstStyle/>
          <a:p>
            <a:pPr marL="0" indent="0" algn="l">
              <a:buNone/>
            </a:pPr>
            <a:r>
              <a:rPr lang="en-US" sz="1300" b="1" dirty="0">
                <a:solidFill>
                  <a:srgbClr val="000000"/>
                </a:solidFill>
                <a:latin typeface="BIZ UDGothic" pitchFamily="34" charset="0"/>
                <a:ea typeface="BIZ UDGothic" pitchFamily="34" charset="-122"/>
                <a:cs typeface="BIZ UDGothic" pitchFamily="34" charset="-120"/>
              </a:rPr>
              <a:t>立ち位置</a:t>
            </a:r>
            <a:endParaRPr lang="en-US" sz="1300" dirty="0"/>
          </a:p>
        </p:txBody>
      </p:sp>
      <p:sp>
        <p:nvSpPr>
          <p:cNvPr id="10" name="Text 7"/>
          <p:cNvSpPr txBox="1"/>
          <p:nvPr/>
        </p:nvSpPr>
        <p:spPr>
          <a:xfrm>
            <a:off x="858012" y="5955507"/>
            <a:ext cx="4743907" cy="562356"/>
          </a:xfrm>
          <a:prstGeom prst="rect">
            <a:avLst/>
          </a:prstGeom>
          <a:noFill/>
          <a:ln/>
        </p:spPr>
        <p:txBody>
          <a:bodyPr wrap="square" lIns="0" tIns="0" rIns="0" bIns="0" rtlCol="0" anchor="t"/>
          <a:lstStyle/>
          <a:p>
            <a:pPr marL="0" indent="0" algn="l">
              <a:buNone/>
            </a:pPr>
            <a:r>
              <a:rPr lang="en-US" sz="1300" dirty="0">
                <a:solidFill>
                  <a:srgbClr val="000000"/>
                </a:solidFill>
                <a:latin typeface="BIZ UDGothic" pitchFamily="34" charset="0"/>
                <a:ea typeface="BIZ UDGothic" pitchFamily="34" charset="-122"/>
                <a:cs typeface="BIZ UDGothic" pitchFamily="34" charset="-120"/>
              </a:rPr>
              <a:t> 空き家対策を、市町村と民間がワンストップ支援で回すための</a:t>
            </a:r>
            <a:r>
              <a:rPr lang="en-US" sz="1300" b="1" dirty="0">
                <a:solidFill>
                  <a:srgbClr val="007BFF"/>
                </a:solidFill>
                <a:latin typeface="BIZ UDGothic" pitchFamily="34" charset="0"/>
                <a:ea typeface="BIZ UDGothic" pitchFamily="34" charset="-122"/>
                <a:cs typeface="BIZ UDGothic" pitchFamily="34" charset="-120"/>
              </a:rPr>
              <a:t>“伴走役”</a:t>
            </a:r>
            <a:endParaRPr lang="en-US" sz="1300" dirty="0"/>
          </a:p>
        </p:txBody>
      </p:sp>
      <p:sp>
        <p:nvSpPr>
          <p:cNvPr id="11" name="Shape 8"/>
          <p:cNvSpPr/>
          <p:nvPr/>
        </p:nvSpPr>
        <p:spPr>
          <a:xfrm>
            <a:off x="6248400" y="1717263"/>
            <a:ext cx="5333695" cy="4990795"/>
          </a:xfrm>
          <a:prstGeom prst="roundRect">
            <a:avLst>
              <a:gd name="adj" fmla="val 280"/>
            </a:avLst>
          </a:prstGeom>
          <a:solidFill>
            <a:srgbClr val="F8F9FA"/>
          </a:solidFill>
          <a:ln w="12700">
            <a:solidFill>
              <a:srgbClr val="E9ECEF"/>
            </a:solidFill>
            <a:prstDash val="solid"/>
          </a:ln>
        </p:spPr>
      </p:sp>
      <p:sp>
        <p:nvSpPr>
          <p:cNvPr id="12" name="Text 9"/>
          <p:cNvSpPr txBox="1"/>
          <p:nvPr/>
        </p:nvSpPr>
        <p:spPr>
          <a:xfrm>
            <a:off x="6773266" y="2286020"/>
            <a:ext cx="4762195" cy="305410"/>
          </a:xfrm>
          <a:prstGeom prst="rect">
            <a:avLst/>
          </a:prstGeom>
          <a:noFill/>
          <a:ln/>
        </p:spPr>
        <p:txBody>
          <a:bodyPr wrap="square" lIns="0" tIns="0" rIns="0" bIns="0" rtlCol="0" anchor="ctr"/>
          <a:lstStyle/>
          <a:p>
            <a:pPr marL="0" indent="0" algn="l">
              <a:buNone/>
            </a:pPr>
            <a:r>
              <a:rPr lang="en-US" sz="1800" b="1" dirty="0">
                <a:solidFill>
                  <a:srgbClr val="000000"/>
                </a:solidFill>
                <a:latin typeface="BIZ UDGothic" pitchFamily="34" charset="0"/>
                <a:ea typeface="BIZ UDGothic" pitchFamily="34" charset="-122"/>
                <a:cs typeface="BIZ UDGothic" pitchFamily="34" charset="-120"/>
              </a:rPr>
              <a:t> 向いている案件例 </a:t>
            </a:r>
            <a:endParaRPr lang="en-US" sz="1800" dirty="0"/>
          </a:p>
        </p:txBody>
      </p:sp>
      <p:pic>
        <p:nvPicPr>
          <p:cNvPr id="13" name="Image 1" descr="preencoded.png"/>
          <p:cNvPicPr>
            <a:picLocks noChangeAspect="1"/>
          </p:cNvPicPr>
          <p:nvPr/>
        </p:nvPicPr>
        <p:blipFill>
          <a:blip r:embed="rId4"/>
          <a:srcRect l="-133" r="-133"/>
          <a:stretch/>
        </p:blipFill>
        <p:spPr>
          <a:xfrm>
            <a:off x="6487059" y="2324425"/>
            <a:ext cx="171907" cy="228600"/>
          </a:xfrm>
          <a:prstGeom prst="rect">
            <a:avLst/>
          </a:prstGeom>
        </p:spPr>
      </p:pic>
      <p:sp>
        <p:nvSpPr>
          <p:cNvPr id="14" name="Shape 10"/>
          <p:cNvSpPr/>
          <p:nvPr/>
        </p:nvSpPr>
        <p:spPr>
          <a:xfrm>
            <a:off x="6487059" y="2819115"/>
            <a:ext cx="4858207" cy="952805"/>
          </a:xfrm>
          <a:prstGeom prst="roundRect">
            <a:avLst>
              <a:gd name="adj" fmla="val 5758"/>
            </a:avLst>
          </a:prstGeom>
          <a:solidFill>
            <a:srgbClr val="FFFFFF"/>
          </a:solidFill>
          <a:ln/>
        </p:spPr>
      </p:sp>
      <p:sp>
        <p:nvSpPr>
          <p:cNvPr id="15" name="Shape 11"/>
          <p:cNvSpPr/>
          <p:nvPr/>
        </p:nvSpPr>
        <p:spPr>
          <a:xfrm>
            <a:off x="6487059" y="2819115"/>
            <a:ext cx="38405" cy="952805"/>
          </a:xfrm>
          <a:prstGeom prst="rect">
            <a:avLst/>
          </a:prstGeom>
          <a:solidFill>
            <a:srgbClr val="007BFF"/>
          </a:solidFill>
          <a:ln w="12700">
            <a:solidFill>
              <a:srgbClr val="007BFF">
                <a:alpha val="0"/>
              </a:srgbClr>
            </a:solidFill>
            <a:prstDash val="solid"/>
          </a:ln>
        </p:spPr>
      </p:sp>
      <p:pic>
        <p:nvPicPr>
          <p:cNvPr id="16" name="Image 2" descr="preencoded.png"/>
          <p:cNvPicPr>
            <a:picLocks noChangeAspect="1"/>
          </p:cNvPicPr>
          <p:nvPr/>
        </p:nvPicPr>
        <p:blipFill>
          <a:blip r:embed="rId5"/>
          <a:srcRect l="-33" r="-33"/>
          <a:stretch/>
        </p:blipFill>
        <p:spPr>
          <a:xfrm>
            <a:off x="6677254" y="3010225"/>
            <a:ext cx="171907" cy="152705"/>
          </a:xfrm>
          <a:prstGeom prst="rect">
            <a:avLst/>
          </a:prstGeom>
        </p:spPr>
      </p:pic>
      <p:sp>
        <p:nvSpPr>
          <p:cNvPr id="17" name="Text 12"/>
          <p:cNvSpPr txBox="1"/>
          <p:nvPr/>
        </p:nvSpPr>
        <p:spPr>
          <a:xfrm>
            <a:off x="6925056" y="2971820"/>
            <a:ext cx="1481328"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放置空き家の活用化</a:t>
            </a:r>
            <a:endParaRPr lang="en-US" sz="1200" dirty="0"/>
          </a:p>
        </p:txBody>
      </p:sp>
      <p:sp>
        <p:nvSpPr>
          <p:cNvPr id="18" name="Text 13"/>
          <p:cNvSpPr txBox="1"/>
          <p:nvPr/>
        </p:nvSpPr>
        <p:spPr>
          <a:xfrm>
            <a:off x="6677254" y="3238825"/>
            <a:ext cx="4591202"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管理受託からスタートし、簡易改修を経て定期借家による暫定活用へ繋げるスモールステップ型の再生モデル。</a:t>
            </a:r>
            <a:endParaRPr lang="en-US" sz="1000" dirty="0"/>
          </a:p>
        </p:txBody>
      </p:sp>
      <p:sp>
        <p:nvSpPr>
          <p:cNvPr id="19" name="Shape 14"/>
          <p:cNvSpPr/>
          <p:nvPr/>
        </p:nvSpPr>
        <p:spPr>
          <a:xfrm>
            <a:off x="6487059" y="3924625"/>
            <a:ext cx="4858207" cy="952805"/>
          </a:xfrm>
          <a:prstGeom prst="roundRect">
            <a:avLst>
              <a:gd name="adj" fmla="val 5758"/>
            </a:avLst>
          </a:prstGeom>
          <a:solidFill>
            <a:srgbClr val="FFFFFF"/>
          </a:solidFill>
          <a:ln/>
        </p:spPr>
      </p:sp>
      <p:sp>
        <p:nvSpPr>
          <p:cNvPr id="20" name="Shape 15"/>
          <p:cNvSpPr/>
          <p:nvPr/>
        </p:nvSpPr>
        <p:spPr>
          <a:xfrm>
            <a:off x="6487059" y="3924625"/>
            <a:ext cx="38405" cy="952805"/>
          </a:xfrm>
          <a:prstGeom prst="rect">
            <a:avLst/>
          </a:prstGeom>
          <a:solidFill>
            <a:srgbClr val="007BFF"/>
          </a:solidFill>
          <a:ln w="12700">
            <a:solidFill>
              <a:srgbClr val="007BFF">
                <a:alpha val="0"/>
              </a:srgbClr>
            </a:solidFill>
            <a:prstDash val="solid"/>
          </a:ln>
        </p:spPr>
      </p:sp>
      <p:pic>
        <p:nvPicPr>
          <p:cNvPr id="21" name="Image 3" descr="preencoded.png"/>
          <p:cNvPicPr>
            <a:picLocks noChangeAspect="1"/>
          </p:cNvPicPr>
          <p:nvPr/>
        </p:nvPicPr>
        <p:blipFill>
          <a:blip r:embed="rId6"/>
          <a:srcRect/>
          <a:stretch/>
        </p:blipFill>
        <p:spPr>
          <a:xfrm>
            <a:off x="6677254" y="4114820"/>
            <a:ext cx="152705" cy="152705"/>
          </a:xfrm>
          <a:prstGeom prst="rect">
            <a:avLst/>
          </a:prstGeom>
        </p:spPr>
      </p:pic>
      <p:sp>
        <p:nvSpPr>
          <p:cNvPr id="22" name="Text 16"/>
          <p:cNvSpPr txBox="1"/>
          <p:nvPr/>
        </p:nvSpPr>
        <p:spPr>
          <a:xfrm>
            <a:off x="6905854" y="4076415"/>
            <a:ext cx="838505"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予防的管理</a:t>
            </a:r>
            <a:endParaRPr lang="en-US" sz="1200" dirty="0"/>
          </a:p>
        </p:txBody>
      </p:sp>
      <p:sp>
        <p:nvSpPr>
          <p:cNvPr id="23" name="Text 17"/>
          <p:cNvSpPr txBox="1"/>
          <p:nvPr/>
        </p:nvSpPr>
        <p:spPr>
          <a:xfrm>
            <a:off x="6677254" y="4343420"/>
            <a:ext cx="4591202"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特定空家化を防ぐための定期点検や草木管理など、遠隔地居住の所有者の負担を軽減する継続的な管理業務。</a:t>
            </a:r>
            <a:endParaRPr lang="en-US" sz="1000" dirty="0"/>
          </a:p>
        </p:txBody>
      </p:sp>
      <p:sp>
        <p:nvSpPr>
          <p:cNvPr id="24" name="Shape 18"/>
          <p:cNvSpPr/>
          <p:nvPr/>
        </p:nvSpPr>
        <p:spPr>
          <a:xfrm>
            <a:off x="6487059" y="5029220"/>
            <a:ext cx="4858207" cy="952805"/>
          </a:xfrm>
          <a:prstGeom prst="roundRect">
            <a:avLst>
              <a:gd name="adj" fmla="val 5758"/>
            </a:avLst>
          </a:prstGeom>
          <a:solidFill>
            <a:srgbClr val="FFFFFF"/>
          </a:solidFill>
          <a:ln/>
        </p:spPr>
      </p:sp>
      <p:sp>
        <p:nvSpPr>
          <p:cNvPr id="25" name="Shape 19"/>
          <p:cNvSpPr/>
          <p:nvPr/>
        </p:nvSpPr>
        <p:spPr>
          <a:xfrm>
            <a:off x="6487059" y="5029220"/>
            <a:ext cx="38405" cy="952805"/>
          </a:xfrm>
          <a:prstGeom prst="rect">
            <a:avLst/>
          </a:prstGeom>
          <a:solidFill>
            <a:srgbClr val="007BFF"/>
          </a:solidFill>
          <a:ln w="12700">
            <a:solidFill>
              <a:srgbClr val="007BFF">
                <a:alpha val="0"/>
              </a:srgbClr>
            </a:solidFill>
            <a:prstDash val="solid"/>
          </a:ln>
        </p:spPr>
      </p:sp>
      <p:pic>
        <p:nvPicPr>
          <p:cNvPr id="26" name="Image 4" descr="preencoded.png"/>
          <p:cNvPicPr>
            <a:picLocks noChangeAspect="1"/>
          </p:cNvPicPr>
          <p:nvPr/>
        </p:nvPicPr>
        <p:blipFill>
          <a:blip r:embed="rId7"/>
          <a:srcRect l="-33" r="-33"/>
          <a:stretch/>
        </p:blipFill>
        <p:spPr>
          <a:xfrm>
            <a:off x="6677254" y="5219415"/>
            <a:ext cx="171907" cy="152705"/>
          </a:xfrm>
          <a:prstGeom prst="rect">
            <a:avLst/>
          </a:prstGeom>
        </p:spPr>
      </p:pic>
      <p:sp>
        <p:nvSpPr>
          <p:cNvPr id="27" name="Text 20"/>
          <p:cNvSpPr txBox="1"/>
          <p:nvPr/>
        </p:nvSpPr>
        <p:spPr>
          <a:xfrm>
            <a:off x="6925056" y="5181925"/>
            <a:ext cx="1811426"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相続整理とプランニング</a:t>
            </a:r>
            <a:endParaRPr lang="en-US" sz="1200" dirty="0"/>
          </a:p>
        </p:txBody>
      </p:sp>
      <p:sp>
        <p:nvSpPr>
          <p:cNvPr id="28" name="Text 21"/>
          <p:cNvSpPr txBox="1"/>
          <p:nvPr/>
        </p:nvSpPr>
        <p:spPr>
          <a:xfrm>
            <a:off x="6677254" y="5448015"/>
            <a:ext cx="4591202"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相続未了家屋の権利関係整理、現況把握を行い、具体的な活用プランを形成・提案して流通に乗せる支援。</a:t>
            </a:r>
            <a:endParaRPr lang="en-US" sz="1000" dirty="0"/>
          </a:p>
        </p:txBody>
      </p:sp>
      <p:sp>
        <p:nvSpPr>
          <p:cNvPr id="29" name="Shape 22"/>
          <p:cNvSpPr/>
          <p:nvPr/>
        </p:nvSpPr>
        <p:spPr>
          <a:xfrm>
            <a:off x="610210" y="2060163"/>
            <a:ext cx="952805" cy="19202"/>
          </a:xfrm>
          <a:prstGeom prst="rect">
            <a:avLst/>
          </a:prstGeom>
          <a:solidFill>
            <a:srgbClr val="E5E7EB"/>
          </a:solidFill>
          <a:ln w="12700">
            <a:solidFill>
              <a:srgbClr val="E5E7EB">
                <a:alpha val="0"/>
              </a:srgbClr>
            </a:solidFill>
            <a:prstDash val="solid"/>
          </a:ln>
        </p:spPr>
      </p:sp>
      <p:sp>
        <p:nvSpPr>
          <p:cNvPr id="30" name="Text 23"/>
          <p:cNvSpPr txBox="1"/>
          <p:nvPr/>
        </p:nvSpPr>
        <p:spPr>
          <a:xfrm>
            <a:off x="610210" y="1717263"/>
            <a:ext cx="1010412" cy="267005"/>
          </a:xfrm>
          <a:prstGeom prst="rect">
            <a:avLst/>
          </a:prstGeom>
          <a:solidFill>
            <a:srgbClr val="FFFFFF">
              <a:alpha val="0"/>
            </a:srgbClr>
          </a:solidFill>
          <a:ln>
            <a:solidFill>
              <a:srgbClr val="FFFFFF">
                <a:alpha val="0"/>
              </a:srgbClr>
            </a:solidFill>
          </a:ln>
        </p:spPr>
        <p:txBody>
          <a:bodyPr wrap="square" lIns="0" tIns="0" rIns="0" bIns="0" rtlCol="0" anchor="t"/>
          <a:lstStyle/>
          <a:p>
            <a:pPr marL="0" indent="0" algn="l">
              <a:buNone/>
            </a:pPr>
            <a:r>
              <a:rPr lang="en-US" sz="1500" b="1" dirty="0">
                <a:solidFill>
                  <a:srgbClr val="000000"/>
                </a:solidFill>
                <a:latin typeface="BIZ UDGothic" pitchFamily="34" charset="0"/>
                <a:ea typeface="BIZ UDGothic" pitchFamily="34" charset="-122"/>
                <a:cs typeface="BIZ UDGothic" pitchFamily="34" charset="-120"/>
              </a:rPr>
              <a:t>基本データ</a:t>
            </a:r>
            <a:endParaRPr lang="en-US" sz="1500" dirty="0"/>
          </a:p>
        </p:txBody>
      </p:sp>
      <p:sp>
        <p:nvSpPr>
          <p:cNvPr id="31" name="Text 24"/>
          <p:cNvSpPr txBox="1"/>
          <p:nvPr/>
        </p:nvSpPr>
        <p:spPr>
          <a:xfrm>
            <a:off x="610210" y="2279619"/>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根拠法</a:t>
            </a:r>
            <a:endParaRPr lang="en-US" sz="1300" dirty="0"/>
          </a:p>
        </p:txBody>
      </p:sp>
      <p:sp>
        <p:nvSpPr>
          <p:cNvPr id="32" name="Text 25"/>
          <p:cNvSpPr txBox="1"/>
          <p:nvPr/>
        </p:nvSpPr>
        <p:spPr>
          <a:xfrm>
            <a:off x="1616050" y="2279619"/>
            <a:ext cx="304861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空家等対策の推進に関する特別措置法</a:t>
            </a:r>
            <a:endParaRPr lang="en-US" sz="1300" dirty="0"/>
          </a:p>
        </p:txBody>
      </p:sp>
      <p:sp>
        <p:nvSpPr>
          <p:cNvPr id="33" name="Text 26"/>
          <p:cNvSpPr txBox="1"/>
          <p:nvPr/>
        </p:nvSpPr>
        <p:spPr>
          <a:xfrm>
            <a:off x="610210" y="2661838"/>
            <a:ext cx="752551"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指定主体</a:t>
            </a:r>
            <a:endParaRPr lang="en-US" sz="1300" dirty="0"/>
          </a:p>
        </p:txBody>
      </p:sp>
      <p:sp>
        <p:nvSpPr>
          <p:cNvPr id="34" name="Text 27"/>
          <p:cNvSpPr txBox="1"/>
          <p:nvPr/>
        </p:nvSpPr>
        <p:spPr>
          <a:xfrm>
            <a:off x="1616050" y="2661838"/>
            <a:ext cx="752551"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市町村長</a:t>
            </a:r>
            <a:endParaRPr lang="en-US" sz="1300" dirty="0"/>
          </a:p>
        </p:txBody>
      </p:sp>
      <p:sp>
        <p:nvSpPr>
          <p:cNvPr id="35" name="Text 28"/>
          <p:cNvSpPr txBox="1"/>
          <p:nvPr/>
        </p:nvSpPr>
        <p:spPr>
          <a:xfrm>
            <a:off x="610210" y="3044057"/>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主戦場</a:t>
            </a:r>
            <a:endParaRPr lang="en-US" sz="1300" dirty="0"/>
          </a:p>
        </p:txBody>
      </p:sp>
      <p:sp>
        <p:nvSpPr>
          <p:cNvPr id="36" name="Text 29"/>
          <p:cNvSpPr txBox="1"/>
          <p:nvPr/>
        </p:nvSpPr>
        <p:spPr>
          <a:xfrm>
            <a:off x="1616050" y="3044057"/>
            <a:ext cx="1275588"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空き家（建物）</a:t>
            </a:r>
            <a:endParaRPr lang="en-US" sz="1300" dirty="0"/>
          </a:p>
        </p:txBody>
      </p:sp>
      <p:sp>
        <p:nvSpPr>
          <p:cNvPr id="37" name="Shape 30"/>
          <p:cNvSpPr/>
          <p:nvPr/>
        </p:nvSpPr>
        <p:spPr>
          <a:xfrm>
            <a:off x="610210" y="3950228"/>
            <a:ext cx="2095805" cy="19202"/>
          </a:xfrm>
          <a:prstGeom prst="rect">
            <a:avLst/>
          </a:prstGeom>
          <a:solidFill>
            <a:srgbClr val="E5E7EB"/>
          </a:solidFill>
          <a:ln w="12700">
            <a:solidFill>
              <a:srgbClr val="E5E7EB">
                <a:alpha val="0"/>
              </a:srgbClr>
            </a:solidFill>
            <a:prstDash val="solid"/>
          </a:ln>
        </p:spPr>
      </p:sp>
      <p:sp>
        <p:nvSpPr>
          <p:cNvPr id="38" name="Text 31"/>
          <p:cNvSpPr txBox="1"/>
          <p:nvPr/>
        </p:nvSpPr>
        <p:spPr>
          <a:xfrm>
            <a:off x="610210" y="3607328"/>
            <a:ext cx="2171700" cy="267005"/>
          </a:xfrm>
          <a:prstGeom prst="rect">
            <a:avLst/>
          </a:prstGeom>
          <a:solidFill>
            <a:srgbClr val="FFFFFF">
              <a:alpha val="0"/>
            </a:srgbClr>
          </a:solidFill>
          <a:ln>
            <a:solidFill>
              <a:srgbClr val="FFFFFF">
                <a:alpha val="0"/>
              </a:srgbClr>
            </a:solidFill>
          </a:ln>
        </p:spPr>
        <p:txBody>
          <a:bodyPr wrap="square" lIns="0" tIns="0" rIns="0" bIns="0" rtlCol="0" anchor="t"/>
          <a:lstStyle/>
          <a:p>
            <a:pPr marL="0" indent="0" algn="l">
              <a:buNone/>
            </a:pPr>
            <a:r>
              <a:rPr lang="en-US" sz="1500" b="1" dirty="0">
                <a:solidFill>
                  <a:srgbClr val="000000"/>
                </a:solidFill>
                <a:latin typeface="BIZ UDGothic" pitchFamily="34" charset="0"/>
                <a:ea typeface="BIZ UDGothic" pitchFamily="34" charset="-122"/>
                <a:cs typeface="BIZ UDGothic" pitchFamily="34" charset="-120"/>
              </a:rPr>
              <a:t>できること（コア機能）</a:t>
            </a:r>
            <a:endParaRPr lang="en-US" sz="1500" dirty="0"/>
          </a:p>
        </p:txBody>
      </p:sp>
      <p:sp>
        <p:nvSpPr>
          <p:cNvPr id="39" name="Text 32"/>
          <p:cNvSpPr txBox="1"/>
          <p:nvPr/>
        </p:nvSpPr>
        <p:spPr>
          <a:xfrm>
            <a:off x="800405" y="4169684"/>
            <a:ext cx="354330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情報提供・相談・助言、専門家連携の窓口化</a:t>
            </a:r>
            <a:endParaRPr lang="en-US" sz="1300" dirty="0"/>
          </a:p>
        </p:txBody>
      </p:sp>
      <p:sp>
        <p:nvSpPr>
          <p:cNvPr id="40" name="Text 33"/>
          <p:cNvSpPr txBox="1"/>
          <p:nvPr/>
        </p:nvSpPr>
        <p:spPr>
          <a:xfrm>
            <a:off x="800405" y="4514413"/>
            <a:ext cx="388620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委託に基づく定期点検・管理（巡回、鍵管理等）</a:t>
            </a:r>
            <a:endParaRPr lang="en-US" sz="1300" dirty="0"/>
          </a:p>
        </p:txBody>
      </p:sp>
      <p:sp>
        <p:nvSpPr>
          <p:cNvPr id="41" name="Text 34"/>
          <p:cNvSpPr txBox="1"/>
          <p:nvPr/>
        </p:nvSpPr>
        <p:spPr>
          <a:xfrm>
            <a:off x="800405" y="4858227"/>
            <a:ext cx="388620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改修や活用に繋がる事務（インスペクション等）</a:t>
            </a:r>
            <a:endParaRPr lang="en-US" sz="1300" dirty="0"/>
          </a:p>
        </p:txBody>
      </p:sp>
      <p:sp>
        <p:nvSpPr>
          <p:cNvPr id="42" name="テキスト ボックス 41">
            <a:extLst>
              <a:ext uri="{FF2B5EF4-FFF2-40B4-BE49-F238E27FC236}">
                <a16:creationId xmlns:a16="http://schemas.microsoft.com/office/drawing/2014/main" id="{B7B5DF98-75FC-DDD1-A644-02B28A198B7D}"/>
              </a:ext>
            </a:extLst>
          </p:cNvPr>
          <p:cNvSpPr txBox="1"/>
          <p:nvPr/>
        </p:nvSpPr>
        <p:spPr>
          <a:xfrm>
            <a:off x="7082032" y="6099237"/>
            <a:ext cx="3518912" cy="492443"/>
          </a:xfrm>
          <a:prstGeom prst="rect">
            <a:avLst/>
          </a:prstGeom>
          <a:noFill/>
          <a:ln/>
        </p:spPr>
        <p:txBody>
          <a:bodyPr wrap="square" lIns="0" tIns="0" rIns="0" bIns="0" rtlCol="0" anchor="ctr"/>
          <a:lstStyle>
            <a:lvl1pPr indent="0">
              <a:buNone/>
              <a:defRPr sz="1300">
                <a:solidFill>
                  <a:srgbClr val="333333"/>
                </a:solidFill>
                <a:latin typeface="BIZ UDGothic" pitchFamily="34" charset="0"/>
                <a:ea typeface="BIZ UDGothic" pitchFamily="34" charset="-122"/>
                <a:cs typeface="BIZ UDGothic" pitchFamily="34" charset="-120"/>
              </a:defRPr>
            </a:lvl1pPr>
          </a:lstStyle>
          <a:p>
            <a:pPr algn="ctr"/>
            <a:r>
              <a:rPr lang="ja-JP" altLang="en-US">
                <a:solidFill>
                  <a:srgbClr val="FF0000"/>
                </a:solidFill>
              </a:rPr>
              <a:t>まずはここへ指定されることを目指すのが、</a:t>
            </a:r>
            <a:endParaRPr lang="en-US" altLang="ja-JP" dirty="0">
              <a:solidFill>
                <a:srgbClr val="FF0000"/>
              </a:solidFill>
            </a:endParaRPr>
          </a:p>
          <a:p>
            <a:pPr algn="ctr"/>
            <a:r>
              <a:rPr lang="ja-JP" altLang="en-US">
                <a:solidFill>
                  <a:srgbClr val="FF0000"/>
                </a:solidFill>
              </a:rPr>
              <a:t>支部の目指すところ！</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t="-100" b="-100"/>
          <a:stretch/>
        </p:blipFill>
        <p:spPr>
          <a:xfrm>
            <a:off x="609905" y="666598"/>
            <a:ext cx="114300" cy="152705"/>
          </a:xfrm>
          <a:prstGeom prst="rect">
            <a:avLst/>
          </a:prstGeom>
        </p:spPr>
      </p:pic>
      <p:sp>
        <p:nvSpPr>
          <p:cNvPr id="5" name="Text 2"/>
          <p:cNvSpPr txBox="1"/>
          <p:nvPr/>
        </p:nvSpPr>
        <p:spPr>
          <a:xfrm>
            <a:off x="838505" y="647395"/>
            <a:ext cx="2884018" cy="191110"/>
          </a:xfrm>
          <a:prstGeom prst="rect">
            <a:avLst/>
          </a:prstGeom>
          <a:noFill/>
          <a:ln/>
        </p:spPr>
        <p:txBody>
          <a:bodyPr wrap="square" lIns="0" tIns="0" rIns="0" bIns="0" rtlCol="0" anchor="ctr"/>
          <a:lstStyle/>
          <a:p>
            <a:pPr marL="0" indent="0" algn="l">
              <a:buNone/>
            </a:pPr>
            <a:r>
              <a:rPr lang="en-US" sz="1500" b="1" dirty="0">
                <a:solidFill>
                  <a:srgbClr val="007BFF"/>
                </a:solidFill>
                <a:latin typeface="BIZ UDGothic" pitchFamily="34" charset="0"/>
                <a:ea typeface="BIZ UDGothic" pitchFamily="34" charset="-122"/>
                <a:cs typeface="BIZ UDGothic" pitchFamily="34" charset="-120"/>
              </a:rPr>
              <a:t>行政指定支援法人 5類型ガイド</a:t>
            </a:r>
            <a:endParaRPr lang="en-US" sz="1500" dirty="0"/>
          </a:p>
        </p:txBody>
      </p:sp>
      <p:sp>
        <p:nvSpPr>
          <p:cNvPr id="6" name="Text 3"/>
          <p:cNvSpPr txBox="1"/>
          <p:nvPr/>
        </p:nvSpPr>
        <p:spPr>
          <a:xfrm>
            <a:off x="609905" y="1104595"/>
            <a:ext cx="11144707" cy="1105510"/>
          </a:xfrm>
          <a:prstGeom prst="rect">
            <a:avLst/>
          </a:prstGeom>
          <a:noFill/>
          <a:ln/>
        </p:spPr>
        <p:txBody>
          <a:bodyPr wrap="square" lIns="0" tIns="0" rIns="0" bIns="0" rtlCol="0" anchor="t"/>
          <a:lstStyle/>
          <a:p>
            <a:pPr marL="0" indent="0" algn="l">
              <a:buNone/>
            </a:pPr>
            <a:r>
              <a:rPr lang="en-US" sz="3600" b="1" dirty="0">
                <a:solidFill>
                  <a:srgbClr val="333333"/>
                </a:solidFill>
                <a:latin typeface="BIZ UDGothic" pitchFamily="34" charset="0"/>
                <a:ea typeface="BIZ UDGothic" pitchFamily="34" charset="-122"/>
                <a:cs typeface="BIZ UDGothic" pitchFamily="34" charset="-120"/>
              </a:rPr>
              <a:t>二地域居住等支援法人</a:t>
            </a:r>
            <a:endParaRPr lang="en-US" sz="3600" dirty="0"/>
          </a:p>
          <a:p>
            <a:pPr marL="0" indent="0" algn="l">
              <a:buNone/>
            </a:pPr>
            <a:r>
              <a:rPr lang="en-US" sz="900" b="1" dirty="0">
                <a:solidFill>
                  <a:srgbClr val="007BFF"/>
                </a:solidFill>
                <a:latin typeface="BIZ UDGothic" pitchFamily="34" charset="0"/>
                <a:ea typeface="BIZ UDGothic" pitchFamily="34" charset="-122"/>
                <a:cs typeface="BIZ UDGothic" pitchFamily="34" charset="-120"/>
              </a:rPr>
              <a:t>（特定居住支援法人）</a:t>
            </a:r>
            <a:endParaRPr lang="en-US" sz="3600" dirty="0"/>
          </a:p>
        </p:txBody>
      </p:sp>
      <p:sp>
        <p:nvSpPr>
          <p:cNvPr id="7" name="Shape 4"/>
          <p:cNvSpPr/>
          <p:nvPr/>
        </p:nvSpPr>
        <p:spPr>
          <a:xfrm>
            <a:off x="601675" y="1923897"/>
            <a:ext cx="5105095" cy="1399946"/>
          </a:xfrm>
          <a:prstGeom prst="roundRect">
            <a:avLst>
              <a:gd name="adj" fmla="val 3555"/>
            </a:avLst>
          </a:prstGeom>
          <a:solidFill>
            <a:srgbClr val="EFF6FF"/>
          </a:solidFill>
          <a:ln w="12700">
            <a:solidFill>
              <a:srgbClr val="DBEAFE"/>
            </a:solidFill>
            <a:prstDash val="solid"/>
          </a:ln>
        </p:spPr>
      </p:sp>
      <p:sp>
        <p:nvSpPr>
          <p:cNvPr id="8" name="Text 5"/>
          <p:cNvSpPr txBox="1"/>
          <p:nvPr/>
        </p:nvSpPr>
        <p:spPr>
          <a:xfrm>
            <a:off x="763524" y="2085746"/>
            <a:ext cx="4972507" cy="247802"/>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根拠法:</a:t>
            </a:r>
            <a:r>
              <a:rPr lang="en-US" sz="1200" dirty="0">
                <a:solidFill>
                  <a:srgbClr val="333333"/>
                </a:solidFill>
                <a:latin typeface="BIZ UDGothic" pitchFamily="34" charset="0"/>
                <a:ea typeface="BIZ UDGothic" pitchFamily="34" charset="-122"/>
                <a:cs typeface="BIZ UDGothic" pitchFamily="34" charset="-120"/>
              </a:rPr>
              <a:t>広域的地域活性化基盤整備法</a:t>
            </a:r>
            <a:endParaRPr lang="en-US" sz="1200" dirty="0"/>
          </a:p>
        </p:txBody>
      </p:sp>
      <p:sp>
        <p:nvSpPr>
          <p:cNvPr id="9" name="Text 6"/>
          <p:cNvSpPr txBox="1"/>
          <p:nvPr/>
        </p:nvSpPr>
        <p:spPr>
          <a:xfrm>
            <a:off x="763524" y="2443276"/>
            <a:ext cx="4972507" cy="247802"/>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指定主体:</a:t>
            </a:r>
            <a:r>
              <a:rPr lang="en-US" sz="1200" dirty="0">
                <a:solidFill>
                  <a:srgbClr val="333333"/>
                </a:solidFill>
                <a:latin typeface="BIZ UDGothic" pitchFamily="34" charset="0"/>
                <a:ea typeface="BIZ UDGothic" pitchFamily="34" charset="-122"/>
                <a:cs typeface="BIZ UDGothic" pitchFamily="34" charset="-120"/>
              </a:rPr>
              <a:t>市町村長</a:t>
            </a:r>
            <a:endParaRPr lang="en-US" sz="1200" dirty="0"/>
          </a:p>
        </p:txBody>
      </p:sp>
      <p:sp>
        <p:nvSpPr>
          <p:cNvPr id="10" name="Text 7"/>
          <p:cNvSpPr txBox="1"/>
          <p:nvPr/>
        </p:nvSpPr>
        <p:spPr>
          <a:xfrm>
            <a:off x="763524" y="2801721"/>
            <a:ext cx="4972507" cy="247802"/>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主戦場:</a:t>
            </a:r>
            <a:r>
              <a:rPr lang="en-US" sz="1200" dirty="0">
                <a:solidFill>
                  <a:srgbClr val="333333"/>
                </a:solidFill>
                <a:latin typeface="BIZ UDGothic" pitchFamily="34" charset="0"/>
                <a:ea typeface="BIZ UDGothic" pitchFamily="34" charset="-122"/>
                <a:cs typeface="BIZ UDGothic" pitchFamily="34" charset="-120"/>
              </a:rPr>
              <a:t>二地域居住（人の移動×住まい/仕事）</a:t>
            </a:r>
            <a:endParaRPr lang="en-US" sz="1200" dirty="0"/>
          </a:p>
        </p:txBody>
      </p:sp>
      <p:sp>
        <p:nvSpPr>
          <p:cNvPr id="11" name="Shape 8"/>
          <p:cNvSpPr/>
          <p:nvPr/>
        </p:nvSpPr>
        <p:spPr>
          <a:xfrm>
            <a:off x="601675" y="3874312"/>
            <a:ext cx="2009851" cy="19202"/>
          </a:xfrm>
          <a:prstGeom prst="rect">
            <a:avLst/>
          </a:prstGeom>
          <a:solidFill>
            <a:srgbClr val="007BFF"/>
          </a:solidFill>
          <a:ln w="12700">
            <a:solidFill>
              <a:srgbClr val="007BFF">
                <a:alpha val="0"/>
              </a:srgbClr>
            </a:solidFill>
            <a:prstDash val="solid"/>
          </a:ln>
        </p:spPr>
      </p:sp>
      <p:sp>
        <p:nvSpPr>
          <p:cNvPr id="12" name="Text 9"/>
          <p:cNvSpPr txBox="1"/>
          <p:nvPr/>
        </p:nvSpPr>
        <p:spPr>
          <a:xfrm>
            <a:off x="601675" y="3550614"/>
            <a:ext cx="2170786"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400" b="1" dirty="0">
                <a:solidFill>
                  <a:srgbClr val="333333"/>
                </a:solidFill>
                <a:latin typeface="Noto Sans JP" pitchFamily="34" charset="0"/>
                <a:ea typeface="Noto Sans JP" pitchFamily="34" charset="-122"/>
                <a:cs typeface="Noto Sans JP" pitchFamily="34" charset="-120"/>
              </a:rPr>
              <a:t>できること（コア機能）</a:t>
            </a:r>
            <a:endParaRPr lang="en-US" sz="1400" dirty="0"/>
          </a:p>
        </p:txBody>
      </p:sp>
      <p:pic>
        <p:nvPicPr>
          <p:cNvPr id="13" name="Image 1" descr="preencoded.png"/>
          <p:cNvPicPr>
            <a:picLocks noChangeAspect="1"/>
          </p:cNvPicPr>
          <p:nvPr/>
        </p:nvPicPr>
        <p:blipFill>
          <a:blip r:embed="rId4"/>
          <a:srcRect/>
          <a:stretch/>
        </p:blipFill>
        <p:spPr>
          <a:xfrm>
            <a:off x="601675" y="4071822"/>
            <a:ext cx="152705" cy="152705"/>
          </a:xfrm>
          <a:prstGeom prst="rect">
            <a:avLst/>
          </a:prstGeom>
        </p:spPr>
      </p:pic>
      <p:sp>
        <p:nvSpPr>
          <p:cNvPr id="14" name="Text 10"/>
          <p:cNvSpPr txBox="1"/>
          <p:nvPr/>
        </p:nvSpPr>
        <p:spPr>
          <a:xfrm>
            <a:off x="849477" y="4071822"/>
            <a:ext cx="384871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住まい・仕事・地域イベント等の情報提供と相談支援</a:t>
            </a:r>
            <a:endParaRPr lang="en-US" sz="1200" dirty="0"/>
          </a:p>
        </p:txBody>
      </p:sp>
      <p:pic>
        <p:nvPicPr>
          <p:cNvPr id="15" name="Image 2" descr="preencoded.png"/>
          <p:cNvPicPr>
            <a:picLocks noChangeAspect="1"/>
          </p:cNvPicPr>
          <p:nvPr/>
        </p:nvPicPr>
        <p:blipFill>
          <a:blip r:embed="rId4"/>
          <a:srcRect/>
          <a:stretch/>
        </p:blipFill>
        <p:spPr>
          <a:xfrm>
            <a:off x="601675" y="4506162"/>
            <a:ext cx="152705" cy="152705"/>
          </a:xfrm>
          <a:prstGeom prst="rect">
            <a:avLst/>
          </a:prstGeom>
        </p:spPr>
      </p:pic>
      <p:sp>
        <p:nvSpPr>
          <p:cNvPr id="16" name="Text 11"/>
          <p:cNvSpPr txBox="1"/>
          <p:nvPr/>
        </p:nvSpPr>
        <p:spPr>
          <a:xfrm>
            <a:off x="849477" y="4506162"/>
            <a:ext cx="1811426"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関係人口の生活設計支援</a:t>
            </a:r>
            <a:endParaRPr lang="en-US" sz="1200" dirty="0"/>
          </a:p>
        </p:txBody>
      </p:sp>
      <p:sp>
        <p:nvSpPr>
          <p:cNvPr id="17" name="Text 12"/>
          <p:cNvSpPr txBox="1"/>
          <p:nvPr/>
        </p:nvSpPr>
        <p:spPr>
          <a:xfrm>
            <a:off x="849477" y="4769510"/>
            <a:ext cx="2160727" cy="133502"/>
          </a:xfrm>
          <a:prstGeom prst="rect">
            <a:avLst/>
          </a:prstGeom>
          <a:noFill/>
          <a:ln/>
        </p:spPr>
        <p:txBody>
          <a:bodyPr wrap="square" lIns="0" tIns="0" rIns="0" bIns="0" rtlCol="0" anchor="ctr"/>
          <a:lstStyle/>
          <a:p>
            <a:pPr marL="0" indent="0" algn="l">
              <a:buNone/>
            </a:pPr>
            <a:r>
              <a:rPr lang="en-US" sz="1000" dirty="0">
                <a:solidFill>
                  <a:srgbClr val="4B5563"/>
                </a:solidFill>
                <a:latin typeface="BIZ UDGothic" pitchFamily="34" charset="0"/>
                <a:ea typeface="BIZ UDGothic" pitchFamily="34" charset="-122"/>
                <a:cs typeface="BIZ UDGothic" pitchFamily="34" charset="-120"/>
              </a:rPr>
              <a:t>（短中期滞在、通い、複住拠点）</a:t>
            </a:r>
            <a:endParaRPr lang="en-US" sz="1000" dirty="0"/>
          </a:p>
        </p:txBody>
      </p:sp>
      <p:pic>
        <p:nvPicPr>
          <p:cNvPr id="18" name="Image 3" descr="preencoded.png"/>
          <p:cNvPicPr>
            <a:picLocks noChangeAspect="1"/>
          </p:cNvPicPr>
          <p:nvPr/>
        </p:nvPicPr>
        <p:blipFill>
          <a:blip r:embed="rId4"/>
          <a:srcRect/>
          <a:stretch/>
        </p:blipFill>
        <p:spPr>
          <a:xfrm>
            <a:off x="601675" y="5184647"/>
            <a:ext cx="152705" cy="152705"/>
          </a:xfrm>
          <a:prstGeom prst="rect">
            <a:avLst/>
          </a:prstGeom>
        </p:spPr>
      </p:pic>
      <p:sp>
        <p:nvSpPr>
          <p:cNvPr id="19" name="Text 13"/>
          <p:cNvSpPr txBox="1"/>
          <p:nvPr/>
        </p:nvSpPr>
        <p:spPr>
          <a:xfrm>
            <a:off x="849477" y="5184647"/>
            <a:ext cx="4153205"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受入側（企業・地域団体）とのマッチング・定着フォロー</a:t>
            </a:r>
            <a:endParaRPr lang="en-US" sz="1200" dirty="0"/>
          </a:p>
        </p:txBody>
      </p:sp>
      <p:sp>
        <p:nvSpPr>
          <p:cNvPr id="20" name="Shape 14"/>
          <p:cNvSpPr/>
          <p:nvPr/>
        </p:nvSpPr>
        <p:spPr>
          <a:xfrm>
            <a:off x="598017" y="5631789"/>
            <a:ext cx="5105095" cy="895198"/>
          </a:xfrm>
          <a:prstGeom prst="roundRect">
            <a:avLst>
              <a:gd name="adj" fmla="val 4347"/>
            </a:avLst>
          </a:prstGeom>
          <a:solidFill>
            <a:srgbClr val="F8F9FA"/>
          </a:solidFill>
          <a:ln/>
        </p:spPr>
      </p:sp>
      <p:sp>
        <p:nvSpPr>
          <p:cNvPr id="21" name="Shape 15"/>
          <p:cNvSpPr/>
          <p:nvPr/>
        </p:nvSpPr>
        <p:spPr>
          <a:xfrm>
            <a:off x="598017" y="5631789"/>
            <a:ext cx="57607" cy="895198"/>
          </a:xfrm>
          <a:prstGeom prst="rect">
            <a:avLst/>
          </a:prstGeom>
          <a:solidFill>
            <a:srgbClr val="007BFF"/>
          </a:solidFill>
          <a:ln w="12700">
            <a:solidFill>
              <a:srgbClr val="007BFF">
                <a:alpha val="0"/>
              </a:srgbClr>
            </a:solidFill>
            <a:prstDash val="solid"/>
          </a:ln>
        </p:spPr>
      </p:sp>
      <p:sp>
        <p:nvSpPr>
          <p:cNvPr id="22" name="Text 16"/>
          <p:cNvSpPr txBox="1"/>
          <p:nvPr/>
        </p:nvSpPr>
        <p:spPr>
          <a:xfrm>
            <a:off x="797356" y="5774436"/>
            <a:ext cx="4839005" cy="495605"/>
          </a:xfrm>
          <a:prstGeom prst="rect">
            <a:avLst/>
          </a:prstGeom>
          <a:noFill/>
          <a:ln/>
        </p:spPr>
        <p:txBody>
          <a:bodyPr wrap="square" lIns="0" tIns="0" rIns="0" bIns="0" rtlCol="0" anchor="t"/>
          <a:lstStyle/>
          <a:p>
            <a:pPr marL="0" indent="0" algn="l">
              <a:buNone/>
            </a:pPr>
            <a:r>
              <a:rPr lang="en-US" sz="1200" dirty="0">
                <a:solidFill>
                  <a:srgbClr val="007BFF"/>
                </a:solidFill>
                <a:latin typeface="BIZ UDGothic" pitchFamily="34" charset="0"/>
                <a:ea typeface="BIZ UDGothic" pitchFamily="34" charset="-122"/>
                <a:cs typeface="BIZ UDGothic" pitchFamily="34" charset="-120"/>
              </a:rPr>
              <a:t>立ち位置：</a:t>
            </a:r>
            <a:endParaRPr lang="en-US" sz="1200" dirty="0"/>
          </a:p>
          <a:p>
            <a:pPr marL="0" indent="0" algn="l">
              <a:buNone/>
            </a:pPr>
            <a:r>
              <a:rPr lang="en-US" sz="1200" dirty="0">
                <a:solidFill>
                  <a:srgbClr val="333333"/>
                </a:solidFill>
                <a:latin typeface="BIZ UDGothic" pitchFamily="34" charset="0"/>
                <a:ea typeface="BIZ UDGothic" pitchFamily="34" charset="-122"/>
                <a:cs typeface="BIZ UDGothic" pitchFamily="34" charset="-120"/>
              </a:rPr>
              <a:t> 移住定住“だけ”でなく、行き来前提の生活設計を支える中間支援 </a:t>
            </a:r>
            <a:endParaRPr lang="en-US" sz="1200" dirty="0"/>
          </a:p>
        </p:txBody>
      </p:sp>
      <p:sp>
        <p:nvSpPr>
          <p:cNvPr id="23" name="Shape 17"/>
          <p:cNvSpPr/>
          <p:nvPr/>
        </p:nvSpPr>
        <p:spPr>
          <a:xfrm>
            <a:off x="6088075" y="1923897"/>
            <a:ext cx="5486400" cy="4895698"/>
          </a:xfrm>
          <a:prstGeom prst="roundRect">
            <a:avLst>
              <a:gd name="adj" fmla="val 436"/>
            </a:avLst>
          </a:prstGeom>
          <a:solidFill>
            <a:srgbClr val="F9FAFB"/>
          </a:solidFill>
          <a:ln w="12700">
            <a:solidFill>
              <a:srgbClr val="F3F4F6"/>
            </a:solidFill>
            <a:prstDash val="solid"/>
          </a:ln>
        </p:spPr>
      </p:sp>
      <p:pic>
        <p:nvPicPr>
          <p:cNvPr id="24" name="Image 4" descr="preencoded.png"/>
          <p:cNvPicPr>
            <a:picLocks noChangeAspect="1"/>
          </p:cNvPicPr>
          <p:nvPr/>
        </p:nvPicPr>
        <p:blipFill>
          <a:blip r:embed="rId5">
            <a:alphaModFix amt="50000"/>
          </a:blip>
          <a:srcRect l="-5" r="-5"/>
          <a:stretch/>
        </p:blipFill>
        <p:spPr>
          <a:xfrm>
            <a:off x="9373514" y="5086806"/>
            <a:ext cx="2381098" cy="1904695"/>
          </a:xfrm>
          <a:prstGeom prst="rect">
            <a:avLst/>
          </a:prstGeom>
        </p:spPr>
      </p:pic>
      <p:sp>
        <p:nvSpPr>
          <p:cNvPr id="25" name="Shape 18"/>
          <p:cNvSpPr/>
          <p:nvPr/>
        </p:nvSpPr>
        <p:spPr>
          <a:xfrm>
            <a:off x="6325819" y="2485338"/>
            <a:ext cx="1457554" cy="19202"/>
          </a:xfrm>
          <a:prstGeom prst="rect">
            <a:avLst/>
          </a:prstGeom>
          <a:solidFill>
            <a:srgbClr val="007BFF"/>
          </a:solidFill>
          <a:ln w="12700">
            <a:solidFill>
              <a:srgbClr val="007BFF">
                <a:alpha val="0"/>
              </a:srgbClr>
            </a:solidFill>
            <a:prstDash val="solid"/>
          </a:ln>
        </p:spPr>
      </p:sp>
      <p:sp>
        <p:nvSpPr>
          <p:cNvPr id="26" name="Text 19"/>
          <p:cNvSpPr txBox="1"/>
          <p:nvPr/>
        </p:nvSpPr>
        <p:spPr>
          <a:xfrm>
            <a:off x="6325819" y="2161641"/>
            <a:ext cx="1574597" cy="276149"/>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400" b="1" dirty="0">
                <a:solidFill>
                  <a:srgbClr val="333333"/>
                </a:solidFill>
                <a:latin typeface="Noto Sans JP" pitchFamily="34" charset="0"/>
                <a:ea typeface="Noto Sans JP" pitchFamily="34" charset="-122"/>
                <a:cs typeface="Noto Sans JP" pitchFamily="34" charset="-120"/>
              </a:rPr>
              <a:t>向いている案件例</a:t>
            </a:r>
            <a:endParaRPr lang="en-US" sz="1400" dirty="0"/>
          </a:p>
        </p:txBody>
      </p:sp>
      <p:sp>
        <p:nvSpPr>
          <p:cNvPr id="27" name="Shape 20"/>
          <p:cNvSpPr/>
          <p:nvPr/>
        </p:nvSpPr>
        <p:spPr>
          <a:xfrm>
            <a:off x="6325819" y="2645358"/>
            <a:ext cx="5009998" cy="961949"/>
          </a:xfrm>
          <a:prstGeom prst="roundRect">
            <a:avLst>
              <a:gd name="adj" fmla="val 7529"/>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sp>
        <p:nvSpPr>
          <p:cNvPr id="28" name="Shape 21"/>
          <p:cNvSpPr/>
          <p:nvPr/>
        </p:nvSpPr>
        <p:spPr>
          <a:xfrm>
            <a:off x="6478524" y="2884931"/>
            <a:ext cx="476402" cy="476402"/>
          </a:xfrm>
          <a:prstGeom prst="ellipse">
            <a:avLst/>
          </a:prstGeom>
          <a:solidFill>
            <a:srgbClr val="EFF6FF"/>
          </a:solidFill>
          <a:ln w="12700">
            <a:solidFill>
              <a:srgbClr val="FFFFFF">
                <a:alpha val="0"/>
              </a:srgbClr>
            </a:solidFill>
            <a:prstDash val="solid"/>
          </a:ln>
        </p:spPr>
      </p:sp>
      <p:pic>
        <p:nvPicPr>
          <p:cNvPr id="29" name="Image 5" descr="preencoded.png"/>
          <p:cNvPicPr>
            <a:picLocks noChangeAspect="1"/>
          </p:cNvPicPr>
          <p:nvPr/>
        </p:nvPicPr>
        <p:blipFill>
          <a:blip r:embed="rId6"/>
          <a:srcRect l="-80" r="-80"/>
          <a:stretch/>
        </p:blipFill>
        <p:spPr>
          <a:xfrm>
            <a:off x="6573621" y="3009290"/>
            <a:ext cx="286207" cy="228600"/>
          </a:xfrm>
          <a:prstGeom prst="rect">
            <a:avLst/>
          </a:prstGeom>
        </p:spPr>
      </p:pic>
      <p:sp>
        <p:nvSpPr>
          <p:cNvPr id="30" name="Text 22"/>
          <p:cNvSpPr txBox="1"/>
          <p:nvPr/>
        </p:nvSpPr>
        <p:spPr>
          <a:xfrm>
            <a:off x="7097572" y="2798063"/>
            <a:ext cx="4277563"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ワーケーション・就労支援</a:t>
            </a:r>
            <a:endParaRPr lang="en-US" sz="1200" dirty="0"/>
          </a:p>
        </p:txBody>
      </p:sp>
      <p:sp>
        <p:nvSpPr>
          <p:cNvPr id="31" name="Text 23"/>
          <p:cNvSpPr txBox="1"/>
          <p:nvPr/>
        </p:nvSpPr>
        <p:spPr>
          <a:xfrm>
            <a:off x="7097572" y="3064154"/>
            <a:ext cx="4163263" cy="391363"/>
          </a:xfrm>
          <a:prstGeom prst="rect">
            <a:avLst/>
          </a:prstGeom>
          <a:noFill/>
          <a:ln/>
        </p:spPr>
        <p:txBody>
          <a:bodyPr wrap="square" lIns="0" tIns="0" rIns="0" bIns="0" rtlCol="0" anchor="t"/>
          <a:lstStyle/>
          <a:p>
            <a:pPr marL="0" indent="0" algn="l">
              <a:buNone/>
            </a:pPr>
            <a:r>
              <a:rPr lang="en-US" sz="1000" dirty="0">
                <a:solidFill>
                  <a:srgbClr val="666666"/>
                </a:solidFill>
                <a:latin typeface="BIZ UDGothic" pitchFamily="34" charset="0"/>
                <a:ea typeface="BIZ UDGothic" pitchFamily="34" charset="-122"/>
                <a:cs typeface="BIZ UDGothic" pitchFamily="34" charset="-120"/>
              </a:rPr>
              <a:t>ワーケーション拠点周辺の住まい確保と就労マッチング。仕事を持ち込む層への環境整備。</a:t>
            </a:r>
            <a:endParaRPr lang="en-US" sz="1000" dirty="0"/>
          </a:p>
        </p:txBody>
      </p:sp>
      <p:sp>
        <p:nvSpPr>
          <p:cNvPr id="32" name="Shape 24"/>
          <p:cNvSpPr/>
          <p:nvPr/>
        </p:nvSpPr>
        <p:spPr>
          <a:xfrm>
            <a:off x="6325819" y="3743553"/>
            <a:ext cx="5009998" cy="961949"/>
          </a:xfrm>
          <a:prstGeom prst="roundRect">
            <a:avLst>
              <a:gd name="adj" fmla="val 7529"/>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sp>
        <p:nvSpPr>
          <p:cNvPr id="33" name="Shape 25"/>
          <p:cNvSpPr/>
          <p:nvPr/>
        </p:nvSpPr>
        <p:spPr>
          <a:xfrm>
            <a:off x="6478524" y="3983126"/>
            <a:ext cx="476402" cy="476402"/>
          </a:xfrm>
          <a:prstGeom prst="ellipse">
            <a:avLst/>
          </a:prstGeom>
          <a:solidFill>
            <a:srgbClr val="EFF6FF"/>
          </a:solidFill>
          <a:ln w="12700">
            <a:solidFill>
              <a:srgbClr val="FFFFFF">
                <a:alpha val="0"/>
              </a:srgbClr>
            </a:solidFill>
            <a:prstDash val="solid"/>
          </a:ln>
        </p:spPr>
      </p:sp>
      <p:pic>
        <p:nvPicPr>
          <p:cNvPr id="34" name="Image 6" descr="preencoded.png"/>
          <p:cNvPicPr>
            <a:picLocks noChangeAspect="1"/>
          </p:cNvPicPr>
          <p:nvPr/>
        </p:nvPicPr>
        <p:blipFill>
          <a:blip r:embed="rId7"/>
          <a:srcRect l="-57" r="-57"/>
          <a:stretch/>
        </p:blipFill>
        <p:spPr>
          <a:xfrm>
            <a:off x="6616598" y="4107484"/>
            <a:ext cx="200254" cy="228600"/>
          </a:xfrm>
          <a:prstGeom prst="rect">
            <a:avLst/>
          </a:prstGeom>
        </p:spPr>
      </p:pic>
      <p:sp>
        <p:nvSpPr>
          <p:cNvPr id="35" name="Text 26"/>
          <p:cNvSpPr txBox="1"/>
          <p:nvPr/>
        </p:nvSpPr>
        <p:spPr>
          <a:xfrm>
            <a:off x="7097572" y="3896258"/>
            <a:ext cx="4277563"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副業・兼業人材の導線設計</a:t>
            </a:r>
            <a:endParaRPr lang="en-US" sz="1200" dirty="0"/>
          </a:p>
        </p:txBody>
      </p:sp>
      <p:sp>
        <p:nvSpPr>
          <p:cNvPr id="36" name="Text 27"/>
          <p:cNvSpPr txBox="1"/>
          <p:nvPr/>
        </p:nvSpPr>
        <p:spPr>
          <a:xfrm>
            <a:off x="7097572" y="4163262"/>
            <a:ext cx="4163263" cy="391363"/>
          </a:xfrm>
          <a:prstGeom prst="rect">
            <a:avLst/>
          </a:prstGeom>
          <a:noFill/>
          <a:ln/>
        </p:spPr>
        <p:txBody>
          <a:bodyPr wrap="square" lIns="0" tIns="0" rIns="0" bIns="0" rtlCol="0" anchor="t"/>
          <a:lstStyle/>
          <a:p>
            <a:pPr marL="0" indent="0" algn="l">
              <a:buNone/>
            </a:pPr>
            <a:r>
              <a:rPr lang="en-US" sz="1000" dirty="0">
                <a:solidFill>
                  <a:srgbClr val="666666"/>
                </a:solidFill>
                <a:latin typeface="BIZ UDGothic" pitchFamily="34" charset="0"/>
                <a:ea typeface="BIZ UDGothic" pitchFamily="34" charset="-122"/>
                <a:cs typeface="BIZ UDGothic" pitchFamily="34" charset="-120"/>
              </a:rPr>
              <a:t>都市部人材の滞在導線づくり。交通アクセスの案内から住居、地域での役割（仕事）までをセットで提案。</a:t>
            </a:r>
            <a:endParaRPr lang="en-US" sz="1000" dirty="0"/>
          </a:p>
        </p:txBody>
      </p:sp>
      <p:sp>
        <p:nvSpPr>
          <p:cNvPr id="37" name="Shape 28"/>
          <p:cNvSpPr/>
          <p:nvPr/>
        </p:nvSpPr>
        <p:spPr>
          <a:xfrm>
            <a:off x="6325819" y="4841747"/>
            <a:ext cx="5009998" cy="961949"/>
          </a:xfrm>
          <a:prstGeom prst="roundRect">
            <a:avLst>
              <a:gd name="adj" fmla="val 7529"/>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sp>
        <p:nvSpPr>
          <p:cNvPr id="38" name="Shape 29"/>
          <p:cNvSpPr/>
          <p:nvPr/>
        </p:nvSpPr>
        <p:spPr>
          <a:xfrm>
            <a:off x="6478524" y="5082234"/>
            <a:ext cx="476402" cy="476402"/>
          </a:xfrm>
          <a:prstGeom prst="ellipse">
            <a:avLst/>
          </a:prstGeom>
          <a:solidFill>
            <a:srgbClr val="EFF6FF"/>
          </a:solidFill>
          <a:ln w="12700">
            <a:solidFill>
              <a:srgbClr val="FFFFFF">
                <a:alpha val="0"/>
              </a:srgbClr>
            </a:solidFill>
            <a:prstDash val="solid"/>
          </a:ln>
        </p:spPr>
      </p:sp>
      <p:pic>
        <p:nvPicPr>
          <p:cNvPr id="39" name="Image 7" descr="preencoded.png"/>
          <p:cNvPicPr>
            <a:picLocks noChangeAspect="1"/>
          </p:cNvPicPr>
          <p:nvPr/>
        </p:nvPicPr>
        <p:blipFill>
          <a:blip r:embed="rId8"/>
          <a:srcRect l="-80" r="-80"/>
          <a:stretch/>
        </p:blipFill>
        <p:spPr>
          <a:xfrm>
            <a:off x="6573621" y="5205678"/>
            <a:ext cx="286207" cy="228600"/>
          </a:xfrm>
          <a:prstGeom prst="rect">
            <a:avLst/>
          </a:prstGeom>
        </p:spPr>
      </p:pic>
      <p:sp>
        <p:nvSpPr>
          <p:cNvPr id="40" name="Text 30"/>
          <p:cNvSpPr txBox="1"/>
          <p:nvPr/>
        </p:nvSpPr>
        <p:spPr>
          <a:xfrm>
            <a:off x="7097572" y="4994452"/>
            <a:ext cx="4277563"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季節就労×短期滞在</a:t>
            </a:r>
            <a:endParaRPr lang="en-US" sz="1200" dirty="0"/>
          </a:p>
        </p:txBody>
      </p:sp>
      <p:sp>
        <p:nvSpPr>
          <p:cNvPr id="41" name="Text 31"/>
          <p:cNvSpPr txBox="1"/>
          <p:nvPr/>
        </p:nvSpPr>
        <p:spPr>
          <a:xfrm>
            <a:off x="7097572" y="5261457"/>
            <a:ext cx="4163263" cy="391363"/>
          </a:xfrm>
          <a:prstGeom prst="rect">
            <a:avLst/>
          </a:prstGeom>
          <a:noFill/>
          <a:ln/>
        </p:spPr>
        <p:txBody>
          <a:bodyPr wrap="square" lIns="0" tIns="0" rIns="0" bIns="0" rtlCol="0" anchor="t"/>
          <a:lstStyle/>
          <a:p>
            <a:pPr marL="0" indent="0" algn="l">
              <a:buNone/>
            </a:pPr>
            <a:r>
              <a:rPr lang="en-US" sz="1000" dirty="0">
                <a:solidFill>
                  <a:srgbClr val="666666"/>
                </a:solidFill>
                <a:latin typeface="BIZ UDGothic" pitchFamily="34" charset="0"/>
                <a:ea typeface="BIZ UDGothic" pitchFamily="34" charset="-122"/>
                <a:cs typeface="BIZ UDGothic" pitchFamily="34" charset="-120"/>
              </a:rPr>
              <a:t>観光・農林水産などの繁忙期に合わせた季節就労と、それに伴う短期賃貸（サブリース等）の組成。</a:t>
            </a:r>
            <a:endParaRPr lang="en-US" sz="1000" dirty="0"/>
          </a:p>
        </p:txBody>
      </p:sp>
      <p:sp>
        <p:nvSpPr>
          <p:cNvPr id="42" name="テキスト ボックス 41">
            <a:extLst>
              <a:ext uri="{FF2B5EF4-FFF2-40B4-BE49-F238E27FC236}">
                <a16:creationId xmlns:a16="http://schemas.microsoft.com/office/drawing/2014/main" id="{DE7CD3DF-2886-C1F4-3AE4-750A3599DFF7}"/>
              </a:ext>
            </a:extLst>
          </p:cNvPr>
          <p:cNvSpPr txBox="1"/>
          <p:nvPr/>
        </p:nvSpPr>
        <p:spPr>
          <a:xfrm>
            <a:off x="7082032" y="6099237"/>
            <a:ext cx="3518912" cy="492443"/>
          </a:xfrm>
          <a:prstGeom prst="rect">
            <a:avLst/>
          </a:prstGeom>
          <a:noFill/>
          <a:ln/>
        </p:spPr>
        <p:txBody>
          <a:bodyPr wrap="square" lIns="0" tIns="0" rIns="0" bIns="0" rtlCol="0" anchor="ctr"/>
          <a:lstStyle>
            <a:lvl1pPr indent="0">
              <a:buNone/>
              <a:defRPr sz="1300">
                <a:solidFill>
                  <a:srgbClr val="333333"/>
                </a:solidFill>
                <a:latin typeface="BIZ UDGothic" pitchFamily="34" charset="0"/>
                <a:ea typeface="BIZ UDGothic" pitchFamily="34" charset="-122"/>
                <a:cs typeface="BIZ UDGothic" pitchFamily="34" charset="-120"/>
              </a:defRPr>
            </a:lvl1pPr>
          </a:lstStyle>
          <a:p>
            <a:pPr algn="ctr"/>
            <a:r>
              <a:rPr lang="ja-JP" altLang="en-US">
                <a:solidFill>
                  <a:srgbClr val="FF0000"/>
                </a:solidFill>
              </a:rPr>
              <a:t>空家等管理活用支援法人の次に目指すはここ！</a:t>
            </a:r>
            <a:endParaRPr lang="en-US" altLang="ja-JP" dirty="0">
              <a:solidFill>
                <a:srgbClr val="FF0000"/>
              </a:solidFill>
            </a:endParaRPr>
          </a:p>
          <a:p>
            <a:pPr algn="ctr"/>
            <a:r>
              <a:rPr lang="ja-JP" altLang="en-US">
                <a:solidFill>
                  <a:srgbClr val="FF0000"/>
                </a:solidFill>
              </a:rPr>
              <a:t>空き家の活用の幅がより拡大！</a:t>
            </a:r>
            <a:endParaRPr lang="en-US" altLang="ja-JP"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t="-100" b="-100"/>
          <a:stretch/>
        </p:blipFill>
        <p:spPr>
          <a:xfrm>
            <a:off x="609905" y="666598"/>
            <a:ext cx="114300" cy="152705"/>
          </a:xfrm>
          <a:prstGeom prst="rect">
            <a:avLst/>
          </a:prstGeom>
        </p:spPr>
      </p:pic>
      <p:sp>
        <p:nvSpPr>
          <p:cNvPr id="5" name="Text 2"/>
          <p:cNvSpPr txBox="1"/>
          <p:nvPr/>
        </p:nvSpPr>
        <p:spPr>
          <a:xfrm>
            <a:off x="838505" y="647395"/>
            <a:ext cx="2667305" cy="191110"/>
          </a:xfrm>
          <a:prstGeom prst="rect">
            <a:avLst/>
          </a:prstGeom>
          <a:noFill/>
          <a:ln/>
        </p:spPr>
        <p:txBody>
          <a:bodyPr wrap="square" lIns="0" tIns="0" rIns="0" bIns="0" rtlCol="0" anchor="ctr"/>
          <a:lstStyle/>
          <a:p>
            <a:pPr marL="0" indent="0" algn="l">
              <a:buNone/>
            </a:pPr>
            <a:r>
              <a:rPr lang="en-US" sz="1500" dirty="0">
                <a:solidFill>
                  <a:srgbClr val="007BFF"/>
                </a:solidFill>
                <a:latin typeface="BIZ UDGothic" pitchFamily="34" charset="0"/>
                <a:ea typeface="BIZ UDGothic" pitchFamily="34" charset="-122"/>
                <a:cs typeface="BIZ UDGothic" pitchFamily="34" charset="-120"/>
              </a:rPr>
              <a:t>自治体・地域支援実務勉強会</a:t>
            </a:r>
            <a:endParaRPr lang="en-US" sz="1500" dirty="0"/>
          </a:p>
        </p:txBody>
      </p:sp>
      <p:sp>
        <p:nvSpPr>
          <p:cNvPr id="6" name="Text 3"/>
          <p:cNvSpPr txBox="1"/>
          <p:nvPr/>
        </p:nvSpPr>
        <p:spPr>
          <a:xfrm>
            <a:off x="609905" y="1181405"/>
            <a:ext cx="11144707" cy="1286561"/>
          </a:xfrm>
          <a:prstGeom prst="rect">
            <a:avLst/>
          </a:prstGeom>
          <a:noFill/>
          <a:ln/>
        </p:spPr>
        <p:txBody>
          <a:bodyPr wrap="square" lIns="0" tIns="0" rIns="0" bIns="0" rtlCol="0" anchor="t"/>
          <a:lstStyle/>
          <a:p>
            <a:pPr marL="0" indent="0" algn="l">
              <a:buNone/>
            </a:pPr>
            <a:r>
              <a:rPr lang="en-US" sz="4200" b="1" dirty="0">
                <a:solidFill>
                  <a:srgbClr val="333333"/>
                </a:solidFill>
                <a:latin typeface="BIZ UDGothic" pitchFamily="34" charset="0"/>
                <a:ea typeface="BIZ UDGothic" pitchFamily="34" charset="-122"/>
                <a:cs typeface="BIZ UDGothic" pitchFamily="34" charset="-120"/>
              </a:rPr>
              <a:t>地域再生推進法人</a:t>
            </a:r>
            <a:endParaRPr lang="en-US" sz="4200" dirty="0"/>
          </a:p>
          <a:p>
            <a:pPr marL="0" indent="0" algn="l">
              <a:buNone/>
            </a:pPr>
            <a:r>
              <a:rPr lang="en-US" sz="800" b="1" dirty="0">
                <a:solidFill>
                  <a:srgbClr val="666666"/>
                </a:solidFill>
                <a:latin typeface="BIZ UDGothic" pitchFamily="34" charset="0"/>
                <a:ea typeface="BIZ UDGothic" pitchFamily="34" charset="-122"/>
                <a:cs typeface="BIZ UDGothic" pitchFamily="34" charset="-120"/>
              </a:rPr>
              <a:t>（地域再生法）</a:t>
            </a:r>
            <a:endParaRPr lang="en-US" sz="4200" dirty="0"/>
          </a:p>
        </p:txBody>
      </p:sp>
      <p:sp>
        <p:nvSpPr>
          <p:cNvPr id="7" name="Shape 4"/>
          <p:cNvSpPr/>
          <p:nvPr/>
        </p:nvSpPr>
        <p:spPr>
          <a:xfrm>
            <a:off x="609905" y="2651760"/>
            <a:ext cx="5105095" cy="972007"/>
          </a:xfrm>
          <a:prstGeom prst="roundRect">
            <a:avLst>
              <a:gd name="adj" fmla="val 3689"/>
            </a:avLst>
          </a:prstGeom>
          <a:solidFill>
            <a:srgbClr val="F8F9FA"/>
          </a:solidFill>
          <a:ln/>
        </p:spPr>
      </p:sp>
      <p:sp>
        <p:nvSpPr>
          <p:cNvPr id="8" name="Shape 5"/>
          <p:cNvSpPr/>
          <p:nvPr/>
        </p:nvSpPr>
        <p:spPr>
          <a:xfrm>
            <a:off x="609905" y="2651760"/>
            <a:ext cx="57607" cy="972007"/>
          </a:xfrm>
          <a:prstGeom prst="rect">
            <a:avLst/>
          </a:prstGeom>
          <a:solidFill>
            <a:srgbClr val="007BFF"/>
          </a:solidFill>
          <a:ln w="12700">
            <a:solidFill>
              <a:srgbClr val="007BFF">
                <a:alpha val="0"/>
              </a:srgbClr>
            </a:solidFill>
            <a:prstDash val="solid"/>
          </a:ln>
        </p:spPr>
      </p:sp>
      <p:sp>
        <p:nvSpPr>
          <p:cNvPr id="9" name="Text 6"/>
          <p:cNvSpPr txBox="1"/>
          <p:nvPr/>
        </p:nvSpPr>
        <p:spPr>
          <a:xfrm>
            <a:off x="809244" y="2794406"/>
            <a:ext cx="4839005" cy="543154"/>
          </a:xfrm>
          <a:prstGeom prst="rect">
            <a:avLst/>
          </a:prstGeom>
          <a:noFill/>
          <a:ln/>
        </p:spPr>
        <p:txBody>
          <a:bodyPr wrap="square" lIns="0" tIns="0" rIns="0" bIns="0" rtlCol="0" anchor="t"/>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立ち位置：</a:t>
            </a:r>
            <a:endParaRPr lang="en-US" sz="1300" dirty="0"/>
          </a:p>
          <a:p>
            <a:pPr marL="0" indent="0" algn="l">
              <a:buNone/>
            </a:pPr>
            <a:r>
              <a:rPr lang="en-US" sz="1300" b="1" dirty="0">
                <a:solidFill>
                  <a:srgbClr val="333333"/>
                </a:solidFill>
                <a:latin typeface="BIZ UDGothic" pitchFamily="34" charset="0"/>
                <a:ea typeface="BIZ UDGothic" pitchFamily="34" charset="-122"/>
                <a:cs typeface="BIZ UDGothic" pitchFamily="34" charset="-120"/>
              </a:rPr>
              <a:t> 計画だけでなく、事業と土地まで動かす“総合枠” </a:t>
            </a:r>
            <a:endParaRPr lang="en-US" sz="1300" dirty="0"/>
          </a:p>
        </p:txBody>
      </p:sp>
      <p:sp>
        <p:nvSpPr>
          <p:cNvPr id="10" name="Text 7"/>
          <p:cNvSpPr txBox="1"/>
          <p:nvPr/>
        </p:nvSpPr>
        <p:spPr>
          <a:xfrm>
            <a:off x="609905" y="3855110"/>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根拠法</a:t>
            </a:r>
            <a:endParaRPr lang="en-US" sz="1300" dirty="0"/>
          </a:p>
        </p:txBody>
      </p:sp>
      <p:sp>
        <p:nvSpPr>
          <p:cNvPr id="11" name="Text 8"/>
          <p:cNvSpPr txBox="1"/>
          <p:nvPr/>
        </p:nvSpPr>
        <p:spPr>
          <a:xfrm>
            <a:off x="1431950" y="3855110"/>
            <a:ext cx="1824228"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地域再生法 第20条 等</a:t>
            </a:r>
            <a:endParaRPr lang="en-US" sz="1300" dirty="0"/>
          </a:p>
        </p:txBody>
      </p:sp>
      <p:sp>
        <p:nvSpPr>
          <p:cNvPr id="12" name="Text 9"/>
          <p:cNvSpPr txBox="1"/>
          <p:nvPr/>
        </p:nvSpPr>
        <p:spPr>
          <a:xfrm>
            <a:off x="609905" y="4198925"/>
            <a:ext cx="752551"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指定主体</a:t>
            </a:r>
            <a:endParaRPr lang="en-US" sz="1300" dirty="0"/>
          </a:p>
        </p:txBody>
      </p:sp>
      <p:sp>
        <p:nvSpPr>
          <p:cNvPr id="13" name="Text 10"/>
          <p:cNvSpPr txBox="1"/>
          <p:nvPr/>
        </p:nvSpPr>
        <p:spPr>
          <a:xfrm>
            <a:off x="1431950" y="4198925"/>
            <a:ext cx="1451153"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地方公共団体の長</a:t>
            </a:r>
            <a:endParaRPr lang="en-US" sz="1300" dirty="0"/>
          </a:p>
        </p:txBody>
      </p:sp>
      <p:sp>
        <p:nvSpPr>
          <p:cNvPr id="14" name="Text 11"/>
          <p:cNvSpPr txBox="1"/>
          <p:nvPr/>
        </p:nvSpPr>
        <p:spPr>
          <a:xfrm>
            <a:off x="609905" y="4543654"/>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主戦場</a:t>
            </a:r>
            <a:endParaRPr lang="en-US" sz="1300" dirty="0"/>
          </a:p>
        </p:txBody>
      </p:sp>
      <p:sp>
        <p:nvSpPr>
          <p:cNvPr id="15" name="Text 12"/>
          <p:cNvSpPr txBox="1"/>
          <p:nvPr/>
        </p:nvSpPr>
        <p:spPr>
          <a:xfrm>
            <a:off x="1431950" y="4543654"/>
            <a:ext cx="1996135"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地域再生（広域・総合）</a:t>
            </a:r>
            <a:endParaRPr lang="en-US" sz="1300" dirty="0"/>
          </a:p>
        </p:txBody>
      </p:sp>
      <p:sp>
        <p:nvSpPr>
          <p:cNvPr id="16" name="Shape 13"/>
          <p:cNvSpPr/>
          <p:nvPr/>
        </p:nvSpPr>
        <p:spPr>
          <a:xfrm>
            <a:off x="609905" y="5298034"/>
            <a:ext cx="1886407" cy="19202"/>
          </a:xfrm>
          <a:prstGeom prst="rect">
            <a:avLst/>
          </a:prstGeom>
          <a:solidFill>
            <a:srgbClr val="E5E7EB"/>
          </a:solidFill>
          <a:ln w="12700">
            <a:solidFill>
              <a:srgbClr val="E5E7EB">
                <a:alpha val="0"/>
              </a:srgbClr>
            </a:solidFill>
            <a:prstDash val="solid"/>
          </a:ln>
        </p:spPr>
      </p:sp>
      <p:sp>
        <p:nvSpPr>
          <p:cNvPr id="17" name="Text 14"/>
          <p:cNvSpPr txBox="1"/>
          <p:nvPr/>
        </p:nvSpPr>
        <p:spPr>
          <a:xfrm>
            <a:off x="609905" y="5031029"/>
            <a:ext cx="2037283" cy="267005"/>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300" b="1" dirty="0">
                <a:solidFill>
                  <a:srgbClr val="000000"/>
                </a:solidFill>
                <a:latin typeface="BIZ UDGothic" pitchFamily="34" charset="0"/>
                <a:ea typeface="BIZ UDGothic" pitchFamily="34" charset="-122"/>
                <a:cs typeface="BIZ UDGothic" pitchFamily="34" charset="-120"/>
              </a:rPr>
              <a:t>できること（コア機能）</a:t>
            </a:r>
            <a:endParaRPr lang="en-US" sz="1300" dirty="0"/>
          </a:p>
        </p:txBody>
      </p:sp>
      <p:sp>
        <p:nvSpPr>
          <p:cNvPr id="18" name="Text 15"/>
          <p:cNvSpPr txBox="1"/>
          <p:nvPr/>
        </p:nvSpPr>
        <p:spPr>
          <a:xfrm>
            <a:off x="838505" y="5478170"/>
            <a:ext cx="430591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地域再生事業の実施/参加、事業者への情報提供・相談</a:t>
            </a:r>
            <a:endParaRPr lang="en-US" sz="1300" dirty="0"/>
          </a:p>
        </p:txBody>
      </p:sp>
      <p:sp>
        <p:nvSpPr>
          <p:cNvPr id="19" name="Text 16"/>
          <p:cNvSpPr txBox="1"/>
          <p:nvPr/>
        </p:nvSpPr>
        <p:spPr>
          <a:xfrm>
            <a:off x="838505" y="5822899"/>
            <a:ext cx="3543300"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土地の取得/管理/譲渡、調査研究（法20条）</a:t>
            </a:r>
            <a:endParaRPr lang="en-US" sz="1300" dirty="0"/>
          </a:p>
        </p:txBody>
      </p:sp>
      <p:sp>
        <p:nvSpPr>
          <p:cNvPr id="20" name="Text 17"/>
          <p:cNvSpPr txBox="1"/>
          <p:nvPr/>
        </p:nvSpPr>
        <p:spPr>
          <a:xfrm>
            <a:off x="838505" y="6167628"/>
            <a:ext cx="4048963"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公有地拡大推進法の届出義務免除など実務メリット</a:t>
            </a:r>
            <a:endParaRPr lang="en-US" sz="1300" dirty="0"/>
          </a:p>
        </p:txBody>
      </p:sp>
      <p:sp>
        <p:nvSpPr>
          <p:cNvPr id="21" name="Shape 18"/>
          <p:cNvSpPr/>
          <p:nvPr/>
        </p:nvSpPr>
        <p:spPr>
          <a:xfrm>
            <a:off x="6324905" y="2651760"/>
            <a:ext cx="5257800" cy="4209898"/>
          </a:xfrm>
          <a:prstGeom prst="roundRect">
            <a:avLst>
              <a:gd name="adj" fmla="val 590"/>
            </a:avLst>
          </a:prstGeom>
          <a:solidFill>
            <a:srgbClr val="F0F7FF"/>
          </a:solidFill>
          <a:ln w="12700">
            <a:solidFill>
              <a:srgbClr val="FFFFFF">
                <a:alpha val="0"/>
              </a:srgbClr>
            </a:solidFill>
            <a:prstDash val="solid"/>
          </a:ln>
        </p:spPr>
      </p:sp>
      <p:sp>
        <p:nvSpPr>
          <p:cNvPr id="22" name="Text 19"/>
          <p:cNvSpPr txBox="1"/>
          <p:nvPr/>
        </p:nvSpPr>
        <p:spPr>
          <a:xfrm>
            <a:off x="6458407" y="2880360"/>
            <a:ext cx="4991710" cy="267005"/>
          </a:xfrm>
          <a:prstGeom prst="rect">
            <a:avLst/>
          </a:prstGeom>
          <a:noFill/>
          <a:ln/>
        </p:spPr>
        <p:txBody>
          <a:bodyPr wrap="square" lIns="0" tIns="0" rIns="0" bIns="0" rtlCol="0" anchor="ctr"/>
          <a:lstStyle/>
          <a:p>
            <a:pPr marL="0" indent="0" algn="ctr">
              <a:buNone/>
            </a:pPr>
            <a:r>
              <a:rPr lang="en-US" sz="1500" b="1" dirty="0">
                <a:solidFill>
                  <a:srgbClr val="000000"/>
                </a:solidFill>
                <a:latin typeface="BIZ UDGothic" pitchFamily="34" charset="0"/>
                <a:ea typeface="BIZ UDGothic" pitchFamily="34" charset="-122"/>
                <a:cs typeface="BIZ UDGothic" pitchFamily="34" charset="-120"/>
              </a:rPr>
              <a:t>向いている案件例 </a:t>
            </a:r>
            <a:endParaRPr lang="en-US" sz="1500" dirty="0"/>
          </a:p>
        </p:txBody>
      </p:sp>
      <p:pic>
        <p:nvPicPr>
          <p:cNvPr id="23" name="Image 1" descr="preencoded.png"/>
          <p:cNvPicPr>
            <a:picLocks noChangeAspect="1"/>
          </p:cNvPicPr>
          <p:nvPr/>
        </p:nvPicPr>
        <p:blipFill>
          <a:blip r:embed="rId4"/>
          <a:srcRect/>
          <a:stretch/>
        </p:blipFill>
        <p:spPr>
          <a:xfrm>
            <a:off x="7981899" y="2923337"/>
            <a:ext cx="142646" cy="190195"/>
          </a:xfrm>
          <a:prstGeom prst="rect">
            <a:avLst/>
          </a:prstGeom>
        </p:spPr>
      </p:pic>
      <p:sp>
        <p:nvSpPr>
          <p:cNvPr id="24" name="Shape 20"/>
          <p:cNvSpPr/>
          <p:nvPr/>
        </p:nvSpPr>
        <p:spPr>
          <a:xfrm>
            <a:off x="6553505" y="3375965"/>
            <a:ext cx="4800600" cy="972007"/>
          </a:xfrm>
          <a:prstGeom prst="roundRect">
            <a:avLst>
              <a:gd name="adj" fmla="val 7378"/>
            </a:avLst>
          </a:prstGeom>
          <a:solidFill>
            <a:srgbClr val="FFFFFF"/>
          </a:solidFill>
          <a:ln w="12700">
            <a:solidFill>
              <a:srgbClr val="E5E7EB"/>
            </a:solidFill>
            <a:prstDash val="solid"/>
          </a:ln>
        </p:spPr>
      </p:sp>
      <p:sp>
        <p:nvSpPr>
          <p:cNvPr id="25" name="Shape 21"/>
          <p:cNvSpPr/>
          <p:nvPr/>
        </p:nvSpPr>
        <p:spPr>
          <a:xfrm>
            <a:off x="6715354" y="3537814"/>
            <a:ext cx="381305" cy="381305"/>
          </a:xfrm>
          <a:prstGeom prst="ellipse">
            <a:avLst/>
          </a:prstGeom>
          <a:solidFill>
            <a:srgbClr val="007BFF">
              <a:alpha val="10000"/>
            </a:srgbClr>
          </a:solidFill>
          <a:ln w="12700">
            <a:solidFill>
              <a:srgbClr val="FFFFFF">
                <a:alpha val="0"/>
              </a:srgbClr>
            </a:solidFill>
            <a:prstDash val="solid"/>
          </a:ln>
        </p:spPr>
      </p:sp>
      <p:pic>
        <p:nvPicPr>
          <p:cNvPr id="26" name="Image 2" descr="preencoded.png"/>
          <p:cNvPicPr>
            <a:picLocks noChangeAspect="1"/>
          </p:cNvPicPr>
          <p:nvPr/>
        </p:nvPicPr>
        <p:blipFill>
          <a:blip r:embed="rId5"/>
          <a:srcRect l="-33" r="-33"/>
          <a:stretch/>
        </p:blipFill>
        <p:spPr>
          <a:xfrm>
            <a:off x="6819595" y="3652114"/>
            <a:ext cx="171907" cy="152705"/>
          </a:xfrm>
          <a:prstGeom prst="rect">
            <a:avLst/>
          </a:prstGeom>
        </p:spPr>
      </p:pic>
      <p:sp>
        <p:nvSpPr>
          <p:cNvPr id="27" name="Text 22"/>
          <p:cNvSpPr txBox="1"/>
          <p:nvPr/>
        </p:nvSpPr>
        <p:spPr>
          <a:xfrm>
            <a:off x="7239305" y="3537814"/>
            <a:ext cx="4144061" cy="228600"/>
          </a:xfrm>
          <a:prstGeom prst="rect">
            <a:avLst/>
          </a:prstGeom>
          <a:noFill/>
          <a:ln/>
        </p:spPr>
        <p:txBody>
          <a:bodyPr wrap="square" lIns="0" tIns="0" rIns="0" bIns="0" rtlCol="0" anchor="ctr"/>
          <a:lstStyle/>
          <a:p>
            <a:pPr marL="0" indent="0" algn="l">
              <a:buNone/>
            </a:pPr>
            <a:r>
              <a:rPr lang="en-US" sz="1200" b="1" dirty="0">
                <a:solidFill>
                  <a:srgbClr val="000000"/>
                </a:solidFill>
                <a:latin typeface="BIZ UDGothic" pitchFamily="34" charset="0"/>
                <a:ea typeface="BIZ UDGothic" pitchFamily="34" charset="-122"/>
                <a:cs typeface="BIZ UDGothic" pitchFamily="34" charset="-120"/>
              </a:rPr>
              <a:t>複合事業の実装</a:t>
            </a:r>
            <a:endParaRPr lang="en-US" sz="1200" dirty="0"/>
          </a:p>
        </p:txBody>
      </p:sp>
      <p:sp>
        <p:nvSpPr>
          <p:cNvPr id="28" name="Text 23"/>
          <p:cNvSpPr txBox="1"/>
          <p:nvPr/>
        </p:nvSpPr>
        <p:spPr>
          <a:xfrm>
            <a:off x="7239305" y="3803904"/>
            <a:ext cx="4029761"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地域再生計画に位置付く観光×産業×住まい等の複合事業を一体的に推進</a:t>
            </a:r>
            <a:endParaRPr lang="en-US" sz="1000" dirty="0"/>
          </a:p>
        </p:txBody>
      </p:sp>
      <p:sp>
        <p:nvSpPr>
          <p:cNvPr id="29" name="Shape 24"/>
          <p:cNvSpPr/>
          <p:nvPr/>
        </p:nvSpPr>
        <p:spPr>
          <a:xfrm>
            <a:off x="6553505" y="4461358"/>
            <a:ext cx="4800600" cy="972007"/>
          </a:xfrm>
          <a:prstGeom prst="roundRect">
            <a:avLst>
              <a:gd name="adj" fmla="val 7378"/>
            </a:avLst>
          </a:prstGeom>
          <a:solidFill>
            <a:srgbClr val="FFFFFF"/>
          </a:solidFill>
          <a:ln w="12700">
            <a:solidFill>
              <a:srgbClr val="E5E7EB"/>
            </a:solidFill>
            <a:prstDash val="solid"/>
          </a:ln>
        </p:spPr>
      </p:sp>
      <p:sp>
        <p:nvSpPr>
          <p:cNvPr id="30" name="Shape 25"/>
          <p:cNvSpPr/>
          <p:nvPr/>
        </p:nvSpPr>
        <p:spPr>
          <a:xfrm>
            <a:off x="6715354" y="4623206"/>
            <a:ext cx="381305" cy="381305"/>
          </a:xfrm>
          <a:prstGeom prst="ellipse">
            <a:avLst/>
          </a:prstGeom>
          <a:solidFill>
            <a:srgbClr val="007BFF">
              <a:alpha val="10000"/>
            </a:srgbClr>
          </a:solidFill>
          <a:ln w="12700">
            <a:solidFill>
              <a:srgbClr val="FFFFFF">
                <a:alpha val="0"/>
              </a:srgbClr>
            </a:solidFill>
            <a:prstDash val="solid"/>
          </a:ln>
        </p:spPr>
      </p:sp>
      <p:pic>
        <p:nvPicPr>
          <p:cNvPr id="31" name="Image 3" descr="preencoded.png"/>
          <p:cNvPicPr>
            <a:picLocks noChangeAspect="1"/>
          </p:cNvPicPr>
          <p:nvPr/>
        </p:nvPicPr>
        <p:blipFill>
          <a:blip r:embed="rId6"/>
          <a:srcRect t="-180" b="-180"/>
          <a:stretch/>
        </p:blipFill>
        <p:spPr>
          <a:xfrm>
            <a:off x="6810451" y="4737506"/>
            <a:ext cx="190195" cy="152705"/>
          </a:xfrm>
          <a:prstGeom prst="rect">
            <a:avLst/>
          </a:prstGeom>
        </p:spPr>
      </p:pic>
      <p:sp>
        <p:nvSpPr>
          <p:cNvPr id="32" name="Text 26"/>
          <p:cNvSpPr txBox="1"/>
          <p:nvPr/>
        </p:nvSpPr>
        <p:spPr>
          <a:xfrm>
            <a:off x="7239305" y="4623206"/>
            <a:ext cx="4144061" cy="228600"/>
          </a:xfrm>
          <a:prstGeom prst="rect">
            <a:avLst/>
          </a:prstGeom>
          <a:noFill/>
          <a:ln/>
        </p:spPr>
        <p:txBody>
          <a:bodyPr wrap="square" lIns="0" tIns="0" rIns="0" bIns="0" rtlCol="0" anchor="ctr"/>
          <a:lstStyle/>
          <a:p>
            <a:pPr marL="0" indent="0" algn="l">
              <a:buNone/>
            </a:pPr>
            <a:r>
              <a:rPr lang="en-US" sz="1200" b="1" dirty="0">
                <a:solidFill>
                  <a:srgbClr val="000000"/>
                </a:solidFill>
                <a:latin typeface="BIZ UDGothic" pitchFamily="34" charset="0"/>
                <a:ea typeface="BIZ UDGothic" pitchFamily="34" charset="-122"/>
                <a:cs typeface="BIZ UDGothic" pitchFamily="34" charset="-120"/>
              </a:rPr>
              <a:t>地域商社 × 拠点整備</a:t>
            </a:r>
            <a:endParaRPr lang="en-US" sz="1200" dirty="0"/>
          </a:p>
        </p:txBody>
      </p:sp>
      <p:sp>
        <p:nvSpPr>
          <p:cNvPr id="33" name="Text 27"/>
          <p:cNvSpPr txBox="1"/>
          <p:nvPr/>
        </p:nvSpPr>
        <p:spPr>
          <a:xfrm>
            <a:off x="7239305" y="4890211"/>
            <a:ext cx="4029761"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地域商社機能を持ちつつ、不動産取得を伴う事業拠点（道の駅や交流施設）を整備</a:t>
            </a:r>
            <a:endParaRPr lang="en-US" sz="1000" dirty="0"/>
          </a:p>
        </p:txBody>
      </p:sp>
      <p:sp>
        <p:nvSpPr>
          <p:cNvPr id="34" name="Shape 28"/>
          <p:cNvSpPr/>
          <p:nvPr/>
        </p:nvSpPr>
        <p:spPr>
          <a:xfrm>
            <a:off x="6553505" y="5547665"/>
            <a:ext cx="4800600" cy="972007"/>
          </a:xfrm>
          <a:prstGeom prst="roundRect">
            <a:avLst>
              <a:gd name="adj" fmla="val 7378"/>
            </a:avLst>
          </a:prstGeom>
          <a:solidFill>
            <a:srgbClr val="FFFFFF"/>
          </a:solidFill>
          <a:ln w="12700">
            <a:solidFill>
              <a:srgbClr val="E5E7EB"/>
            </a:solidFill>
            <a:prstDash val="solid"/>
          </a:ln>
        </p:spPr>
      </p:sp>
      <p:sp>
        <p:nvSpPr>
          <p:cNvPr id="35" name="Shape 29"/>
          <p:cNvSpPr/>
          <p:nvPr/>
        </p:nvSpPr>
        <p:spPr>
          <a:xfrm>
            <a:off x="6715354" y="5709514"/>
            <a:ext cx="381305" cy="381305"/>
          </a:xfrm>
          <a:prstGeom prst="ellipse">
            <a:avLst/>
          </a:prstGeom>
          <a:solidFill>
            <a:srgbClr val="007BFF">
              <a:alpha val="10000"/>
            </a:srgbClr>
          </a:solidFill>
          <a:ln w="12700">
            <a:solidFill>
              <a:srgbClr val="FFFFFF">
                <a:alpha val="0"/>
              </a:srgbClr>
            </a:solidFill>
            <a:prstDash val="solid"/>
          </a:ln>
        </p:spPr>
      </p:sp>
      <p:pic>
        <p:nvPicPr>
          <p:cNvPr id="36" name="Image 4" descr="preencoded.png"/>
          <p:cNvPicPr>
            <a:picLocks noChangeAspect="1"/>
          </p:cNvPicPr>
          <p:nvPr/>
        </p:nvPicPr>
        <p:blipFill>
          <a:blip r:embed="rId7"/>
          <a:srcRect l="-33" r="-33"/>
          <a:stretch/>
        </p:blipFill>
        <p:spPr>
          <a:xfrm>
            <a:off x="6819595" y="5823814"/>
            <a:ext cx="171907" cy="152705"/>
          </a:xfrm>
          <a:prstGeom prst="rect">
            <a:avLst/>
          </a:prstGeom>
        </p:spPr>
      </p:pic>
      <p:sp>
        <p:nvSpPr>
          <p:cNvPr id="37" name="Text 30"/>
          <p:cNvSpPr txBox="1"/>
          <p:nvPr/>
        </p:nvSpPr>
        <p:spPr>
          <a:xfrm>
            <a:off x="7239305" y="5709514"/>
            <a:ext cx="4144061" cy="228600"/>
          </a:xfrm>
          <a:prstGeom prst="rect">
            <a:avLst/>
          </a:prstGeom>
          <a:noFill/>
          <a:ln/>
        </p:spPr>
        <p:txBody>
          <a:bodyPr wrap="square" lIns="0" tIns="0" rIns="0" bIns="0" rtlCol="0" anchor="ctr"/>
          <a:lstStyle/>
          <a:p>
            <a:pPr marL="0" indent="0" algn="l">
              <a:buNone/>
            </a:pPr>
            <a:r>
              <a:rPr lang="en-US" sz="1200" b="1" dirty="0">
                <a:solidFill>
                  <a:srgbClr val="000000"/>
                </a:solidFill>
                <a:latin typeface="BIZ UDGothic" pitchFamily="34" charset="0"/>
                <a:ea typeface="BIZ UDGothic" pitchFamily="34" charset="-122"/>
                <a:cs typeface="BIZ UDGothic" pitchFamily="34" charset="-120"/>
              </a:rPr>
              <a:t>用地確保・転用</a:t>
            </a:r>
            <a:endParaRPr lang="en-US" sz="1200" dirty="0"/>
          </a:p>
        </p:txBody>
      </p:sp>
      <p:sp>
        <p:nvSpPr>
          <p:cNvPr id="38" name="Text 31"/>
          <p:cNvSpPr txBox="1"/>
          <p:nvPr/>
        </p:nvSpPr>
        <p:spPr>
          <a:xfrm>
            <a:off x="7239305" y="5975604"/>
            <a:ext cx="4029761" cy="381305"/>
          </a:xfrm>
          <a:prstGeom prst="rect">
            <a:avLst/>
          </a:prstGeom>
          <a:noFill/>
          <a:ln/>
        </p:spPr>
        <p:txBody>
          <a:bodyPr wrap="square" lIns="0" tIns="0" rIns="0" bIns="0" rtlCol="0" anchor="t"/>
          <a:lstStyle/>
          <a:p>
            <a:pPr marL="0" indent="0" algn="l">
              <a:buNone/>
            </a:pPr>
            <a:r>
              <a:rPr lang="en-US" sz="1000" dirty="0">
                <a:solidFill>
                  <a:srgbClr val="000000"/>
                </a:solidFill>
                <a:latin typeface="BIZ UDGothic" pitchFamily="34" charset="0"/>
                <a:ea typeface="BIZ UDGothic" pitchFamily="34" charset="-122"/>
                <a:cs typeface="BIZ UDGothic" pitchFamily="34" charset="-120"/>
              </a:rPr>
              <a:t>公共施設再編や廃校活用に伴う用地の先行取得・転用手続きの円滑化</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a:stretch/>
        </p:blipFill>
        <p:spPr>
          <a:xfrm>
            <a:off x="609905" y="647395"/>
            <a:ext cx="237744" cy="190195"/>
          </a:xfrm>
          <a:prstGeom prst="rect">
            <a:avLst/>
          </a:prstGeom>
        </p:spPr>
      </p:pic>
      <p:sp>
        <p:nvSpPr>
          <p:cNvPr id="5" name="Text 2"/>
          <p:cNvSpPr txBox="1"/>
          <p:nvPr/>
        </p:nvSpPr>
        <p:spPr>
          <a:xfrm>
            <a:off x="961949" y="599846"/>
            <a:ext cx="3200400" cy="277063"/>
          </a:xfrm>
          <a:prstGeom prst="rect">
            <a:avLst/>
          </a:prstGeom>
          <a:noFill/>
          <a:ln/>
        </p:spPr>
        <p:txBody>
          <a:bodyPr wrap="square" lIns="0" tIns="0" rIns="0" bIns="0" rtlCol="0" anchor="ctr"/>
          <a:lstStyle/>
          <a:p>
            <a:pPr marL="0" indent="0" algn="l">
              <a:buNone/>
            </a:pPr>
            <a:r>
              <a:rPr lang="en-US" sz="1500" dirty="0">
                <a:solidFill>
                  <a:srgbClr val="007BFF"/>
                </a:solidFill>
                <a:latin typeface="Noto Sans JP" pitchFamily="34" charset="0"/>
                <a:ea typeface="Noto Sans JP" pitchFamily="34" charset="-122"/>
                <a:cs typeface="Noto Sans JP" pitchFamily="34" charset="-120"/>
              </a:rPr>
              <a:t>行政指定支援法人5類型 完全ガイド</a:t>
            </a:r>
            <a:endParaRPr lang="en-US" sz="1500" dirty="0"/>
          </a:p>
        </p:txBody>
      </p:sp>
      <p:sp>
        <p:nvSpPr>
          <p:cNvPr id="6" name="Text 3"/>
          <p:cNvSpPr txBox="1"/>
          <p:nvPr/>
        </p:nvSpPr>
        <p:spPr>
          <a:xfrm>
            <a:off x="609905" y="1104595"/>
            <a:ext cx="11144707" cy="1105510"/>
          </a:xfrm>
          <a:prstGeom prst="rect">
            <a:avLst/>
          </a:prstGeom>
          <a:noFill/>
          <a:ln/>
        </p:spPr>
        <p:txBody>
          <a:bodyPr wrap="square" lIns="0" tIns="0" rIns="0" bIns="0" rtlCol="0" anchor="t"/>
          <a:lstStyle/>
          <a:p>
            <a:pPr marL="0" indent="0" algn="l">
              <a:buNone/>
            </a:pPr>
            <a:r>
              <a:rPr lang="en-US" sz="3600" b="1" dirty="0">
                <a:solidFill>
                  <a:srgbClr val="333333"/>
                </a:solidFill>
                <a:latin typeface="BIZ UDGothic" pitchFamily="34" charset="0"/>
                <a:ea typeface="BIZ UDGothic" pitchFamily="34" charset="-122"/>
                <a:cs typeface="BIZ UDGothic" pitchFamily="34" charset="-120"/>
              </a:rPr>
              <a:t>都市再生推進法人</a:t>
            </a:r>
            <a:endParaRPr lang="en-US" sz="3600" dirty="0"/>
          </a:p>
          <a:p>
            <a:pPr marL="0" indent="0" algn="l">
              <a:buNone/>
            </a:pPr>
            <a:r>
              <a:rPr lang="en-US" sz="1800" b="1" dirty="0">
                <a:solidFill>
                  <a:srgbClr val="6B7280"/>
                </a:solidFill>
                <a:latin typeface="BIZ UDGothic" pitchFamily="34" charset="0"/>
                <a:ea typeface="BIZ UDGothic" pitchFamily="34" charset="-122"/>
                <a:cs typeface="BIZ UDGothic" pitchFamily="34" charset="-120"/>
              </a:rPr>
              <a:t>（根拠法：都市再生特別措置法）</a:t>
            </a:r>
            <a:endParaRPr lang="en-US" sz="3600" dirty="0"/>
          </a:p>
        </p:txBody>
      </p:sp>
      <p:sp>
        <p:nvSpPr>
          <p:cNvPr id="7" name="Text 4"/>
          <p:cNvSpPr txBox="1"/>
          <p:nvPr/>
        </p:nvSpPr>
        <p:spPr>
          <a:xfrm>
            <a:off x="609905" y="2392985"/>
            <a:ext cx="5372100" cy="247802"/>
          </a:xfrm>
          <a:prstGeom prst="rect">
            <a:avLst/>
          </a:prstGeom>
          <a:noFill/>
          <a:ln/>
        </p:spPr>
        <p:txBody>
          <a:bodyPr wrap="square" lIns="0" tIns="0" rIns="0" bIns="0" rtlCol="0" anchor="ctr"/>
          <a:lstStyle/>
          <a:p>
            <a:pPr marL="0" indent="0" algn="l">
              <a:buNone/>
            </a:pPr>
            <a:r>
              <a:rPr lang="en-US" sz="1000" b="1" dirty="0">
                <a:solidFill>
                  <a:srgbClr val="0369A1"/>
                </a:solidFill>
                <a:latin typeface="Noto Sans JP" pitchFamily="34" charset="0"/>
                <a:ea typeface="Noto Sans JP" pitchFamily="34" charset="-122"/>
                <a:cs typeface="Noto Sans JP" pitchFamily="34" charset="-120"/>
              </a:rPr>
              <a:t>指定主体</a:t>
            </a:r>
            <a:r>
              <a:rPr lang="en-US" sz="1200" dirty="0">
                <a:solidFill>
                  <a:srgbClr val="333333"/>
                </a:solidFill>
                <a:latin typeface="BIZ UDGothic" pitchFamily="34" charset="0"/>
                <a:ea typeface="BIZ UDGothic" pitchFamily="34" charset="-122"/>
                <a:cs typeface="BIZ UDGothic" pitchFamily="34" charset="-120"/>
              </a:rPr>
              <a:t> 市町村長</a:t>
            </a:r>
            <a:endParaRPr lang="en-US" sz="1200" dirty="0"/>
          </a:p>
        </p:txBody>
      </p:sp>
      <p:sp>
        <p:nvSpPr>
          <p:cNvPr id="8" name="Text 5"/>
          <p:cNvSpPr txBox="1"/>
          <p:nvPr/>
        </p:nvSpPr>
        <p:spPr>
          <a:xfrm>
            <a:off x="609905" y="2752344"/>
            <a:ext cx="5372100" cy="247802"/>
          </a:xfrm>
          <a:prstGeom prst="rect">
            <a:avLst/>
          </a:prstGeom>
          <a:noFill/>
          <a:ln/>
        </p:spPr>
        <p:txBody>
          <a:bodyPr wrap="square" lIns="0" tIns="0" rIns="0" bIns="0" rtlCol="0" anchor="ctr"/>
          <a:lstStyle/>
          <a:p>
            <a:pPr marL="0" indent="0" algn="l">
              <a:buNone/>
            </a:pPr>
            <a:r>
              <a:rPr lang="en-US" sz="1000" b="1" dirty="0">
                <a:solidFill>
                  <a:srgbClr val="0369A1"/>
                </a:solidFill>
                <a:latin typeface="Noto Sans JP" pitchFamily="34" charset="0"/>
                <a:ea typeface="Noto Sans JP" pitchFamily="34" charset="-122"/>
                <a:cs typeface="Noto Sans JP" pitchFamily="34" charset="-120"/>
              </a:rPr>
              <a:t>主戦場</a:t>
            </a:r>
            <a:r>
              <a:rPr lang="en-US" sz="1200" dirty="0">
                <a:solidFill>
                  <a:srgbClr val="333333"/>
                </a:solidFill>
                <a:latin typeface="BIZ UDGothic" pitchFamily="34" charset="0"/>
                <a:ea typeface="BIZ UDGothic" pitchFamily="34" charset="-122"/>
                <a:cs typeface="BIZ UDGothic" pitchFamily="34" charset="-120"/>
              </a:rPr>
              <a:t> 都市のまちづくり（公共空間・低未利用地の利活用）</a:t>
            </a:r>
            <a:endParaRPr lang="en-US" sz="1200" dirty="0"/>
          </a:p>
        </p:txBody>
      </p:sp>
      <p:sp>
        <p:nvSpPr>
          <p:cNvPr id="9" name="Text 6"/>
          <p:cNvSpPr txBox="1"/>
          <p:nvPr/>
        </p:nvSpPr>
        <p:spPr>
          <a:xfrm>
            <a:off x="609905" y="3226003"/>
            <a:ext cx="5372100" cy="267005"/>
          </a:xfrm>
          <a:prstGeom prst="rect">
            <a:avLst/>
          </a:prstGeom>
          <a:noFill/>
          <a:ln/>
        </p:spPr>
        <p:txBody>
          <a:bodyPr wrap="square" lIns="0" tIns="0" rIns="0" bIns="0" rtlCol="0" anchor="ctr"/>
          <a:lstStyle/>
          <a:p>
            <a:pPr marL="0" indent="0" algn="l">
              <a:buNone/>
            </a:pPr>
            <a:r>
              <a:rPr lang="en-US" sz="1500" b="1" dirty="0">
                <a:solidFill>
                  <a:srgbClr val="000000"/>
                </a:solidFill>
                <a:latin typeface="ui-sans-serif" pitchFamily="34" charset="0"/>
                <a:ea typeface="ui-sans-serif" pitchFamily="34" charset="-122"/>
                <a:cs typeface="ui-sans-serif" pitchFamily="34" charset="-120"/>
              </a:rPr>
              <a:t>できること（コア機能）</a:t>
            </a:r>
            <a:endParaRPr lang="en-US" sz="1500" dirty="0"/>
          </a:p>
        </p:txBody>
      </p:sp>
      <p:sp>
        <p:nvSpPr>
          <p:cNvPr id="10" name="Text 7"/>
          <p:cNvSpPr txBox="1"/>
          <p:nvPr/>
        </p:nvSpPr>
        <p:spPr>
          <a:xfrm>
            <a:off x="838505" y="3645713"/>
            <a:ext cx="1811426"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都市再生整備計画の提案</a:t>
            </a:r>
            <a:endParaRPr lang="en-US" sz="1200" dirty="0"/>
          </a:p>
        </p:txBody>
      </p:sp>
      <p:sp>
        <p:nvSpPr>
          <p:cNvPr id="11" name="Text 8"/>
          <p:cNvSpPr txBox="1"/>
          <p:nvPr/>
        </p:nvSpPr>
        <p:spPr>
          <a:xfrm>
            <a:off x="875995" y="3908146"/>
            <a:ext cx="2857500" cy="133502"/>
          </a:xfrm>
          <a:prstGeom prst="rect">
            <a:avLst/>
          </a:prstGeom>
          <a:noFill/>
          <a:ln/>
        </p:spPr>
        <p:txBody>
          <a:bodyPr wrap="square" lIns="0" tIns="0" rIns="0" bIns="0" rtlCol="0" anchor="ctr"/>
          <a:lstStyle/>
          <a:p>
            <a:pPr marL="0" indent="0" algn="l">
              <a:buNone/>
            </a:pPr>
            <a:r>
              <a:rPr lang="en-US" sz="1000" dirty="0">
                <a:solidFill>
                  <a:srgbClr val="4B5563"/>
                </a:solidFill>
                <a:latin typeface="BIZ UDGothic" pitchFamily="34" charset="0"/>
                <a:ea typeface="BIZ UDGothic" pitchFamily="34" charset="-122"/>
                <a:cs typeface="BIZ UDGothic" pitchFamily="34" charset="-120"/>
              </a:rPr>
              <a:t>（自らの事業を公的計画に位置付けやすく）</a:t>
            </a:r>
            <a:endParaRPr lang="en-US" sz="1000" dirty="0"/>
          </a:p>
        </p:txBody>
      </p:sp>
      <p:sp>
        <p:nvSpPr>
          <p:cNvPr id="12" name="Text 9"/>
          <p:cNvSpPr txBox="1"/>
          <p:nvPr/>
        </p:nvSpPr>
        <p:spPr>
          <a:xfrm>
            <a:off x="838505" y="4208983"/>
            <a:ext cx="400050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都市利便増進協定・低未利用土地利用促進協定への参画</a:t>
            </a:r>
            <a:endParaRPr lang="en-US" sz="1200" dirty="0"/>
          </a:p>
        </p:txBody>
      </p:sp>
      <p:sp>
        <p:nvSpPr>
          <p:cNvPr id="13" name="Text 10"/>
          <p:cNvSpPr txBox="1"/>
          <p:nvPr/>
        </p:nvSpPr>
        <p:spPr>
          <a:xfrm>
            <a:off x="838505" y="4529023"/>
            <a:ext cx="2781605"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公共空間活用の制度ルート整備と運営</a:t>
            </a:r>
            <a:endParaRPr lang="en-US" sz="1200" dirty="0"/>
          </a:p>
        </p:txBody>
      </p:sp>
      <p:sp>
        <p:nvSpPr>
          <p:cNvPr id="14" name="Shape 11"/>
          <p:cNvSpPr/>
          <p:nvPr/>
        </p:nvSpPr>
        <p:spPr>
          <a:xfrm>
            <a:off x="609905" y="5149053"/>
            <a:ext cx="5181905" cy="1181405"/>
          </a:xfrm>
          <a:prstGeom prst="rect">
            <a:avLst/>
          </a:prstGeom>
          <a:solidFill>
            <a:srgbClr val="F8F9FA"/>
          </a:solidFill>
          <a:ln/>
        </p:spPr>
      </p:sp>
      <p:sp>
        <p:nvSpPr>
          <p:cNvPr id="15" name="Shape 12"/>
          <p:cNvSpPr/>
          <p:nvPr/>
        </p:nvSpPr>
        <p:spPr>
          <a:xfrm>
            <a:off x="609905" y="5149053"/>
            <a:ext cx="57607" cy="1181405"/>
          </a:xfrm>
          <a:prstGeom prst="rect">
            <a:avLst/>
          </a:prstGeom>
          <a:solidFill>
            <a:srgbClr val="007BFF"/>
          </a:solidFill>
          <a:ln w="12700">
            <a:solidFill>
              <a:srgbClr val="007BFF">
                <a:alpha val="0"/>
              </a:srgbClr>
            </a:solidFill>
            <a:prstDash val="solid"/>
          </a:ln>
        </p:spPr>
      </p:sp>
      <p:sp>
        <p:nvSpPr>
          <p:cNvPr id="16" name="Text 13"/>
          <p:cNvSpPr txBox="1"/>
          <p:nvPr/>
        </p:nvSpPr>
        <p:spPr>
          <a:xfrm>
            <a:off x="819302" y="5301758"/>
            <a:ext cx="5010912" cy="228600"/>
          </a:xfrm>
          <a:prstGeom prst="rect">
            <a:avLst/>
          </a:prstGeom>
          <a:noFill/>
          <a:ln/>
        </p:spPr>
        <p:txBody>
          <a:bodyPr wrap="square" lIns="0" tIns="0" rIns="0" bIns="0" rtlCol="0" anchor="ctr"/>
          <a:lstStyle/>
          <a:p>
            <a:pPr marL="0" indent="0" algn="l">
              <a:buNone/>
            </a:pPr>
            <a:r>
              <a:rPr lang="en-US" sz="1200" b="1" dirty="0">
                <a:solidFill>
                  <a:srgbClr val="000000"/>
                </a:solidFill>
                <a:latin typeface="BIZ UDGothic" pitchFamily="34" charset="0"/>
                <a:ea typeface="BIZ UDGothic" pitchFamily="34" charset="-122"/>
                <a:cs typeface="BIZ UDGothic" pitchFamily="34" charset="-120"/>
              </a:rPr>
              <a:t>立ち位置</a:t>
            </a:r>
            <a:endParaRPr lang="en-US" sz="1200" dirty="0"/>
          </a:p>
        </p:txBody>
      </p:sp>
      <p:sp>
        <p:nvSpPr>
          <p:cNvPr id="17" name="Text 14"/>
          <p:cNvSpPr txBox="1"/>
          <p:nvPr/>
        </p:nvSpPr>
        <p:spPr>
          <a:xfrm>
            <a:off x="819302" y="5568763"/>
            <a:ext cx="4896612" cy="495605"/>
          </a:xfrm>
          <a:prstGeom prst="rect">
            <a:avLst/>
          </a:prstGeom>
          <a:noFill/>
          <a:ln/>
        </p:spPr>
        <p:txBody>
          <a:bodyPr wrap="square" lIns="0" tIns="0" rIns="0" bIns="0" rtlCol="0" anchor="t"/>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 エリア価値向上を官民で前へ進める</a:t>
            </a:r>
            <a:endParaRPr lang="en-US" sz="1200" dirty="0"/>
          </a:p>
          <a:p>
            <a:pPr marL="0" indent="0" algn="l">
              <a:buNone/>
            </a:pPr>
            <a:r>
              <a:rPr lang="en-US" sz="1200" b="1" dirty="0">
                <a:solidFill>
                  <a:srgbClr val="007BFF"/>
                </a:solidFill>
                <a:latin typeface="BIZ UDGothic" pitchFamily="34" charset="0"/>
                <a:ea typeface="BIZ UDGothic" pitchFamily="34" charset="-122"/>
                <a:cs typeface="BIZ UDGothic" pitchFamily="34" charset="-120"/>
              </a:rPr>
              <a:t>“まちづくり法人”</a:t>
            </a:r>
            <a:endParaRPr lang="en-US" sz="1200" dirty="0"/>
          </a:p>
        </p:txBody>
      </p:sp>
      <p:sp>
        <p:nvSpPr>
          <p:cNvPr id="18" name="Shape 15"/>
          <p:cNvSpPr/>
          <p:nvPr/>
        </p:nvSpPr>
        <p:spPr>
          <a:xfrm>
            <a:off x="6305233" y="2282414"/>
            <a:ext cx="5181905" cy="2608326"/>
          </a:xfrm>
          <a:prstGeom prst="roundRect">
            <a:avLst>
              <a:gd name="adj" fmla="val 343"/>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sp>
        <p:nvSpPr>
          <p:cNvPr id="19" name="Shape 16"/>
          <p:cNvSpPr/>
          <p:nvPr/>
        </p:nvSpPr>
        <p:spPr>
          <a:xfrm>
            <a:off x="6601054" y="2935224"/>
            <a:ext cx="1371600" cy="19202"/>
          </a:xfrm>
          <a:prstGeom prst="rect">
            <a:avLst/>
          </a:prstGeom>
          <a:solidFill>
            <a:srgbClr val="E5E7EB"/>
          </a:solidFill>
          <a:ln w="12700">
            <a:solidFill>
              <a:srgbClr val="E5E7EB">
                <a:alpha val="0"/>
              </a:srgbClr>
            </a:solidFill>
            <a:prstDash val="solid"/>
          </a:ln>
        </p:spPr>
      </p:sp>
      <p:sp>
        <p:nvSpPr>
          <p:cNvPr id="20" name="Text 17"/>
          <p:cNvSpPr txBox="1"/>
          <p:nvPr/>
        </p:nvSpPr>
        <p:spPr>
          <a:xfrm>
            <a:off x="6601054" y="2592324"/>
            <a:ext cx="1429207" cy="267005"/>
          </a:xfrm>
          <a:prstGeom prst="rect">
            <a:avLst/>
          </a:prstGeom>
          <a:solidFill>
            <a:srgbClr val="FFFFFF">
              <a:alpha val="0"/>
            </a:srgbClr>
          </a:solidFill>
          <a:ln>
            <a:solidFill>
              <a:srgbClr val="FFFFFF">
                <a:alpha val="0"/>
              </a:srgbClr>
            </a:solidFill>
          </a:ln>
        </p:spPr>
        <p:txBody>
          <a:bodyPr wrap="square" lIns="0" tIns="0" rIns="0" bIns="0" rtlCol="0" anchor="t"/>
          <a:lstStyle/>
          <a:p>
            <a:pPr marL="0" indent="0" algn="l">
              <a:buNone/>
            </a:pPr>
            <a:r>
              <a:rPr lang="en-US" sz="1300" b="1" dirty="0">
                <a:solidFill>
                  <a:srgbClr val="000000"/>
                </a:solidFill>
                <a:latin typeface="BIZ UDGothic" pitchFamily="34" charset="0"/>
                <a:ea typeface="BIZ UDGothic" pitchFamily="34" charset="-122"/>
                <a:cs typeface="BIZ UDGothic" pitchFamily="34" charset="-120"/>
              </a:rPr>
              <a:t>向いている案件例</a:t>
            </a:r>
            <a:endParaRPr lang="en-US" sz="1300" dirty="0"/>
          </a:p>
        </p:txBody>
      </p:sp>
      <p:pic>
        <p:nvPicPr>
          <p:cNvPr id="21" name="Image 1" descr="preencoded.png"/>
          <p:cNvPicPr>
            <a:picLocks noChangeAspect="1"/>
          </p:cNvPicPr>
          <p:nvPr/>
        </p:nvPicPr>
        <p:blipFill>
          <a:blip r:embed="rId4"/>
          <a:srcRect t="-43" b="-43"/>
          <a:stretch/>
        </p:blipFill>
        <p:spPr>
          <a:xfrm>
            <a:off x="6601054" y="3183026"/>
            <a:ext cx="133502" cy="152705"/>
          </a:xfrm>
          <a:prstGeom prst="rect">
            <a:avLst/>
          </a:prstGeom>
        </p:spPr>
      </p:pic>
      <p:sp>
        <p:nvSpPr>
          <p:cNvPr id="22" name="Text 18"/>
          <p:cNvSpPr txBox="1"/>
          <p:nvPr/>
        </p:nvSpPr>
        <p:spPr>
          <a:xfrm>
            <a:off x="6848856" y="3107131"/>
            <a:ext cx="2591410" cy="191110"/>
          </a:xfrm>
          <a:prstGeom prst="rect">
            <a:avLst/>
          </a:prstGeom>
          <a:noFill/>
          <a:ln/>
        </p:spPr>
        <p:txBody>
          <a:bodyPr wrap="square" lIns="0" tIns="0" rIns="0" bIns="0" rtlCol="0" anchor="ctr"/>
          <a:lstStyle/>
          <a:p>
            <a:pPr marL="0" indent="0" algn="l">
              <a:buNone/>
            </a:pPr>
            <a:r>
              <a:rPr lang="en-US" sz="1000" b="1" dirty="0">
                <a:solidFill>
                  <a:srgbClr val="000000"/>
                </a:solidFill>
                <a:latin typeface="BIZ UDGothic" pitchFamily="34" charset="0"/>
                <a:ea typeface="BIZ UDGothic" pitchFamily="34" charset="-122"/>
                <a:cs typeface="BIZ UDGothic" pitchFamily="34" charset="-120"/>
              </a:rPr>
              <a:t>駅前広場・歩行者空間の再編と管理運営</a:t>
            </a:r>
            <a:endParaRPr lang="en-US" sz="1000" dirty="0"/>
          </a:p>
        </p:txBody>
      </p:sp>
      <p:sp>
        <p:nvSpPr>
          <p:cNvPr id="23" name="Text 19"/>
          <p:cNvSpPr txBox="1"/>
          <p:nvPr/>
        </p:nvSpPr>
        <p:spPr>
          <a:xfrm>
            <a:off x="6848856" y="3297326"/>
            <a:ext cx="2591410" cy="152705"/>
          </a:xfrm>
          <a:prstGeom prst="rect">
            <a:avLst/>
          </a:prstGeom>
          <a:noFill/>
          <a:ln/>
        </p:spPr>
        <p:txBody>
          <a:bodyPr wrap="square" lIns="0" tIns="0" rIns="0" bIns="0" rtlCol="0" anchor="ctr"/>
          <a:lstStyle/>
          <a:p>
            <a:pPr marL="0" indent="0" algn="l">
              <a:buNone/>
            </a:pPr>
            <a:r>
              <a:rPr lang="en-US" sz="900" dirty="0">
                <a:solidFill>
                  <a:srgbClr val="4B5563"/>
                </a:solidFill>
                <a:latin typeface="BIZ UDGothic" pitchFamily="34" charset="0"/>
                <a:ea typeface="BIZ UDGothic" pitchFamily="34" charset="-122"/>
                <a:cs typeface="BIZ UDGothic" pitchFamily="34" charset="-120"/>
              </a:rPr>
              <a:t>官民連携でのオープンスペース活用</a:t>
            </a:r>
            <a:endParaRPr lang="en-US" sz="900" dirty="0"/>
          </a:p>
        </p:txBody>
      </p:sp>
      <p:pic>
        <p:nvPicPr>
          <p:cNvPr id="24" name="Image 2" descr="preencoded.png"/>
          <p:cNvPicPr>
            <a:picLocks noChangeAspect="1"/>
          </p:cNvPicPr>
          <p:nvPr/>
        </p:nvPicPr>
        <p:blipFill>
          <a:blip r:embed="rId5"/>
          <a:srcRect l="-33" r="-33"/>
          <a:stretch/>
        </p:blipFill>
        <p:spPr>
          <a:xfrm>
            <a:off x="6601054" y="3678631"/>
            <a:ext cx="171907" cy="152705"/>
          </a:xfrm>
          <a:prstGeom prst="rect">
            <a:avLst/>
          </a:prstGeom>
        </p:spPr>
      </p:pic>
      <p:sp>
        <p:nvSpPr>
          <p:cNvPr id="25" name="Text 20"/>
          <p:cNvSpPr txBox="1"/>
          <p:nvPr/>
        </p:nvSpPr>
        <p:spPr>
          <a:xfrm>
            <a:off x="6886346" y="3601822"/>
            <a:ext cx="2160727" cy="191110"/>
          </a:xfrm>
          <a:prstGeom prst="rect">
            <a:avLst/>
          </a:prstGeom>
          <a:noFill/>
          <a:ln/>
        </p:spPr>
        <p:txBody>
          <a:bodyPr wrap="square" lIns="0" tIns="0" rIns="0" bIns="0" rtlCol="0" anchor="ctr"/>
          <a:lstStyle/>
          <a:p>
            <a:pPr marL="0" indent="0" algn="l">
              <a:buNone/>
            </a:pPr>
            <a:r>
              <a:rPr lang="en-US" sz="1000" b="1" dirty="0">
                <a:solidFill>
                  <a:srgbClr val="000000"/>
                </a:solidFill>
                <a:latin typeface="BIZ UDGothic" pitchFamily="34" charset="0"/>
                <a:ea typeface="BIZ UDGothic" pitchFamily="34" charset="-122"/>
                <a:cs typeface="BIZ UDGothic" pitchFamily="34" charset="-120"/>
              </a:rPr>
              <a:t>低未利用地の暫定利用→本格活用</a:t>
            </a:r>
            <a:endParaRPr lang="en-US" sz="1000" dirty="0"/>
          </a:p>
        </p:txBody>
      </p:sp>
      <p:sp>
        <p:nvSpPr>
          <p:cNvPr id="26" name="Text 21"/>
          <p:cNvSpPr txBox="1"/>
          <p:nvPr/>
        </p:nvSpPr>
        <p:spPr>
          <a:xfrm>
            <a:off x="6886346" y="3792931"/>
            <a:ext cx="2160727" cy="152705"/>
          </a:xfrm>
          <a:prstGeom prst="rect">
            <a:avLst/>
          </a:prstGeom>
          <a:noFill/>
          <a:ln/>
        </p:spPr>
        <p:txBody>
          <a:bodyPr wrap="square" lIns="0" tIns="0" rIns="0" bIns="0" rtlCol="0" anchor="ctr"/>
          <a:lstStyle/>
          <a:p>
            <a:pPr marL="0" indent="0" algn="l">
              <a:buNone/>
            </a:pPr>
            <a:r>
              <a:rPr lang="en-US" sz="900" dirty="0">
                <a:solidFill>
                  <a:srgbClr val="4B5563"/>
                </a:solidFill>
                <a:latin typeface="BIZ UDGothic" pitchFamily="34" charset="0"/>
                <a:ea typeface="BIZ UDGothic" pitchFamily="34" charset="-122"/>
                <a:cs typeface="BIZ UDGothic" pitchFamily="34" charset="-120"/>
              </a:rPr>
              <a:t>スモールトライの制度化と段階的整備</a:t>
            </a:r>
            <a:endParaRPr lang="en-US" sz="900" dirty="0"/>
          </a:p>
        </p:txBody>
      </p:sp>
      <p:pic>
        <p:nvPicPr>
          <p:cNvPr id="27" name="Image 3" descr="preencoded.png"/>
          <p:cNvPicPr>
            <a:picLocks noChangeAspect="1"/>
          </p:cNvPicPr>
          <p:nvPr/>
        </p:nvPicPr>
        <p:blipFill>
          <a:blip r:embed="rId6"/>
          <a:srcRect t="-180" b="-180"/>
          <a:stretch/>
        </p:blipFill>
        <p:spPr>
          <a:xfrm>
            <a:off x="6601054" y="4173322"/>
            <a:ext cx="190195" cy="152705"/>
          </a:xfrm>
          <a:prstGeom prst="rect">
            <a:avLst/>
          </a:prstGeom>
        </p:spPr>
      </p:pic>
      <p:sp>
        <p:nvSpPr>
          <p:cNvPr id="28" name="Text 22"/>
          <p:cNvSpPr txBox="1"/>
          <p:nvPr/>
        </p:nvSpPr>
        <p:spPr>
          <a:xfrm>
            <a:off x="6905549" y="4097426"/>
            <a:ext cx="2591410" cy="191110"/>
          </a:xfrm>
          <a:prstGeom prst="rect">
            <a:avLst/>
          </a:prstGeom>
          <a:noFill/>
          <a:ln/>
        </p:spPr>
        <p:txBody>
          <a:bodyPr wrap="square" lIns="0" tIns="0" rIns="0" bIns="0" rtlCol="0" anchor="ctr"/>
          <a:lstStyle/>
          <a:p>
            <a:pPr marL="0" indent="0" algn="l">
              <a:buNone/>
            </a:pPr>
            <a:r>
              <a:rPr lang="en-US" sz="1000" b="1" dirty="0">
                <a:solidFill>
                  <a:srgbClr val="000000"/>
                </a:solidFill>
                <a:latin typeface="BIZ UDGothic" pitchFamily="34" charset="0"/>
                <a:ea typeface="BIZ UDGothic" pitchFamily="34" charset="-122"/>
                <a:cs typeface="BIZ UDGothic" pitchFamily="34" charset="-120"/>
              </a:rPr>
              <a:t>エリアマネジメント組織の制度位置付け</a:t>
            </a:r>
            <a:endParaRPr lang="en-US" sz="1000" dirty="0"/>
          </a:p>
        </p:txBody>
      </p:sp>
      <p:sp>
        <p:nvSpPr>
          <p:cNvPr id="29" name="Text 23"/>
          <p:cNvSpPr txBox="1"/>
          <p:nvPr/>
        </p:nvSpPr>
        <p:spPr>
          <a:xfrm>
            <a:off x="6905549" y="4287622"/>
            <a:ext cx="2591410" cy="152705"/>
          </a:xfrm>
          <a:prstGeom prst="rect">
            <a:avLst/>
          </a:prstGeom>
          <a:noFill/>
          <a:ln/>
        </p:spPr>
        <p:txBody>
          <a:bodyPr wrap="square" lIns="0" tIns="0" rIns="0" bIns="0" rtlCol="0" anchor="ctr"/>
          <a:lstStyle/>
          <a:p>
            <a:pPr marL="0" indent="0" algn="l">
              <a:buNone/>
            </a:pPr>
            <a:r>
              <a:rPr lang="en-US" sz="900" dirty="0">
                <a:solidFill>
                  <a:srgbClr val="4B5563"/>
                </a:solidFill>
                <a:latin typeface="BIZ UDGothic" pitchFamily="34" charset="0"/>
                <a:ea typeface="BIZ UDGothic" pitchFamily="34" charset="-122"/>
                <a:cs typeface="BIZ UDGothic" pitchFamily="34" charset="-120"/>
              </a:rPr>
              <a:t>収益化導線の確保と持続的な運営体制</a:t>
            </a:r>
            <a:endParaRPr lang="en-US" sz="900" dirty="0"/>
          </a:p>
        </p:txBody>
      </p:sp>
      <p:sp>
        <p:nvSpPr>
          <p:cNvPr id="32" name="Shape 25"/>
          <p:cNvSpPr/>
          <p:nvPr/>
        </p:nvSpPr>
        <p:spPr>
          <a:xfrm>
            <a:off x="6553505" y="9631375"/>
            <a:ext cx="1695298" cy="267005"/>
          </a:xfrm>
          <a:prstGeom prst="roundRect">
            <a:avLst>
              <a:gd name="adj" fmla="val 48924"/>
            </a:avLst>
          </a:prstGeom>
          <a:solidFill>
            <a:srgbClr val="000000">
              <a:alpha val="50000"/>
            </a:srgbClr>
          </a:solidFill>
          <a:ln w="12700">
            <a:solidFill>
              <a:srgbClr val="FFFFFF">
                <a:alpha val="0"/>
              </a:srgbClr>
            </a:solidFill>
            <a:prstDash val="solid"/>
          </a:ln>
        </p:spPr>
      </p:sp>
      <p:sp>
        <p:nvSpPr>
          <p:cNvPr id="33" name="Text 26"/>
          <p:cNvSpPr txBox="1"/>
          <p:nvPr/>
        </p:nvSpPr>
        <p:spPr>
          <a:xfrm>
            <a:off x="6667805" y="9698126"/>
            <a:ext cx="1584655" cy="133502"/>
          </a:xfrm>
          <a:prstGeom prst="rect">
            <a:avLst/>
          </a:prstGeom>
          <a:noFill/>
          <a:ln/>
        </p:spPr>
        <p:txBody>
          <a:bodyPr wrap="square" lIns="0" tIns="0" rIns="0" bIns="0" rtlCol="0" anchor="ctr"/>
          <a:lstStyle/>
          <a:p>
            <a:pPr marL="0" indent="0" algn="l">
              <a:buNone/>
            </a:pPr>
            <a:r>
              <a:rPr lang="en-US" sz="1000" b="1" dirty="0">
                <a:solidFill>
                  <a:srgbClr val="FFFFFF"/>
                </a:solidFill>
                <a:latin typeface="BIZ UDGothic" pitchFamily="34" charset="0"/>
                <a:ea typeface="BIZ UDGothic" pitchFamily="34" charset="-122"/>
                <a:cs typeface="BIZ UDGothic" pitchFamily="34" charset="-120"/>
              </a:rPr>
              <a:t>都市再生の現場イメージ</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a:stretch/>
        </p:blipFill>
        <p:spPr>
          <a:xfrm>
            <a:off x="609905" y="666598"/>
            <a:ext cx="152705" cy="152705"/>
          </a:xfrm>
          <a:prstGeom prst="rect">
            <a:avLst/>
          </a:prstGeom>
        </p:spPr>
      </p:pic>
      <p:sp>
        <p:nvSpPr>
          <p:cNvPr id="5" name="Text 2"/>
          <p:cNvSpPr txBox="1"/>
          <p:nvPr/>
        </p:nvSpPr>
        <p:spPr>
          <a:xfrm>
            <a:off x="609905" y="1181405"/>
            <a:ext cx="11144707" cy="1105510"/>
          </a:xfrm>
          <a:prstGeom prst="rect">
            <a:avLst/>
          </a:prstGeom>
          <a:noFill/>
          <a:ln/>
        </p:spPr>
        <p:txBody>
          <a:bodyPr wrap="square" lIns="0" tIns="0" rIns="0" bIns="0" rtlCol="0" anchor="t"/>
          <a:lstStyle/>
          <a:p>
            <a:pPr marL="0" indent="0" algn="l">
              <a:buNone/>
            </a:pPr>
            <a:r>
              <a:rPr lang="en-US" sz="3600" b="1" dirty="0">
                <a:solidFill>
                  <a:srgbClr val="333333"/>
                </a:solidFill>
                <a:latin typeface="BIZ UDGothic" pitchFamily="34" charset="0"/>
                <a:ea typeface="BIZ UDGothic" pitchFamily="34" charset="-122"/>
                <a:cs typeface="BIZ UDGothic" pitchFamily="34" charset="-120"/>
              </a:rPr>
              <a:t> 所有者不明土地利用円滑化等推進法人</a:t>
            </a:r>
            <a:endParaRPr lang="en-US" sz="3600" dirty="0"/>
          </a:p>
          <a:p>
            <a:pPr marL="0" indent="0" algn="l">
              <a:buNone/>
            </a:pPr>
            <a:r>
              <a:rPr lang="en-US" sz="2400" b="1" dirty="0">
                <a:solidFill>
                  <a:srgbClr val="555555"/>
                </a:solidFill>
                <a:latin typeface="BIZ UDGothic" pitchFamily="34" charset="0"/>
                <a:ea typeface="BIZ UDGothic" pitchFamily="34" charset="-122"/>
                <a:cs typeface="BIZ UDGothic" pitchFamily="34" charset="-120"/>
              </a:rPr>
              <a:t>（所有者不明土地法）</a:t>
            </a:r>
            <a:endParaRPr lang="en-US" sz="3600" dirty="0"/>
          </a:p>
        </p:txBody>
      </p:sp>
      <p:sp>
        <p:nvSpPr>
          <p:cNvPr id="6" name="Shape 3"/>
          <p:cNvSpPr/>
          <p:nvPr/>
        </p:nvSpPr>
        <p:spPr>
          <a:xfrm>
            <a:off x="609905" y="3522726"/>
            <a:ext cx="5867705" cy="1209751"/>
          </a:xfrm>
          <a:prstGeom prst="roundRect">
            <a:avLst>
              <a:gd name="adj" fmla="val 2381"/>
            </a:avLst>
          </a:prstGeom>
          <a:solidFill>
            <a:srgbClr val="F8F9FA"/>
          </a:solidFill>
          <a:ln/>
        </p:spPr>
      </p:sp>
      <p:sp>
        <p:nvSpPr>
          <p:cNvPr id="7" name="Shape 4"/>
          <p:cNvSpPr/>
          <p:nvPr/>
        </p:nvSpPr>
        <p:spPr>
          <a:xfrm>
            <a:off x="609905" y="3522726"/>
            <a:ext cx="57607" cy="1209751"/>
          </a:xfrm>
          <a:prstGeom prst="rect">
            <a:avLst/>
          </a:prstGeom>
          <a:solidFill>
            <a:srgbClr val="007BFF"/>
          </a:solidFill>
          <a:ln w="12700">
            <a:solidFill>
              <a:srgbClr val="007BFF">
                <a:alpha val="0"/>
              </a:srgbClr>
            </a:solidFill>
            <a:prstDash val="solid"/>
          </a:ln>
        </p:spPr>
      </p:sp>
      <p:sp>
        <p:nvSpPr>
          <p:cNvPr id="8" name="Shape 5"/>
          <p:cNvSpPr/>
          <p:nvPr/>
        </p:nvSpPr>
        <p:spPr>
          <a:xfrm>
            <a:off x="609905" y="5318608"/>
            <a:ext cx="5867705" cy="19202"/>
          </a:xfrm>
          <a:prstGeom prst="rect">
            <a:avLst/>
          </a:prstGeom>
          <a:solidFill>
            <a:srgbClr val="007BFF"/>
          </a:solidFill>
          <a:ln w="12700">
            <a:solidFill>
              <a:srgbClr val="007BFF">
                <a:alpha val="0"/>
              </a:srgbClr>
            </a:solidFill>
            <a:prstDash val="solid"/>
          </a:ln>
        </p:spPr>
      </p:sp>
      <p:sp>
        <p:nvSpPr>
          <p:cNvPr id="9" name="Text 6"/>
          <p:cNvSpPr txBox="1"/>
          <p:nvPr/>
        </p:nvSpPr>
        <p:spPr>
          <a:xfrm>
            <a:off x="876910" y="4956505"/>
            <a:ext cx="5790895"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できること（コア機能） </a:t>
            </a:r>
            <a:endParaRPr lang="en-US" sz="1500" dirty="0"/>
          </a:p>
        </p:txBody>
      </p:sp>
      <p:pic>
        <p:nvPicPr>
          <p:cNvPr id="10" name="Image 1" descr="preencoded.png"/>
          <p:cNvPicPr>
            <a:picLocks noChangeAspect="1"/>
          </p:cNvPicPr>
          <p:nvPr/>
        </p:nvPicPr>
        <p:blipFill>
          <a:blip r:embed="rId4"/>
          <a:srcRect/>
          <a:stretch/>
        </p:blipFill>
        <p:spPr>
          <a:xfrm>
            <a:off x="609905" y="5004054"/>
            <a:ext cx="190195" cy="190195"/>
          </a:xfrm>
          <a:prstGeom prst="rect">
            <a:avLst/>
          </a:prstGeom>
        </p:spPr>
      </p:pic>
      <p:pic>
        <p:nvPicPr>
          <p:cNvPr id="11" name="Image 2" descr="preencoded.png"/>
          <p:cNvPicPr>
            <a:picLocks noChangeAspect="1"/>
          </p:cNvPicPr>
          <p:nvPr/>
        </p:nvPicPr>
        <p:blipFill>
          <a:blip r:embed="rId5"/>
          <a:srcRect/>
          <a:stretch/>
        </p:blipFill>
        <p:spPr>
          <a:xfrm>
            <a:off x="609905" y="5535320"/>
            <a:ext cx="152705" cy="152705"/>
          </a:xfrm>
          <a:prstGeom prst="rect">
            <a:avLst/>
          </a:prstGeom>
        </p:spPr>
      </p:pic>
      <p:pic>
        <p:nvPicPr>
          <p:cNvPr id="12" name="Image 3" descr="preencoded.png"/>
          <p:cNvPicPr>
            <a:picLocks noChangeAspect="1"/>
          </p:cNvPicPr>
          <p:nvPr/>
        </p:nvPicPr>
        <p:blipFill>
          <a:blip r:embed="rId5"/>
          <a:srcRect/>
          <a:stretch/>
        </p:blipFill>
        <p:spPr>
          <a:xfrm>
            <a:off x="609905" y="5901080"/>
            <a:ext cx="152705" cy="152705"/>
          </a:xfrm>
          <a:prstGeom prst="rect">
            <a:avLst/>
          </a:prstGeom>
        </p:spPr>
      </p:pic>
      <p:pic>
        <p:nvPicPr>
          <p:cNvPr id="13" name="Image 4" descr="preencoded.png"/>
          <p:cNvPicPr>
            <a:picLocks noChangeAspect="1"/>
          </p:cNvPicPr>
          <p:nvPr/>
        </p:nvPicPr>
        <p:blipFill>
          <a:blip r:embed="rId5"/>
          <a:srcRect/>
          <a:stretch/>
        </p:blipFill>
        <p:spPr>
          <a:xfrm>
            <a:off x="609905" y="6266840"/>
            <a:ext cx="152705" cy="152705"/>
          </a:xfrm>
          <a:prstGeom prst="rect">
            <a:avLst/>
          </a:prstGeom>
        </p:spPr>
      </p:pic>
      <p:sp>
        <p:nvSpPr>
          <p:cNvPr id="14" name="Shape 7"/>
          <p:cNvSpPr/>
          <p:nvPr/>
        </p:nvSpPr>
        <p:spPr>
          <a:xfrm>
            <a:off x="6782105" y="2505913"/>
            <a:ext cx="4800600" cy="19202"/>
          </a:xfrm>
          <a:prstGeom prst="rect">
            <a:avLst/>
          </a:prstGeom>
          <a:solidFill>
            <a:srgbClr val="007BFF"/>
          </a:solidFill>
          <a:ln w="12700">
            <a:solidFill>
              <a:srgbClr val="007BFF">
                <a:alpha val="0"/>
              </a:srgbClr>
            </a:solidFill>
            <a:prstDash val="solid"/>
          </a:ln>
        </p:spPr>
      </p:sp>
      <p:sp>
        <p:nvSpPr>
          <p:cNvPr id="15" name="Text 8"/>
          <p:cNvSpPr txBox="1"/>
          <p:nvPr/>
        </p:nvSpPr>
        <p:spPr>
          <a:xfrm>
            <a:off x="7001561" y="2143811"/>
            <a:ext cx="4772254" cy="2862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向いている案件例 </a:t>
            </a:r>
            <a:endParaRPr lang="en-US" sz="1500" dirty="0"/>
          </a:p>
        </p:txBody>
      </p:sp>
      <p:pic>
        <p:nvPicPr>
          <p:cNvPr id="16" name="Image 5" descr="preencoded.png"/>
          <p:cNvPicPr>
            <a:picLocks noChangeAspect="1"/>
          </p:cNvPicPr>
          <p:nvPr/>
        </p:nvPicPr>
        <p:blipFill>
          <a:blip r:embed="rId6"/>
          <a:srcRect/>
          <a:stretch/>
        </p:blipFill>
        <p:spPr>
          <a:xfrm>
            <a:off x="6782105" y="2191360"/>
            <a:ext cx="142646" cy="190195"/>
          </a:xfrm>
          <a:prstGeom prst="rect">
            <a:avLst/>
          </a:prstGeom>
        </p:spPr>
      </p:pic>
      <p:sp>
        <p:nvSpPr>
          <p:cNvPr id="17" name="Shape 9"/>
          <p:cNvSpPr/>
          <p:nvPr/>
        </p:nvSpPr>
        <p:spPr>
          <a:xfrm>
            <a:off x="6782105" y="2905506"/>
            <a:ext cx="4800600" cy="1037844"/>
          </a:xfrm>
          <a:prstGeom prst="roundRect">
            <a:avLst>
              <a:gd name="adj" fmla="val 6466"/>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pic>
        <p:nvPicPr>
          <p:cNvPr id="18" name="Image 6" descr="preencoded.png"/>
          <p:cNvPicPr>
            <a:picLocks noChangeAspect="1"/>
          </p:cNvPicPr>
          <p:nvPr/>
        </p:nvPicPr>
        <p:blipFill>
          <a:blip r:embed="rId7"/>
          <a:srcRect l="-33" r="-33"/>
          <a:stretch/>
        </p:blipFill>
        <p:spPr>
          <a:xfrm>
            <a:off x="6943954" y="3105760"/>
            <a:ext cx="171907" cy="152705"/>
          </a:xfrm>
          <a:prstGeom prst="rect">
            <a:avLst/>
          </a:prstGeom>
        </p:spPr>
      </p:pic>
      <p:sp>
        <p:nvSpPr>
          <p:cNvPr id="19" name="Text 10"/>
          <p:cNvSpPr txBox="1"/>
          <p:nvPr/>
        </p:nvSpPr>
        <p:spPr>
          <a:xfrm>
            <a:off x="7191756" y="3067355"/>
            <a:ext cx="1975104"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里道・水路等の探索と管理</a:t>
            </a:r>
            <a:endParaRPr lang="en-US" sz="1200" dirty="0"/>
          </a:p>
        </p:txBody>
      </p:sp>
      <p:sp>
        <p:nvSpPr>
          <p:cNvPr id="20" name="Shape 11"/>
          <p:cNvSpPr/>
          <p:nvPr/>
        </p:nvSpPr>
        <p:spPr>
          <a:xfrm>
            <a:off x="6782105" y="4319168"/>
            <a:ext cx="4800600" cy="1037844"/>
          </a:xfrm>
          <a:prstGeom prst="roundRect">
            <a:avLst>
              <a:gd name="adj" fmla="val 6466"/>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pic>
        <p:nvPicPr>
          <p:cNvPr id="21" name="Image 7" descr="preencoded.png"/>
          <p:cNvPicPr>
            <a:picLocks noChangeAspect="1"/>
          </p:cNvPicPr>
          <p:nvPr/>
        </p:nvPicPr>
        <p:blipFill>
          <a:blip r:embed="rId8"/>
          <a:srcRect/>
          <a:stretch/>
        </p:blipFill>
        <p:spPr>
          <a:xfrm>
            <a:off x="6943954" y="4518508"/>
            <a:ext cx="152705" cy="152705"/>
          </a:xfrm>
          <a:prstGeom prst="rect">
            <a:avLst/>
          </a:prstGeom>
        </p:spPr>
      </p:pic>
      <p:sp>
        <p:nvSpPr>
          <p:cNvPr id="22" name="Text 12"/>
          <p:cNvSpPr txBox="1"/>
          <p:nvPr/>
        </p:nvSpPr>
        <p:spPr>
          <a:xfrm>
            <a:off x="7172554" y="4481017"/>
            <a:ext cx="1975104"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遊休農地の地域活動用地化</a:t>
            </a:r>
            <a:endParaRPr lang="en-US" sz="1200" dirty="0"/>
          </a:p>
        </p:txBody>
      </p:sp>
      <p:sp>
        <p:nvSpPr>
          <p:cNvPr id="23" name="Shape 13"/>
          <p:cNvSpPr/>
          <p:nvPr/>
        </p:nvSpPr>
        <p:spPr>
          <a:xfrm>
            <a:off x="6782105" y="5731916"/>
            <a:ext cx="4800600" cy="1037844"/>
          </a:xfrm>
          <a:prstGeom prst="roundRect">
            <a:avLst>
              <a:gd name="adj" fmla="val 6466"/>
            </a:avLst>
          </a:prstGeom>
          <a:solidFill>
            <a:srgbClr val="FFFFFF"/>
          </a:solidFill>
          <a:ln w="12700">
            <a:solidFill>
              <a:srgbClr val="E5E7EB"/>
            </a:solidFill>
            <a:prstDash val="solid"/>
          </a:ln>
          <a:effectLst>
            <a:outerShdw blurRad="63500" dist="38100" dir="16200000" algn="bl" rotWithShape="0">
              <a:srgbClr val="000000">
                <a:alpha val="5000"/>
              </a:srgbClr>
            </a:outerShdw>
          </a:effectLst>
        </p:spPr>
      </p:sp>
      <p:pic>
        <p:nvPicPr>
          <p:cNvPr id="24" name="Image 8" descr="preencoded.png"/>
          <p:cNvPicPr>
            <a:picLocks noChangeAspect="1"/>
          </p:cNvPicPr>
          <p:nvPr/>
        </p:nvPicPr>
        <p:blipFill>
          <a:blip r:embed="rId9"/>
          <a:srcRect/>
          <a:stretch/>
        </p:blipFill>
        <p:spPr>
          <a:xfrm>
            <a:off x="6943954" y="5932170"/>
            <a:ext cx="152705" cy="152705"/>
          </a:xfrm>
          <a:prstGeom prst="rect">
            <a:avLst/>
          </a:prstGeom>
        </p:spPr>
      </p:pic>
      <p:sp>
        <p:nvSpPr>
          <p:cNvPr id="25" name="Text 14"/>
          <p:cNvSpPr txBox="1"/>
          <p:nvPr/>
        </p:nvSpPr>
        <p:spPr>
          <a:xfrm>
            <a:off x="7172554" y="5893765"/>
            <a:ext cx="1811426" cy="228600"/>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災害リスク地の安全対策</a:t>
            </a:r>
            <a:endParaRPr lang="en-US" sz="1200" dirty="0"/>
          </a:p>
        </p:txBody>
      </p:sp>
      <p:sp>
        <p:nvSpPr>
          <p:cNvPr id="26" name="Text 15"/>
          <p:cNvSpPr txBox="1"/>
          <p:nvPr/>
        </p:nvSpPr>
        <p:spPr>
          <a:xfrm>
            <a:off x="875995" y="599846"/>
            <a:ext cx="2667305" cy="277063"/>
          </a:xfrm>
          <a:prstGeom prst="rect">
            <a:avLst/>
          </a:prstGeom>
          <a:noFill/>
          <a:ln/>
        </p:spPr>
        <p:txBody>
          <a:bodyPr wrap="square" lIns="0" tIns="0" rIns="0" bIns="0" rtlCol="0" anchor="ctr"/>
          <a:lstStyle/>
          <a:p>
            <a:pPr marL="0" indent="0" algn="l">
              <a:buNone/>
            </a:pPr>
            <a:r>
              <a:rPr lang="en-US" sz="1500" dirty="0">
                <a:solidFill>
                  <a:srgbClr val="007BFF"/>
                </a:solidFill>
                <a:latin typeface="Noto Sans JP" pitchFamily="34" charset="0"/>
                <a:ea typeface="Noto Sans JP" pitchFamily="34" charset="-122"/>
                <a:cs typeface="Noto Sans JP" pitchFamily="34" charset="-120"/>
              </a:rPr>
              <a:t>自治体・地域支援実務勉強会</a:t>
            </a:r>
            <a:endParaRPr lang="en-US" sz="1500" dirty="0"/>
          </a:p>
        </p:txBody>
      </p:sp>
      <p:sp>
        <p:nvSpPr>
          <p:cNvPr id="27" name="Text 16"/>
          <p:cNvSpPr txBox="1"/>
          <p:nvPr/>
        </p:nvSpPr>
        <p:spPr>
          <a:xfrm>
            <a:off x="613917" y="2329891"/>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根拠法</a:t>
            </a:r>
            <a:endParaRPr lang="en-US" sz="1300" dirty="0"/>
          </a:p>
        </p:txBody>
      </p:sp>
      <p:sp>
        <p:nvSpPr>
          <p:cNvPr id="28" name="Text 17"/>
          <p:cNvSpPr txBox="1"/>
          <p:nvPr/>
        </p:nvSpPr>
        <p:spPr>
          <a:xfrm>
            <a:off x="1512772" y="2329891"/>
            <a:ext cx="4219956"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所有者不明土地の利用の円滑化等に関する特別措置法</a:t>
            </a:r>
            <a:endParaRPr lang="en-US" sz="1300" dirty="0"/>
          </a:p>
        </p:txBody>
      </p:sp>
      <p:sp>
        <p:nvSpPr>
          <p:cNvPr id="29" name="Text 18"/>
          <p:cNvSpPr txBox="1"/>
          <p:nvPr/>
        </p:nvSpPr>
        <p:spPr>
          <a:xfrm>
            <a:off x="613917" y="2703881"/>
            <a:ext cx="752551"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指定主体</a:t>
            </a:r>
            <a:endParaRPr lang="en-US" sz="1300" dirty="0"/>
          </a:p>
        </p:txBody>
      </p:sp>
      <p:sp>
        <p:nvSpPr>
          <p:cNvPr id="30" name="Text 19"/>
          <p:cNvSpPr txBox="1"/>
          <p:nvPr/>
        </p:nvSpPr>
        <p:spPr>
          <a:xfrm>
            <a:off x="1512772" y="2703881"/>
            <a:ext cx="752551"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市町村長</a:t>
            </a:r>
            <a:endParaRPr lang="en-US" sz="1300" dirty="0"/>
          </a:p>
        </p:txBody>
      </p:sp>
      <p:sp>
        <p:nvSpPr>
          <p:cNvPr id="31" name="Text 20"/>
          <p:cNvSpPr txBox="1"/>
          <p:nvPr/>
        </p:nvSpPr>
        <p:spPr>
          <a:xfrm>
            <a:off x="613917" y="3076956"/>
            <a:ext cx="581558"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主戦場</a:t>
            </a:r>
            <a:endParaRPr lang="en-US" sz="1300" dirty="0"/>
          </a:p>
        </p:txBody>
      </p:sp>
      <p:sp>
        <p:nvSpPr>
          <p:cNvPr id="32" name="Text 21"/>
          <p:cNvSpPr txBox="1"/>
          <p:nvPr/>
        </p:nvSpPr>
        <p:spPr>
          <a:xfrm>
            <a:off x="1512772" y="3076956"/>
            <a:ext cx="2541118" cy="162763"/>
          </a:xfrm>
          <a:prstGeom prst="rect">
            <a:avLst/>
          </a:prstGeom>
          <a:noFill/>
          <a:ln/>
        </p:spPr>
        <p:txBody>
          <a:bodyPr wrap="square" lIns="0" tIns="0" rIns="0" bIns="0" rtlCol="0" anchor="ctr"/>
          <a:lstStyle/>
          <a:p>
            <a:pPr marL="0" indent="0" algn="l">
              <a:buNone/>
            </a:pPr>
            <a:r>
              <a:rPr lang="en-US" sz="1300" dirty="0">
                <a:solidFill>
                  <a:srgbClr val="333333"/>
                </a:solidFill>
                <a:latin typeface="BIZ UDGothic" pitchFamily="34" charset="0"/>
                <a:ea typeface="BIZ UDGothic" pitchFamily="34" charset="-122"/>
                <a:cs typeface="BIZ UDGothic" pitchFamily="34" charset="-120"/>
              </a:rPr>
              <a:t>所有者不明土地・低未利用土地</a:t>
            </a:r>
            <a:endParaRPr lang="en-US" sz="1300" dirty="0"/>
          </a:p>
        </p:txBody>
      </p:sp>
      <p:sp>
        <p:nvSpPr>
          <p:cNvPr id="33" name="Text 22"/>
          <p:cNvSpPr txBox="1"/>
          <p:nvPr/>
        </p:nvSpPr>
        <p:spPr>
          <a:xfrm>
            <a:off x="849478" y="3744011"/>
            <a:ext cx="752551"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立ち位置</a:t>
            </a:r>
            <a:endParaRPr lang="en-US" sz="1300" dirty="0"/>
          </a:p>
        </p:txBody>
      </p:sp>
      <p:sp>
        <p:nvSpPr>
          <p:cNvPr id="34" name="Text 23"/>
          <p:cNvSpPr txBox="1"/>
          <p:nvPr/>
        </p:nvSpPr>
        <p:spPr>
          <a:xfrm>
            <a:off x="849478" y="4062222"/>
            <a:ext cx="3667658" cy="181051"/>
          </a:xfrm>
          <a:prstGeom prst="rect">
            <a:avLst/>
          </a:prstGeom>
          <a:noFill/>
          <a:ln/>
        </p:spPr>
        <p:txBody>
          <a:bodyPr wrap="square" lIns="0" tIns="0" rIns="0" bIns="0" rtlCol="0" anchor="ctr"/>
          <a:lstStyle/>
          <a:p>
            <a:pPr marL="0" indent="0" algn="l">
              <a:buNone/>
            </a:pPr>
            <a:r>
              <a:rPr lang="en-US" sz="1400" b="1" dirty="0">
                <a:solidFill>
                  <a:srgbClr val="333333"/>
                </a:solidFill>
                <a:latin typeface="BIZ UDGothic" pitchFamily="34" charset="0"/>
                <a:ea typeface="BIZ UDGothic" pitchFamily="34" charset="-122"/>
                <a:cs typeface="BIZ UDGothic" pitchFamily="34" charset="-120"/>
              </a:rPr>
              <a:t>「所有者が分からない」壁を越えるための</a:t>
            </a:r>
            <a:endParaRPr lang="en-US" sz="1400" dirty="0"/>
          </a:p>
        </p:txBody>
      </p:sp>
      <p:sp>
        <p:nvSpPr>
          <p:cNvPr id="35" name="Text 24"/>
          <p:cNvSpPr txBox="1"/>
          <p:nvPr/>
        </p:nvSpPr>
        <p:spPr>
          <a:xfrm>
            <a:off x="849478" y="4317340"/>
            <a:ext cx="2181758" cy="181051"/>
          </a:xfrm>
          <a:prstGeom prst="rect">
            <a:avLst/>
          </a:prstGeom>
          <a:noFill/>
          <a:ln/>
        </p:spPr>
        <p:txBody>
          <a:bodyPr wrap="square" lIns="0" tIns="0" rIns="0" bIns="0" rtlCol="0" anchor="ctr"/>
          <a:lstStyle/>
          <a:p>
            <a:pPr marL="0" indent="0" algn="l">
              <a:buNone/>
            </a:pPr>
            <a:r>
              <a:rPr lang="en-US" sz="1400" b="1" dirty="0">
                <a:solidFill>
                  <a:srgbClr val="333333"/>
                </a:solidFill>
                <a:latin typeface="BIZ UDGothic" pitchFamily="34" charset="0"/>
                <a:ea typeface="BIZ UDGothic" pitchFamily="34" charset="-122"/>
                <a:cs typeface="BIZ UDGothic" pitchFamily="34" charset="-120"/>
              </a:rPr>
              <a:t>制度装備を持つ実行部隊</a:t>
            </a:r>
            <a:endParaRPr lang="en-US" sz="1400" dirty="0"/>
          </a:p>
        </p:txBody>
      </p:sp>
      <p:sp>
        <p:nvSpPr>
          <p:cNvPr id="36" name="Text 25"/>
          <p:cNvSpPr txBox="1"/>
          <p:nvPr/>
        </p:nvSpPr>
        <p:spPr>
          <a:xfrm>
            <a:off x="884225" y="5528005"/>
            <a:ext cx="4763110" cy="152705"/>
          </a:xfrm>
          <a:prstGeom prst="rect">
            <a:avLst/>
          </a:prstGeom>
          <a:noFill/>
          <a:ln/>
        </p:spPr>
        <p:txBody>
          <a:bodyPr wrap="square" lIns="0" tIns="0" rIns="0" bIns="0" rtlCol="0" anchor="ctr"/>
          <a:lstStyle/>
          <a:p>
            <a:pPr marL="0" indent="0" algn="l">
              <a:buNone/>
            </a:pPr>
            <a:r>
              <a:rPr lang="en-US" sz="1200" dirty="0" err="1">
                <a:solidFill>
                  <a:srgbClr val="FF0000"/>
                </a:solidFill>
                <a:latin typeface="BIZ UDGothic" pitchFamily="34" charset="0"/>
                <a:ea typeface="BIZ UDGothic" pitchFamily="34" charset="-122"/>
                <a:cs typeface="BIZ UDGothic" pitchFamily="34" charset="-120"/>
              </a:rPr>
              <a:t>地域福利増進事業</a:t>
            </a:r>
            <a:r>
              <a:rPr lang="en-US" sz="1200" baseline="30000" dirty="0" err="1">
                <a:solidFill>
                  <a:srgbClr val="FF0000"/>
                </a:solidFill>
                <a:latin typeface="BIZ UDGothic" pitchFamily="34" charset="0"/>
                <a:ea typeface="BIZ UDGothic" pitchFamily="34" charset="-122"/>
                <a:cs typeface="BIZ UDGothic" pitchFamily="34" charset="-120"/>
              </a:rPr>
              <a:t>※</a:t>
            </a:r>
            <a:r>
              <a:rPr lang="en-US" sz="1200" dirty="0" err="1">
                <a:solidFill>
                  <a:srgbClr val="333333"/>
                </a:solidFill>
                <a:latin typeface="BIZ UDGothic" pitchFamily="34" charset="0"/>
                <a:ea typeface="BIZ UDGothic" pitchFamily="34" charset="-122"/>
                <a:cs typeface="BIZ UDGothic" pitchFamily="34" charset="-120"/>
              </a:rPr>
              <a:t>の実施・参加、利活用希望者への情報提供・相談</a:t>
            </a:r>
            <a:endParaRPr lang="en-US" sz="1200" dirty="0"/>
          </a:p>
        </p:txBody>
      </p:sp>
      <p:sp>
        <p:nvSpPr>
          <p:cNvPr id="37" name="Text 26"/>
          <p:cNvSpPr txBox="1"/>
          <p:nvPr/>
        </p:nvSpPr>
        <p:spPr>
          <a:xfrm>
            <a:off x="884225" y="5893765"/>
            <a:ext cx="430591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委託に基づく土地所有者等の探索、土地の取得・管理・譲渡</a:t>
            </a:r>
            <a:endParaRPr lang="en-US" sz="1200" dirty="0"/>
          </a:p>
        </p:txBody>
      </p:sp>
      <p:sp>
        <p:nvSpPr>
          <p:cNvPr id="38" name="Text 27"/>
          <p:cNvSpPr txBox="1"/>
          <p:nvPr/>
        </p:nvSpPr>
        <p:spPr>
          <a:xfrm>
            <a:off x="884225" y="6259525"/>
            <a:ext cx="430591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管理命令等の市町村長への要請、対策計画の作成・変更提案</a:t>
            </a:r>
            <a:endParaRPr lang="en-US" sz="1200" dirty="0"/>
          </a:p>
        </p:txBody>
      </p:sp>
      <p:sp>
        <p:nvSpPr>
          <p:cNvPr id="39" name="Text 28"/>
          <p:cNvSpPr txBox="1"/>
          <p:nvPr/>
        </p:nvSpPr>
        <p:spPr>
          <a:xfrm>
            <a:off x="6943954" y="3370021"/>
            <a:ext cx="4420210" cy="362102"/>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所有者不明となっている里道や水路の所有者を探索・特定し、適切な管理を行うことで公共的な活用（遊歩道整備など）へ繋げる。</a:t>
            </a:r>
            <a:endParaRPr lang="en-US" sz="1100" dirty="0"/>
          </a:p>
        </p:txBody>
      </p:sp>
      <p:sp>
        <p:nvSpPr>
          <p:cNvPr id="40" name="Text 29"/>
          <p:cNvSpPr txBox="1"/>
          <p:nvPr/>
        </p:nvSpPr>
        <p:spPr>
          <a:xfrm>
            <a:off x="6943954" y="4783684"/>
            <a:ext cx="4420210" cy="362102"/>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耕作放棄され所有者が不明な農地を一体的に管理し、防災広場や地域交流拠点として再生・活用する。</a:t>
            </a:r>
            <a:endParaRPr lang="en-US" sz="1100" dirty="0"/>
          </a:p>
        </p:txBody>
      </p:sp>
      <p:sp>
        <p:nvSpPr>
          <p:cNvPr id="41" name="Text 30"/>
          <p:cNvSpPr txBox="1"/>
          <p:nvPr/>
        </p:nvSpPr>
        <p:spPr>
          <a:xfrm>
            <a:off x="6943954" y="6197346"/>
            <a:ext cx="4277563" cy="362102"/>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所有者不明により管理不全となっている崖地や荒廃地を集約管理し、地域の安全確保に向けた対策を講じる。</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4" name="Shape 2"/>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5" name="Image 0" descr="preencoded.png"/>
          <p:cNvPicPr>
            <a:picLocks noChangeAspect="1"/>
          </p:cNvPicPr>
          <p:nvPr/>
        </p:nvPicPr>
        <p:blipFill>
          <a:blip r:embed="rId3"/>
          <a:srcRect/>
          <a:stretch/>
        </p:blipFill>
        <p:spPr>
          <a:xfrm>
            <a:off x="609905" y="514807"/>
            <a:ext cx="152705" cy="152705"/>
          </a:xfrm>
          <a:prstGeom prst="rect">
            <a:avLst/>
          </a:prstGeom>
        </p:spPr>
      </p:pic>
      <p:sp>
        <p:nvSpPr>
          <p:cNvPr id="6" name="Text 3"/>
          <p:cNvSpPr txBox="1"/>
          <p:nvPr/>
        </p:nvSpPr>
        <p:spPr>
          <a:xfrm>
            <a:off x="609905" y="800100"/>
            <a:ext cx="11278210" cy="514807"/>
          </a:xfrm>
          <a:prstGeom prst="rect">
            <a:avLst/>
          </a:prstGeom>
          <a:noFill/>
          <a:ln/>
        </p:spPr>
        <p:txBody>
          <a:bodyPr wrap="square" lIns="0" tIns="0" rIns="0" bIns="0" rtlCol="0" anchor="ctr"/>
          <a:lstStyle/>
          <a:p>
            <a:pPr marL="0" indent="0" algn="l">
              <a:buNone/>
            </a:pPr>
            <a:r>
              <a:rPr lang="en-US" sz="3300" b="1" dirty="0">
                <a:solidFill>
                  <a:srgbClr val="333333"/>
                </a:solidFill>
                <a:latin typeface="BIZ UDGothic" pitchFamily="34" charset="0"/>
                <a:ea typeface="BIZ UDGothic" pitchFamily="34" charset="-122"/>
                <a:cs typeface="BIZ UDGothic" pitchFamily="34" charset="-120"/>
              </a:rPr>
              <a:t> </a:t>
            </a:r>
            <a:r>
              <a:rPr lang="en-US" sz="3300" b="1" dirty="0" err="1">
                <a:solidFill>
                  <a:srgbClr val="333333"/>
                </a:solidFill>
                <a:latin typeface="BIZ UDGothic" pitchFamily="34" charset="0"/>
                <a:ea typeface="BIZ UDGothic" pitchFamily="34" charset="-122"/>
                <a:cs typeface="BIZ UDGothic" pitchFamily="34" charset="-120"/>
              </a:rPr>
              <a:t>地域福利増進事業とは</a:t>
            </a:r>
            <a:r>
              <a:rPr lang="en-US" sz="3300" b="1" dirty="0">
                <a:solidFill>
                  <a:srgbClr val="333333"/>
                </a:solidFill>
                <a:latin typeface="BIZ UDGothic" pitchFamily="34" charset="0"/>
                <a:ea typeface="BIZ UDGothic" pitchFamily="34" charset="-122"/>
                <a:cs typeface="BIZ UDGothic" pitchFamily="34" charset="-120"/>
              </a:rPr>
              <a:t>？</a:t>
            </a:r>
            <a:r>
              <a:rPr lang="en-US" sz="1600" b="1" dirty="0">
                <a:solidFill>
                  <a:srgbClr val="666666"/>
                </a:solidFill>
                <a:latin typeface="BIZ UDGothic" pitchFamily="34" charset="0"/>
                <a:ea typeface="BIZ UDGothic" pitchFamily="34" charset="-122"/>
                <a:cs typeface="BIZ UDGothic" pitchFamily="34" charset="-120"/>
              </a:rPr>
              <a:t>（所有者不明土地法）</a:t>
            </a:r>
            <a:endParaRPr lang="en-US" sz="3300" dirty="0"/>
          </a:p>
        </p:txBody>
      </p:sp>
      <p:sp>
        <p:nvSpPr>
          <p:cNvPr id="7" name="Shape 4"/>
          <p:cNvSpPr/>
          <p:nvPr/>
        </p:nvSpPr>
        <p:spPr>
          <a:xfrm>
            <a:off x="609905" y="1899209"/>
            <a:ext cx="57607" cy="276149"/>
          </a:xfrm>
          <a:prstGeom prst="rect">
            <a:avLst/>
          </a:prstGeom>
          <a:solidFill>
            <a:srgbClr val="007BFF"/>
          </a:solidFill>
          <a:ln w="12700">
            <a:solidFill>
              <a:srgbClr val="007BFF">
                <a:alpha val="0"/>
              </a:srgbClr>
            </a:solidFill>
            <a:prstDash val="solid"/>
          </a:ln>
        </p:spPr>
      </p:sp>
      <p:sp>
        <p:nvSpPr>
          <p:cNvPr id="8" name="Text 5"/>
          <p:cNvSpPr txBox="1"/>
          <p:nvPr/>
        </p:nvSpPr>
        <p:spPr>
          <a:xfrm>
            <a:off x="781812" y="1899209"/>
            <a:ext cx="5885993"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400" b="1" dirty="0">
                <a:solidFill>
                  <a:srgbClr val="333333"/>
                </a:solidFill>
                <a:latin typeface="BIZ UDGothic" pitchFamily="34" charset="0"/>
                <a:ea typeface="BIZ UDGothic" pitchFamily="34" charset="-122"/>
                <a:cs typeface="BIZ UDGothic" pitchFamily="34" charset="-120"/>
              </a:rPr>
              <a:t>制度の要点</a:t>
            </a:r>
            <a:endParaRPr lang="en-US" sz="1400" dirty="0"/>
          </a:p>
        </p:txBody>
      </p:sp>
      <p:sp>
        <p:nvSpPr>
          <p:cNvPr id="9" name="Shape 6"/>
          <p:cNvSpPr/>
          <p:nvPr/>
        </p:nvSpPr>
        <p:spPr>
          <a:xfrm>
            <a:off x="609905" y="2325319"/>
            <a:ext cx="5867705" cy="2590495"/>
          </a:xfrm>
          <a:prstGeom prst="roundRect">
            <a:avLst>
              <a:gd name="adj" fmla="val 1038"/>
            </a:avLst>
          </a:prstGeom>
          <a:solidFill>
            <a:srgbClr val="F8F9FA"/>
          </a:solidFill>
          <a:ln w="12700">
            <a:solidFill>
              <a:srgbClr val="E5E7EB"/>
            </a:solidFill>
            <a:prstDash val="solid"/>
          </a:ln>
        </p:spPr>
      </p:sp>
      <p:sp>
        <p:nvSpPr>
          <p:cNvPr id="10" name="Shape 7"/>
          <p:cNvSpPr/>
          <p:nvPr/>
        </p:nvSpPr>
        <p:spPr>
          <a:xfrm>
            <a:off x="6782105" y="1899209"/>
            <a:ext cx="57607" cy="276149"/>
          </a:xfrm>
          <a:prstGeom prst="rect">
            <a:avLst/>
          </a:prstGeom>
          <a:solidFill>
            <a:srgbClr val="007BFF"/>
          </a:solidFill>
          <a:ln w="12700">
            <a:solidFill>
              <a:srgbClr val="007BFF">
                <a:alpha val="0"/>
              </a:srgbClr>
            </a:solidFill>
            <a:prstDash val="solid"/>
          </a:ln>
        </p:spPr>
      </p:sp>
      <p:sp>
        <p:nvSpPr>
          <p:cNvPr id="11" name="Text 8"/>
          <p:cNvSpPr txBox="1"/>
          <p:nvPr/>
        </p:nvSpPr>
        <p:spPr>
          <a:xfrm>
            <a:off x="6954012" y="1899209"/>
            <a:ext cx="4819802" cy="277063"/>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400" b="1" dirty="0">
                <a:solidFill>
                  <a:srgbClr val="333333"/>
                </a:solidFill>
                <a:latin typeface="BIZ UDGothic" pitchFamily="34" charset="0"/>
                <a:ea typeface="BIZ UDGothic" pitchFamily="34" charset="-122"/>
                <a:cs typeface="BIZ UDGothic" pitchFamily="34" charset="-120"/>
              </a:rPr>
              <a:t>進め方：3ステップ</a:t>
            </a:r>
            <a:endParaRPr lang="en-US" sz="1400" dirty="0"/>
          </a:p>
        </p:txBody>
      </p:sp>
      <p:sp>
        <p:nvSpPr>
          <p:cNvPr id="12" name="Text 9"/>
          <p:cNvSpPr txBox="1"/>
          <p:nvPr/>
        </p:nvSpPr>
        <p:spPr>
          <a:xfrm>
            <a:off x="875995" y="448056"/>
            <a:ext cx="2820010" cy="277063"/>
          </a:xfrm>
          <a:prstGeom prst="rect">
            <a:avLst/>
          </a:prstGeom>
          <a:noFill/>
          <a:ln/>
        </p:spPr>
        <p:txBody>
          <a:bodyPr wrap="square" lIns="0" tIns="0" rIns="0" bIns="0" rtlCol="0" anchor="ctr"/>
          <a:lstStyle/>
          <a:p>
            <a:pPr marL="0" indent="0" algn="l">
              <a:buNone/>
            </a:pPr>
            <a:r>
              <a:rPr lang="en-US" sz="1500" dirty="0">
                <a:solidFill>
                  <a:srgbClr val="007BFF"/>
                </a:solidFill>
                <a:latin typeface="Noto Sans JP" pitchFamily="34" charset="0"/>
                <a:ea typeface="Noto Sans JP" pitchFamily="34" charset="-122"/>
                <a:cs typeface="Noto Sans JP" pitchFamily="34" charset="-120"/>
              </a:rPr>
              <a:t>行政指定支援法人 5類型ガイド</a:t>
            </a:r>
            <a:endParaRPr lang="en-US" sz="1500" dirty="0"/>
          </a:p>
        </p:txBody>
      </p:sp>
      <p:sp>
        <p:nvSpPr>
          <p:cNvPr id="13" name="Shape 10"/>
          <p:cNvSpPr/>
          <p:nvPr/>
        </p:nvSpPr>
        <p:spPr>
          <a:xfrm>
            <a:off x="609905" y="1342339"/>
            <a:ext cx="4924044" cy="333756"/>
          </a:xfrm>
          <a:prstGeom prst="roundRect">
            <a:avLst>
              <a:gd name="adj" fmla="val 31311"/>
            </a:avLst>
          </a:prstGeom>
          <a:solidFill>
            <a:srgbClr val="E0F2FE"/>
          </a:solidFill>
          <a:ln w="12700">
            <a:solidFill>
              <a:srgbClr val="FFFFFF">
                <a:alpha val="0"/>
              </a:srgbClr>
            </a:solidFill>
            <a:prstDash val="solid"/>
          </a:ln>
        </p:spPr>
      </p:sp>
      <p:sp>
        <p:nvSpPr>
          <p:cNvPr id="14" name="Text 11"/>
          <p:cNvSpPr txBox="1"/>
          <p:nvPr/>
        </p:nvSpPr>
        <p:spPr>
          <a:xfrm>
            <a:off x="724205" y="1419149"/>
            <a:ext cx="4886554" cy="162763"/>
          </a:xfrm>
          <a:prstGeom prst="rect">
            <a:avLst/>
          </a:prstGeom>
          <a:noFill/>
          <a:ln/>
        </p:spPr>
        <p:txBody>
          <a:bodyPr wrap="square" lIns="0" tIns="0" rIns="0" bIns="0" rtlCol="0" anchor="ctr"/>
          <a:lstStyle/>
          <a:p>
            <a:pPr marL="0" indent="0" algn="l">
              <a:buNone/>
            </a:pPr>
            <a:r>
              <a:rPr lang="en-US" sz="1300" b="1" dirty="0">
                <a:solidFill>
                  <a:srgbClr val="007BFF"/>
                </a:solidFill>
                <a:latin typeface="BIZ UDGothic" pitchFamily="34" charset="0"/>
                <a:ea typeface="BIZ UDGothic" pitchFamily="34" charset="-122"/>
                <a:cs typeface="BIZ UDGothic" pitchFamily="34" charset="-120"/>
              </a:rPr>
              <a:t>“使われていない所有者不明土地”を地域のために使える制度</a:t>
            </a:r>
            <a:endParaRPr lang="en-US" sz="1300" dirty="0"/>
          </a:p>
        </p:txBody>
      </p:sp>
      <p:sp>
        <p:nvSpPr>
          <p:cNvPr id="15" name="Text 12"/>
          <p:cNvSpPr txBox="1"/>
          <p:nvPr/>
        </p:nvSpPr>
        <p:spPr>
          <a:xfrm>
            <a:off x="801929" y="2555748"/>
            <a:ext cx="381305" cy="152705"/>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目的</a:t>
            </a:r>
            <a:endParaRPr lang="en-US" sz="1200" dirty="0"/>
          </a:p>
        </p:txBody>
      </p:sp>
      <p:sp>
        <p:nvSpPr>
          <p:cNvPr id="16" name="Text 13"/>
          <p:cNvSpPr txBox="1"/>
          <p:nvPr/>
        </p:nvSpPr>
        <p:spPr>
          <a:xfrm>
            <a:off x="1849831" y="2482596"/>
            <a:ext cx="4646068" cy="594361"/>
          </a:xfrm>
          <a:prstGeom prst="rect">
            <a:avLst/>
          </a:prstGeom>
          <a:noFill/>
          <a:ln/>
        </p:spPr>
        <p:txBody>
          <a:bodyPr wrap="square" lIns="0" tIns="0" rIns="0" bIns="0" rtlCol="0" anchor="ctr"/>
          <a:lstStyle/>
          <a:p>
            <a:r>
              <a:rPr lang="en-US" sz="1200" dirty="0" err="1">
                <a:solidFill>
                  <a:srgbClr val="333333"/>
                </a:solidFill>
                <a:latin typeface="BIZ UDGothic" pitchFamily="34" charset="0"/>
                <a:ea typeface="BIZ UDGothic" pitchFamily="34" charset="-122"/>
                <a:cs typeface="BIZ UDGothic" pitchFamily="34" charset="-120"/>
              </a:rPr>
              <a:t>所有者が分からず放置されがちな土地を</a:t>
            </a:r>
            <a:r>
              <a:rPr lang="en-US" sz="1200" dirty="0">
                <a:solidFill>
                  <a:srgbClr val="333333"/>
                </a:solidFill>
                <a:latin typeface="BIZ UDGothic" pitchFamily="34" charset="0"/>
                <a:ea typeface="BIZ UDGothic" pitchFamily="34" charset="-122"/>
                <a:cs typeface="BIZ UDGothic" pitchFamily="34" charset="-120"/>
              </a:rPr>
              <a:t>、</a:t>
            </a:r>
          </a:p>
          <a:p>
            <a:r>
              <a:rPr lang="en-US" altLang="ja-JP" sz="1200" b="1" dirty="0" err="1">
                <a:solidFill>
                  <a:srgbClr val="333333"/>
                </a:solidFill>
                <a:latin typeface="BIZ UDGothic" pitchFamily="34" charset="0"/>
                <a:ea typeface="BIZ UDGothic" pitchFamily="34" charset="-122"/>
                <a:cs typeface="BIZ UDGothic" pitchFamily="34" charset="-120"/>
              </a:rPr>
              <a:t>地域住民の福祉・利便の増進</a:t>
            </a:r>
            <a:r>
              <a:rPr lang="en-US" altLang="ja-JP" sz="1200" dirty="0" err="1">
                <a:solidFill>
                  <a:srgbClr val="333333"/>
                </a:solidFill>
                <a:latin typeface="BIZ UDGothic" pitchFamily="34" charset="0"/>
                <a:ea typeface="BIZ UDGothic" pitchFamily="34" charset="-122"/>
                <a:cs typeface="BIZ UDGothic" pitchFamily="34" charset="-120"/>
              </a:rPr>
              <a:t>に資する用途で活用できるようにする</a:t>
            </a:r>
            <a:endParaRPr lang="en-US" altLang="ja-JP" sz="1200" dirty="0"/>
          </a:p>
          <a:p>
            <a:pPr marL="0" indent="0" algn="l">
              <a:buNone/>
            </a:pPr>
            <a:endParaRPr lang="en-US" sz="1200" dirty="0"/>
          </a:p>
        </p:txBody>
      </p:sp>
      <p:sp>
        <p:nvSpPr>
          <p:cNvPr id="17" name="Shape 14"/>
          <p:cNvSpPr/>
          <p:nvPr/>
        </p:nvSpPr>
        <p:spPr>
          <a:xfrm>
            <a:off x="1873301" y="2670963"/>
            <a:ext cx="1989125" cy="182423"/>
          </a:xfrm>
          <a:prstGeom prst="rect">
            <a:avLst/>
          </a:prstGeom>
          <a:solidFill>
            <a:srgbClr val="007BFF">
              <a:alpha val="10000"/>
            </a:srgbClr>
          </a:solidFill>
          <a:ln w="12700">
            <a:solidFill>
              <a:srgbClr val="FFFFFF">
                <a:alpha val="0"/>
              </a:srgbClr>
            </a:solidFill>
            <a:prstDash val="solid"/>
          </a:ln>
        </p:spPr>
      </p:sp>
      <p:sp>
        <p:nvSpPr>
          <p:cNvPr id="18" name="Text 15"/>
          <p:cNvSpPr txBox="1"/>
          <p:nvPr/>
        </p:nvSpPr>
        <p:spPr>
          <a:xfrm>
            <a:off x="153314" y="-212142"/>
            <a:ext cx="4381805" cy="381305"/>
          </a:xfrm>
          <a:prstGeom prst="rect">
            <a:avLst/>
          </a:prstGeom>
          <a:noFill/>
          <a:ln/>
        </p:spPr>
        <p:txBody>
          <a:bodyPr wrap="square" lIns="0" tIns="0" rIns="0" bIns="0" rtlCol="0" anchor="t"/>
          <a:lstStyle/>
          <a:p>
            <a:pPr marL="0" indent="0" algn="l">
              <a:buNone/>
            </a:pPr>
            <a:endParaRPr lang="en-US" sz="1200" dirty="0"/>
          </a:p>
        </p:txBody>
      </p:sp>
      <p:sp>
        <p:nvSpPr>
          <p:cNvPr id="19" name="Text 16"/>
          <p:cNvSpPr txBox="1"/>
          <p:nvPr/>
        </p:nvSpPr>
        <p:spPr>
          <a:xfrm>
            <a:off x="3427476" y="2906419"/>
            <a:ext cx="2781605" cy="152705"/>
          </a:xfrm>
          <a:prstGeom prst="rect">
            <a:avLst/>
          </a:prstGeom>
          <a:noFill/>
          <a:ln/>
        </p:spPr>
        <p:txBody>
          <a:bodyPr wrap="square" lIns="0" tIns="0" rIns="0" bIns="0" rtlCol="0" anchor="ctr"/>
          <a:lstStyle/>
          <a:p>
            <a:pPr marL="0" indent="0" algn="l">
              <a:buNone/>
            </a:pPr>
            <a:endParaRPr lang="en-US" sz="1200" dirty="0"/>
          </a:p>
        </p:txBody>
      </p:sp>
      <p:sp>
        <p:nvSpPr>
          <p:cNvPr id="20" name="Text 17"/>
          <p:cNvSpPr txBox="1"/>
          <p:nvPr/>
        </p:nvSpPr>
        <p:spPr>
          <a:xfrm>
            <a:off x="801929" y="3135478"/>
            <a:ext cx="838505" cy="152705"/>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できること</a:t>
            </a:r>
            <a:endParaRPr lang="en-US" sz="1200" dirty="0"/>
          </a:p>
        </p:txBody>
      </p:sp>
      <p:sp>
        <p:nvSpPr>
          <p:cNvPr id="21" name="Text 18"/>
          <p:cNvSpPr txBox="1"/>
          <p:nvPr/>
        </p:nvSpPr>
        <p:spPr>
          <a:xfrm>
            <a:off x="1849831" y="3135478"/>
            <a:ext cx="293431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都道府県知事の裁定により、対象土地に</a:t>
            </a:r>
            <a:endParaRPr lang="en-US" sz="1200" dirty="0"/>
          </a:p>
        </p:txBody>
      </p:sp>
      <p:sp>
        <p:nvSpPr>
          <p:cNvPr id="22" name="Shape 19"/>
          <p:cNvSpPr/>
          <p:nvPr/>
        </p:nvSpPr>
        <p:spPr>
          <a:xfrm>
            <a:off x="4593031" y="3135478"/>
            <a:ext cx="838505" cy="152705"/>
          </a:xfrm>
          <a:prstGeom prst="rect">
            <a:avLst/>
          </a:prstGeom>
          <a:solidFill>
            <a:srgbClr val="007BFF">
              <a:alpha val="10000"/>
            </a:srgbClr>
          </a:solidFill>
          <a:ln w="12700">
            <a:solidFill>
              <a:srgbClr val="FFFFFF">
                <a:alpha val="0"/>
              </a:srgbClr>
            </a:solidFill>
            <a:prstDash val="solid"/>
          </a:ln>
        </p:spPr>
      </p:sp>
      <p:sp>
        <p:nvSpPr>
          <p:cNvPr id="23" name="Text 20"/>
          <p:cNvSpPr txBox="1"/>
          <p:nvPr/>
        </p:nvSpPr>
        <p:spPr>
          <a:xfrm>
            <a:off x="4630522" y="3135478"/>
            <a:ext cx="838505"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土地使用権</a:t>
            </a:r>
            <a:endParaRPr lang="en-US" sz="1200" dirty="0"/>
          </a:p>
        </p:txBody>
      </p:sp>
      <p:sp>
        <p:nvSpPr>
          <p:cNvPr id="24" name="Text 21"/>
          <p:cNvSpPr txBox="1"/>
          <p:nvPr/>
        </p:nvSpPr>
        <p:spPr>
          <a:xfrm>
            <a:off x="1857146" y="3346399"/>
            <a:ext cx="4420210" cy="381305"/>
          </a:xfrm>
          <a:prstGeom prst="rect">
            <a:avLst/>
          </a:prstGeom>
          <a:noFill/>
          <a:ln/>
        </p:spPr>
        <p:txBody>
          <a:bodyPr wrap="square" lIns="0" tIns="0" rIns="0" bIns="0" rtlCol="0" anchor="t"/>
          <a:lstStyle/>
          <a:p>
            <a:pPr marL="0" indent="0" algn="l">
              <a:buNone/>
            </a:pPr>
            <a:r>
              <a:rPr lang="en-US" sz="1200" dirty="0" err="1">
                <a:solidFill>
                  <a:srgbClr val="333333"/>
                </a:solidFill>
                <a:latin typeface="BIZ UDGothic" pitchFamily="34" charset="0"/>
                <a:ea typeface="BIZ UDGothic" pitchFamily="34" charset="-122"/>
                <a:cs typeface="BIZ UDGothic" pitchFamily="34" charset="-120"/>
              </a:rPr>
              <a:t>を設定して利用</a:t>
            </a:r>
            <a:endParaRPr lang="en-US" sz="1200" dirty="0"/>
          </a:p>
        </p:txBody>
      </p:sp>
      <p:sp>
        <p:nvSpPr>
          <p:cNvPr id="25" name="Text 22"/>
          <p:cNvSpPr txBox="1"/>
          <p:nvPr/>
        </p:nvSpPr>
        <p:spPr>
          <a:xfrm>
            <a:off x="1849831" y="3621024"/>
            <a:ext cx="2274113"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（原則 最長10年／一部は 最長20年）</a:t>
            </a:r>
            <a:endParaRPr lang="en-US" sz="900" dirty="0"/>
          </a:p>
        </p:txBody>
      </p:sp>
      <p:sp>
        <p:nvSpPr>
          <p:cNvPr id="26" name="Text 23"/>
          <p:cNvSpPr txBox="1"/>
          <p:nvPr/>
        </p:nvSpPr>
        <p:spPr>
          <a:xfrm>
            <a:off x="801929" y="3948379"/>
            <a:ext cx="991210" cy="152705"/>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誰ができる？</a:t>
            </a:r>
            <a:endParaRPr lang="en-US" sz="1200" dirty="0"/>
          </a:p>
        </p:txBody>
      </p:sp>
      <p:sp>
        <p:nvSpPr>
          <p:cNvPr id="27" name="Text 24"/>
          <p:cNvSpPr txBox="1"/>
          <p:nvPr/>
        </p:nvSpPr>
        <p:spPr>
          <a:xfrm>
            <a:off x="1849831" y="3948379"/>
            <a:ext cx="4610405"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自治体だけでなく、民間企業・NPO・自治会/町内会等も申請可能</a:t>
            </a:r>
            <a:endParaRPr lang="en-US" sz="1200" dirty="0"/>
          </a:p>
        </p:txBody>
      </p:sp>
      <p:sp>
        <p:nvSpPr>
          <p:cNvPr id="28" name="Text 25"/>
          <p:cNvSpPr txBox="1"/>
          <p:nvPr/>
        </p:nvSpPr>
        <p:spPr>
          <a:xfrm>
            <a:off x="801929" y="4298594"/>
            <a:ext cx="685800" cy="152705"/>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対象土地</a:t>
            </a:r>
            <a:endParaRPr lang="en-US" sz="1200" dirty="0"/>
          </a:p>
        </p:txBody>
      </p:sp>
      <p:sp>
        <p:nvSpPr>
          <p:cNvPr id="29" name="Text 26"/>
          <p:cNvSpPr txBox="1"/>
          <p:nvPr/>
        </p:nvSpPr>
        <p:spPr>
          <a:xfrm>
            <a:off x="1849831" y="4298594"/>
            <a:ext cx="4000500" cy="152705"/>
          </a:xfrm>
          <a:prstGeom prst="rect">
            <a:avLst/>
          </a:prstGeom>
          <a:noFill/>
          <a:ln/>
        </p:spPr>
        <p:txBody>
          <a:bodyPr wrap="square" lIns="0" tIns="0" rIns="0" bIns="0" rtlCol="0" anchor="ctr"/>
          <a:lstStyle/>
          <a:p>
            <a:pPr marL="0" indent="0" algn="l">
              <a:buNone/>
            </a:pPr>
            <a:r>
              <a:rPr lang="en-US" sz="1200" dirty="0">
                <a:solidFill>
                  <a:srgbClr val="333333"/>
                </a:solidFill>
                <a:latin typeface="BIZ UDGothic" pitchFamily="34" charset="0"/>
                <a:ea typeface="BIZ UDGothic" pitchFamily="34" charset="-122"/>
                <a:cs typeface="BIZ UDGothic" pitchFamily="34" charset="-120"/>
              </a:rPr>
              <a:t>使われていない所有者不明土地で、原則「建築物なし」</a:t>
            </a:r>
            <a:endParaRPr lang="en-US" sz="1200" dirty="0"/>
          </a:p>
        </p:txBody>
      </p:sp>
      <p:sp>
        <p:nvSpPr>
          <p:cNvPr id="30" name="Text 27"/>
          <p:cNvSpPr txBox="1"/>
          <p:nvPr/>
        </p:nvSpPr>
        <p:spPr>
          <a:xfrm>
            <a:off x="1849831" y="4556455"/>
            <a:ext cx="2905963"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（小規模物置や朽廃空き家程度は可の場合あり）</a:t>
            </a:r>
            <a:endParaRPr lang="en-US" sz="900" dirty="0"/>
          </a:p>
        </p:txBody>
      </p:sp>
      <p:sp>
        <p:nvSpPr>
          <p:cNvPr id="31" name="Shape 28"/>
          <p:cNvSpPr/>
          <p:nvPr/>
        </p:nvSpPr>
        <p:spPr>
          <a:xfrm>
            <a:off x="6782105" y="2325319"/>
            <a:ext cx="4800600" cy="780898"/>
          </a:xfrm>
          <a:prstGeom prst="roundRect">
            <a:avLst>
              <a:gd name="adj" fmla="val 11424"/>
            </a:avLst>
          </a:prstGeom>
          <a:solidFill>
            <a:srgbClr val="FFFFFF"/>
          </a:solidFill>
          <a:ln w="12700">
            <a:solidFill>
              <a:srgbClr val="007BFF"/>
            </a:solidFill>
            <a:prstDash val="solid"/>
          </a:ln>
        </p:spPr>
      </p:sp>
      <p:sp>
        <p:nvSpPr>
          <p:cNvPr id="32" name="Shape 29"/>
          <p:cNvSpPr/>
          <p:nvPr/>
        </p:nvSpPr>
        <p:spPr>
          <a:xfrm>
            <a:off x="6943954" y="2559406"/>
            <a:ext cx="304495" cy="304495"/>
          </a:xfrm>
          <a:prstGeom prst="ellipse">
            <a:avLst/>
          </a:prstGeom>
          <a:solidFill>
            <a:srgbClr val="007BFF"/>
          </a:solidFill>
          <a:ln w="12700">
            <a:solidFill>
              <a:srgbClr val="FFFFFF">
                <a:alpha val="0"/>
              </a:srgbClr>
            </a:solidFill>
            <a:prstDash val="solid"/>
          </a:ln>
        </p:spPr>
      </p:sp>
      <p:sp>
        <p:nvSpPr>
          <p:cNvPr id="33" name="Text 30"/>
          <p:cNvSpPr txBox="1"/>
          <p:nvPr/>
        </p:nvSpPr>
        <p:spPr>
          <a:xfrm>
            <a:off x="7054596" y="2585923"/>
            <a:ext cx="162763" cy="257861"/>
          </a:xfrm>
          <a:prstGeom prst="rect">
            <a:avLst/>
          </a:prstGeom>
          <a:noFill/>
          <a:ln/>
        </p:spPr>
        <p:txBody>
          <a:bodyPr wrap="square" lIns="0" tIns="0" rIns="0" bIns="0" rtlCol="0" anchor="ctr"/>
          <a:lstStyle/>
          <a:p>
            <a:pPr marL="0" indent="0" algn="l">
              <a:buNone/>
            </a:pPr>
            <a:r>
              <a:rPr lang="en-US" sz="1300" b="1" dirty="0">
                <a:solidFill>
                  <a:srgbClr val="FFFFFF"/>
                </a:solidFill>
                <a:latin typeface="BIZ UDGothic" pitchFamily="34" charset="0"/>
                <a:ea typeface="BIZ UDGothic" pitchFamily="34" charset="-122"/>
                <a:cs typeface="BIZ UDGothic" pitchFamily="34" charset="-120"/>
              </a:rPr>
              <a:t>1</a:t>
            </a:r>
            <a:endParaRPr lang="en-US" sz="1300" dirty="0"/>
          </a:p>
        </p:txBody>
      </p:sp>
      <p:sp>
        <p:nvSpPr>
          <p:cNvPr id="34" name="Text 31"/>
          <p:cNvSpPr txBox="1"/>
          <p:nvPr/>
        </p:nvSpPr>
        <p:spPr>
          <a:xfrm>
            <a:off x="7401154" y="2525573"/>
            <a:ext cx="876910" cy="162763"/>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所有者探索</a:t>
            </a:r>
            <a:endParaRPr lang="en-US" sz="1200" dirty="0"/>
          </a:p>
        </p:txBody>
      </p:sp>
      <p:sp>
        <p:nvSpPr>
          <p:cNvPr id="35" name="Text 32"/>
          <p:cNvSpPr txBox="1"/>
          <p:nvPr/>
        </p:nvSpPr>
        <p:spPr>
          <a:xfrm>
            <a:off x="7401154" y="2767889"/>
            <a:ext cx="2800807" cy="143561"/>
          </a:xfrm>
          <a:prstGeom prst="rect">
            <a:avLst/>
          </a:prstGeom>
          <a:noFill/>
          <a:ln/>
        </p:spPr>
        <p:txBody>
          <a:bodyPr wrap="square" lIns="0" tIns="0" rIns="0" bIns="0" rtlCol="0" anchor="ctr"/>
          <a:lstStyle/>
          <a:p>
            <a:pPr marL="0" indent="0" algn="l">
              <a:buNone/>
            </a:pPr>
            <a:r>
              <a:rPr lang="en-US" sz="1000" dirty="0">
                <a:solidFill>
                  <a:srgbClr val="555555"/>
                </a:solidFill>
                <a:latin typeface="BIZ UDGothic" pitchFamily="34" charset="0"/>
                <a:ea typeface="BIZ UDGothic" pitchFamily="34" charset="-122"/>
                <a:cs typeface="BIZ UDGothic" pitchFamily="34" charset="-120"/>
              </a:rPr>
              <a:t>登記・住民票・戸籍等を用いて探索を行う</a:t>
            </a:r>
            <a:endParaRPr lang="en-US" sz="1000" dirty="0"/>
          </a:p>
        </p:txBody>
      </p:sp>
      <p:sp>
        <p:nvSpPr>
          <p:cNvPr id="36" name="Shape 33"/>
          <p:cNvSpPr/>
          <p:nvPr/>
        </p:nvSpPr>
        <p:spPr>
          <a:xfrm>
            <a:off x="6782105" y="3494837"/>
            <a:ext cx="4800600" cy="780898"/>
          </a:xfrm>
          <a:prstGeom prst="roundRect">
            <a:avLst>
              <a:gd name="adj" fmla="val 11424"/>
            </a:avLst>
          </a:prstGeom>
          <a:solidFill>
            <a:srgbClr val="FFFFFF"/>
          </a:solidFill>
          <a:ln w="12700">
            <a:solidFill>
              <a:srgbClr val="007BFF"/>
            </a:solidFill>
            <a:prstDash val="solid"/>
          </a:ln>
        </p:spPr>
      </p:sp>
      <p:sp>
        <p:nvSpPr>
          <p:cNvPr id="37" name="Shape 34"/>
          <p:cNvSpPr/>
          <p:nvPr/>
        </p:nvSpPr>
        <p:spPr>
          <a:xfrm>
            <a:off x="6943954" y="3728009"/>
            <a:ext cx="304495" cy="304495"/>
          </a:xfrm>
          <a:prstGeom prst="ellipse">
            <a:avLst/>
          </a:prstGeom>
          <a:solidFill>
            <a:srgbClr val="007BFF"/>
          </a:solidFill>
          <a:ln w="12700">
            <a:solidFill>
              <a:srgbClr val="FFFFFF">
                <a:alpha val="0"/>
              </a:srgbClr>
            </a:solidFill>
            <a:prstDash val="solid"/>
          </a:ln>
        </p:spPr>
      </p:sp>
      <p:sp>
        <p:nvSpPr>
          <p:cNvPr id="38" name="Text 35"/>
          <p:cNvSpPr txBox="1"/>
          <p:nvPr/>
        </p:nvSpPr>
        <p:spPr>
          <a:xfrm>
            <a:off x="7054596" y="3754526"/>
            <a:ext cx="162763" cy="257861"/>
          </a:xfrm>
          <a:prstGeom prst="rect">
            <a:avLst/>
          </a:prstGeom>
          <a:noFill/>
          <a:ln/>
        </p:spPr>
        <p:txBody>
          <a:bodyPr wrap="square" lIns="0" tIns="0" rIns="0" bIns="0" rtlCol="0" anchor="ctr"/>
          <a:lstStyle/>
          <a:p>
            <a:pPr marL="0" indent="0" algn="l">
              <a:buNone/>
            </a:pPr>
            <a:r>
              <a:rPr lang="en-US" sz="1300" b="1" dirty="0">
                <a:solidFill>
                  <a:srgbClr val="FFFFFF"/>
                </a:solidFill>
                <a:latin typeface="BIZ UDGothic" pitchFamily="34" charset="0"/>
                <a:ea typeface="BIZ UDGothic" pitchFamily="34" charset="-122"/>
                <a:cs typeface="BIZ UDGothic" pitchFamily="34" charset="-120"/>
              </a:rPr>
              <a:t>2</a:t>
            </a:r>
            <a:endParaRPr lang="en-US" sz="1300" dirty="0"/>
          </a:p>
        </p:txBody>
      </p:sp>
      <p:sp>
        <p:nvSpPr>
          <p:cNvPr id="39" name="Text 36"/>
          <p:cNvSpPr txBox="1"/>
          <p:nvPr/>
        </p:nvSpPr>
        <p:spPr>
          <a:xfrm>
            <a:off x="7401154" y="3694176"/>
            <a:ext cx="1214323" cy="162763"/>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事業計画づくり</a:t>
            </a:r>
            <a:endParaRPr lang="en-US" sz="1200" dirty="0"/>
          </a:p>
        </p:txBody>
      </p:sp>
      <p:sp>
        <p:nvSpPr>
          <p:cNvPr id="40" name="Text 37"/>
          <p:cNvSpPr txBox="1"/>
          <p:nvPr/>
        </p:nvSpPr>
        <p:spPr>
          <a:xfrm>
            <a:off x="7401154" y="3936492"/>
            <a:ext cx="3277210" cy="143561"/>
          </a:xfrm>
          <a:prstGeom prst="rect">
            <a:avLst/>
          </a:prstGeom>
          <a:noFill/>
          <a:ln/>
        </p:spPr>
        <p:txBody>
          <a:bodyPr wrap="square" lIns="0" tIns="0" rIns="0" bIns="0" rtlCol="0" anchor="ctr"/>
          <a:lstStyle/>
          <a:p>
            <a:pPr marL="0" indent="0" algn="l">
              <a:buNone/>
            </a:pPr>
            <a:r>
              <a:rPr lang="en-US" sz="1000" dirty="0">
                <a:solidFill>
                  <a:srgbClr val="555555"/>
                </a:solidFill>
                <a:latin typeface="BIZ UDGothic" pitchFamily="34" charset="0"/>
                <a:ea typeface="BIZ UDGothic" pitchFamily="34" charset="-122"/>
                <a:cs typeface="BIZ UDGothic" pitchFamily="34" charset="-120"/>
              </a:rPr>
              <a:t>用途・管理方法・安全対策・収支/費用負担を計画</a:t>
            </a:r>
            <a:endParaRPr lang="en-US" sz="1000" dirty="0"/>
          </a:p>
        </p:txBody>
      </p:sp>
      <p:sp>
        <p:nvSpPr>
          <p:cNvPr id="41" name="Shape 38"/>
          <p:cNvSpPr/>
          <p:nvPr/>
        </p:nvSpPr>
        <p:spPr>
          <a:xfrm>
            <a:off x="6782105" y="4663440"/>
            <a:ext cx="4800600" cy="780898"/>
          </a:xfrm>
          <a:prstGeom prst="roundRect">
            <a:avLst>
              <a:gd name="adj" fmla="val 11424"/>
            </a:avLst>
          </a:prstGeom>
          <a:solidFill>
            <a:srgbClr val="E0F2FE"/>
          </a:solidFill>
          <a:ln w="12700">
            <a:solidFill>
              <a:srgbClr val="007BFF"/>
            </a:solidFill>
            <a:prstDash val="solid"/>
          </a:ln>
        </p:spPr>
      </p:sp>
      <p:sp>
        <p:nvSpPr>
          <p:cNvPr id="42" name="Shape 39"/>
          <p:cNvSpPr/>
          <p:nvPr/>
        </p:nvSpPr>
        <p:spPr>
          <a:xfrm>
            <a:off x="6943954" y="4897526"/>
            <a:ext cx="304495" cy="304495"/>
          </a:xfrm>
          <a:prstGeom prst="ellipse">
            <a:avLst/>
          </a:prstGeom>
          <a:solidFill>
            <a:srgbClr val="007BFF"/>
          </a:solidFill>
          <a:ln w="12700">
            <a:solidFill>
              <a:srgbClr val="FFFFFF">
                <a:alpha val="0"/>
              </a:srgbClr>
            </a:solidFill>
            <a:prstDash val="solid"/>
          </a:ln>
        </p:spPr>
      </p:sp>
      <p:sp>
        <p:nvSpPr>
          <p:cNvPr id="43" name="Text 40"/>
          <p:cNvSpPr txBox="1"/>
          <p:nvPr/>
        </p:nvSpPr>
        <p:spPr>
          <a:xfrm>
            <a:off x="7054596" y="4924044"/>
            <a:ext cx="162763" cy="257861"/>
          </a:xfrm>
          <a:prstGeom prst="rect">
            <a:avLst/>
          </a:prstGeom>
          <a:noFill/>
          <a:ln/>
        </p:spPr>
        <p:txBody>
          <a:bodyPr wrap="square" lIns="0" tIns="0" rIns="0" bIns="0" rtlCol="0" anchor="ctr"/>
          <a:lstStyle/>
          <a:p>
            <a:pPr marL="0" indent="0" algn="l">
              <a:buNone/>
            </a:pPr>
            <a:r>
              <a:rPr lang="en-US" sz="1300" b="1" dirty="0">
                <a:solidFill>
                  <a:srgbClr val="FFFFFF"/>
                </a:solidFill>
                <a:latin typeface="BIZ UDGothic" pitchFamily="34" charset="0"/>
                <a:ea typeface="BIZ UDGothic" pitchFamily="34" charset="-122"/>
                <a:cs typeface="BIZ UDGothic" pitchFamily="34" charset="-120"/>
              </a:rPr>
              <a:t>3</a:t>
            </a:r>
            <a:endParaRPr lang="en-US" sz="1300" dirty="0"/>
          </a:p>
        </p:txBody>
      </p:sp>
      <p:sp>
        <p:nvSpPr>
          <p:cNvPr id="44" name="Text 41"/>
          <p:cNvSpPr txBox="1"/>
          <p:nvPr/>
        </p:nvSpPr>
        <p:spPr>
          <a:xfrm>
            <a:off x="7401154" y="4863694"/>
            <a:ext cx="1903781" cy="162763"/>
          </a:xfrm>
          <a:prstGeom prst="rect">
            <a:avLst/>
          </a:prstGeom>
          <a:noFill/>
          <a:ln/>
        </p:spPr>
        <p:txBody>
          <a:bodyPr wrap="square" lIns="0" tIns="0" rIns="0" bIns="0" rtlCol="0" anchor="ctr"/>
          <a:lstStyle/>
          <a:p>
            <a:pPr marL="0" indent="0" algn="l">
              <a:buNone/>
            </a:pPr>
            <a:r>
              <a:rPr lang="en-US" sz="1200" b="1" dirty="0">
                <a:solidFill>
                  <a:srgbClr val="007BFF"/>
                </a:solidFill>
                <a:latin typeface="BIZ UDGothic" pitchFamily="34" charset="0"/>
                <a:ea typeface="BIZ UDGothic" pitchFamily="34" charset="-122"/>
                <a:cs typeface="BIZ UDGothic" pitchFamily="34" charset="-120"/>
              </a:rPr>
              <a:t>知事裁定 → 使用権設定</a:t>
            </a:r>
            <a:endParaRPr lang="en-US" sz="1200" dirty="0"/>
          </a:p>
        </p:txBody>
      </p:sp>
      <p:sp>
        <p:nvSpPr>
          <p:cNvPr id="45" name="Text 42"/>
          <p:cNvSpPr txBox="1"/>
          <p:nvPr/>
        </p:nvSpPr>
        <p:spPr>
          <a:xfrm>
            <a:off x="7401154" y="5105095"/>
            <a:ext cx="3076956" cy="143561"/>
          </a:xfrm>
          <a:prstGeom prst="rect">
            <a:avLst/>
          </a:prstGeom>
          <a:noFill/>
          <a:ln/>
        </p:spPr>
        <p:txBody>
          <a:bodyPr wrap="square" lIns="0" tIns="0" rIns="0" bIns="0" rtlCol="0" anchor="ctr"/>
          <a:lstStyle/>
          <a:p>
            <a:pPr marL="0" indent="0" algn="l">
              <a:buNone/>
            </a:pPr>
            <a:r>
              <a:rPr lang="en-US" sz="1000" dirty="0">
                <a:solidFill>
                  <a:srgbClr val="555555"/>
                </a:solidFill>
                <a:latin typeface="BIZ UDGothic" pitchFamily="34" charset="0"/>
                <a:ea typeface="BIZ UDGothic" pitchFamily="34" charset="-122"/>
                <a:cs typeface="BIZ UDGothic" pitchFamily="34" charset="-120"/>
              </a:rPr>
              <a:t>整備・運営の開始（最長10年・20年の利用権）</a:t>
            </a:r>
            <a:endParaRPr lang="en-US" sz="1000" dirty="0"/>
          </a:p>
        </p:txBody>
      </p:sp>
      <p:sp>
        <p:nvSpPr>
          <p:cNvPr id="46" name="Shape 43"/>
          <p:cNvSpPr/>
          <p:nvPr/>
        </p:nvSpPr>
        <p:spPr>
          <a:xfrm>
            <a:off x="625145" y="5499658"/>
            <a:ext cx="10972800" cy="1352398"/>
          </a:xfrm>
          <a:prstGeom prst="roundRect">
            <a:avLst>
              <a:gd name="adj" fmla="val 5714"/>
            </a:avLst>
          </a:prstGeom>
          <a:solidFill>
            <a:srgbClr val="F0F7FF"/>
          </a:solidFill>
          <a:ln w="12700">
            <a:solidFill>
              <a:srgbClr val="FFFFFF">
                <a:alpha val="0"/>
              </a:srgbClr>
            </a:solidFill>
            <a:prstDash val="solid"/>
          </a:ln>
        </p:spPr>
      </p:sp>
      <p:sp>
        <p:nvSpPr>
          <p:cNvPr id="47" name="Shape 44"/>
          <p:cNvSpPr/>
          <p:nvPr/>
        </p:nvSpPr>
        <p:spPr>
          <a:xfrm>
            <a:off x="800100" y="5417819"/>
            <a:ext cx="1057046" cy="247802"/>
          </a:xfrm>
          <a:prstGeom prst="roundRect">
            <a:avLst>
              <a:gd name="adj" fmla="val 56770"/>
            </a:avLst>
          </a:prstGeom>
          <a:solidFill>
            <a:srgbClr val="007BFF"/>
          </a:solidFill>
          <a:ln w="12700">
            <a:solidFill>
              <a:srgbClr val="FFFFFF">
                <a:alpha val="0"/>
              </a:srgbClr>
            </a:solidFill>
            <a:prstDash val="solid"/>
          </a:ln>
        </p:spPr>
      </p:sp>
      <p:sp>
        <p:nvSpPr>
          <p:cNvPr id="48" name="Text 45"/>
          <p:cNvSpPr txBox="1"/>
          <p:nvPr/>
        </p:nvSpPr>
        <p:spPr>
          <a:xfrm>
            <a:off x="914400" y="5465368"/>
            <a:ext cx="905256" cy="143561"/>
          </a:xfrm>
          <a:prstGeom prst="rect">
            <a:avLst/>
          </a:prstGeom>
          <a:noFill/>
          <a:ln/>
        </p:spPr>
        <p:txBody>
          <a:bodyPr wrap="square" lIns="0" tIns="0" rIns="0" bIns="0" rtlCol="0" anchor="ctr"/>
          <a:lstStyle/>
          <a:p>
            <a:pPr marL="0" indent="0" algn="l">
              <a:buNone/>
            </a:pPr>
            <a:r>
              <a:rPr lang="en-US" sz="1000" b="1" dirty="0">
                <a:solidFill>
                  <a:srgbClr val="FFFFFF"/>
                </a:solidFill>
                <a:latin typeface="BIZ UDGothic" pitchFamily="34" charset="0"/>
                <a:ea typeface="BIZ UDGothic" pitchFamily="34" charset="-122"/>
                <a:cs typeface="BIZ UDGothic" pitchFamily="34" charset="-120"/>
              </a:rPr>
              <a:t>事例イメージ</a:t>
            </a:r>
            <a:endParaRPr lang="en-US" sz="1000" dirty="0"/>
          </a:p>
        </p:txBody>
      </p:sp>
      <p:sp>
        <p:nvSpPr>
          <p:cNvPr id="49" name="Shape 46"/>
          <p:cNvSpPr/>
          <p:nvPr/>
        </p:nvSpPr>
        <p:spPr>
          <a:xfrm>
            <a:off x="792785" y="5714999"/>
            <a:ext cx="5191049" cy="981151"/>
          </a:xfrm>
          <a:prstGeom prst="roundRect">
            <a:avLst>
              <a:gd name="adj" fmla="val 7239"/>
            </a:avLst>
          </a:prstGeom>
          <a:solidFill>
            <a:srgbClr val="FFFFFF"/>
          </a:solidFill>
          <a:ln/>
        </p:spPr>
      </p:sp>
      <p:sp>
        <p:nvSpPr>
          <p:cNvPr id="50" name="Shape 47"/>
          <p:cNvSpPr/>
          <p:nvPr/>
        </p:nvSpPr>
        <p:spPr>
          <a:xfrm>
            <a:off x="792785" y="5714999"/>
            <a:ext cx="38405" cy="981151"/>
          </a:xfrm>
          <a:prstGeom prst="rect">
            <a:avLst/>
          </a:prstGeom>
          <a:solidFill>
            <a:srgbClr val="10B981"/>
          </a:solidFill>
          <a:ln w="12700">
            <a:solidFill>
              <a:srgbClr val="10B981">
                <a:alpha val="0"/>
              </a:srgbClr>
            </a:solidFill>
            <a:prstDash val="solid"/>
          </a:ln>
        </p:spPr>
      </p:sp>
      <p:pic>
        <p:nvPicPr>
          <p:cNvPr id="51" name="Image 1" descr="preencoded.png"/>
          <p:cNvPicPr>
            <a:picLocks noChangeAspect="1"/>
          </p:cNvPicPr>
          <p:nvPr/>
        </p:nvPicPr>
        <p:blipFill>
          <a:blip r:embed="rId4"/>
          <a:srcRect/>
          <a:stretch/>
        </p:blipFill>
        <p:spPr>
          <a:xfrm>
            <a:off x="982980" y="5905194"/>
            <a:ext cx="152705" cy="152705"/>
          </a:xfrm>
          <a:prstGeom prst="rect">
            <a:avLst/>
          </a:prstGeom>
        </p:spPr>
      </p:pic>
      <p:sp>
        <p:nvSpPr>
          <p:cNvPr id="52" name="Text 48"/>
          <p:cNvSpPr txBox="1"/>
          <p:nvPr/>
        </p:nvSpPr>
        <p:spPr>
          <a:xfrm>
            <a:off x="1211580" y="5866789"/>
            <a:ext cx="2139696"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防災空地・地域菜園（公園）</a:t>
            </a:r>
            <a:endParaRPr lang="en-US" sz="1200" dirty="0"/>
          </a:p>
        </p:txBody>
      </p:sp>
      <p:sp>
        <p:nvSpPr>
          <p:cNvPr id="53" name="Text 49"/>
          <p:cNvSpPr txBox="1"/>
          <p:nvPr/>
        </p:nvSpPr>
        <p:spPr>
          <a:xfrm>
            <a:off x="982980" y="6175857"/>
            <a:ext cx="4810658" cy="342900"/>
          </a:xfrm>
          <a:prstGeom prst="rect">
            <a:avLst/>
          </a:prstGeom>
          <a:noFill/>
          <a:ln/>
        </p:spPr>
        <p:txBody>
          <a:bodyPr wrap="square" lIns="0" tIns="0" rIns="0" bIns="0" rtlCol="0" anchor="t"/>
          <a:lstStyle/>
          <a:p>
            <a:pPr marL="0" indent="0" algn="l">
              <a:buNone/>
            </a:pPr>
            <a:r>
              <a:rPr lang="en-US" sz="1000" dirty="0">
                <a:solidFill>
                  <a:srgbClr val="555555"/>
                </a:solidFill>
                <a:latin typeface="BIZ UDGothic" pitchFamily="34" charset="0"/>
                <a:ea typeface="BIZ UDGothic" pitchFamily="34" charset="-122"/>
                <a:cs typeface="BIZ UDGothic" pitchFamily="34" charset="-120"/>
              </a:rPr>
              <a:t>瓦礫放置や雑草繁茂で近隣に悪影響が出ている土地を、防災性/生活環境の改善のために整備・適正管理する検討例</a:t>
            </a:r>
            <a:endParaRPr lang="en-US" sz="1000" dirty="0"/>
          </a:p>
        </p:txBody>
      </p:sp>
      <p:sp>
        <p:nvSpPr>
          <p:cNvPr id="54" name="Shape 50"/>
          <p:cNvSpPr/>
          <p:nvPr/>
        </p:nvSpPr>
        <p:spPr>
          <a:xfrm>
            <a:off x="6210605" y="5714999"/>
            <a:ext cx="5191049" cy="981151"/>
          </a:xfrm>
          <a:prstGeom prst="roundRect">
            <a:avLst>
              <a:gd name="adj" fmla="val 7239"/>
            </a:avLst>
          </a:prstGeom>
          <a:solidFill>
            <a:srgbClr val="FFFFFF"/>
          </a:solidFill>
          <a:ln/>
        </p:spPr>
      </p:sp>
      <p:sp>
        <p:nvSpPr>
          <p:cNvPr id="55" name="Shape 51"/>
          <p:cNvSpPr/>
          <p:nvPr/>
        </p:nvSpPr>
        <p:spPr>
          <a:xfrm>
            <a:off x="6210605" y="5714999"/>
            <a:ext cx="38405" cy="981151"/>
          </a:xfrm>
          <a:prstGeom prst="rect">
            <a:avLst/>
          </a:prstGeom>
          <a:solidFill>
            <a:srgbClr val="F59E0B"/>
          </a:solidFill>
          <a:ln w="12700">
            <a:solidFill>
              <a:srgbClr val="F59E0B">
                <a:alpha val="0"/>
              </a:srgbClr>
            </a:solidFill>
            <a:prstDash val="solid"/>
          </a:ln>
        </p:spPr>
      </p:sp>
      <p:pic>
        <p:nvPicPr>
          <p:cNvPr id="56" name="Image 2" descr="preencoded.png"/>
          <p:cNvPicPr>
            <a:picLocks noChangeAspect="1"/>
          </p:cNvPicPr>
          <p:nvPr/>
        </p:nvPicPr>
        <p:blipFill>
          <a:blip r:embed="rId5"/>
          <a:srcRect t="-180" b="-180"/>
          <a:stretch/>
        </p:blipFill>
        <p:spPr>
          <a:xfrm>
            <a:off x="6400800" y="5905194"/>
            <a:ext cx="95098" cy="152705"/>
          </a:xfrm>
          <a:prstGeom prst="rect">
            <a:avLst/>
          </a:prstGeom>
        </p:spPr>
      </p:pic>
      <p:sp>
        <p:nvSpPr>
          <p:cNvPr id="57" name="Text 52"/>
          <p:cNvSpPr txBox="1"/>
          <p:nvPr/>
        </p:nvSpPr>
        <p:spPr>
          <a:xfrm>
            <a:off x="6572707" y="5866789"/>
            <a:ext cx="685800" cy="228600"/>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広場整備</a:t>
            </a:r>
            <a:endParaRPr lang="en-US" sz="1200" dirty="0"/>
          </a:p>
        </p:txBody>
      </p:sp>
      <p:sp>
        <p:nvSpPr>
          <p:cNvPr id="58" name="Text 53"/>
          <p:cNvSpPr txBox="1"/>
          <p:nvPr/>
        </p:nvSpPr>
        <p:spPr>
          <a:xfrm>
            <a:off x="6400800" y="6175857"/>
            <a:ext cx="4715561" cy="143561"/>
          </a:xfrm>
          <a:prstGeom prst="rect">
            <a:avLst/>
          </a:prstGeom>
          <a:noFill/>
          <a:ln/>
        </p:spPr>
        <p:txBody>
          <a:bodyPr wrap="square" lIns="0" tIns="0" rIns="0" bIns="0" rtlCol="0" anchor="ctr"/>
          <a:lstStyle/>
          <a:p>
            <a:pPr marL="0" indent="0" algn="l">
              <a:buNone/>
            </a:pPr>
            <a:r>
              <a:rPr lang="en-US" sz="1000" dirty="0">
                <a:solidFill>
                  <a:srgbClr val="555555"/>
                </a:solidFill>
                <a:latin typeface="BIZ UDGothic" pitchFamily="34" charset="0"/>
                <a:ea typeface="BIZ UDGothic" pitchFamily="34" charset="-122"/>
                <a:cs typeface="BIZ UDGothic" pitchFamily="34" charset="-120"/>
              </a:rPr>
              <a:t>未利用の更地を地域の広場として整備し、近隣住民の利便に供する検討例</a:t>
            </a:r>
            <a:endParaRPr lang="en-US" sz="1000" dirty="0"/>
          </a:p>
        </p:txBody>
      </p:sp>
      <p:pic>
        <p:nvPicPr>
          <p:cNvPr id="60" name="Image 3" descr="preencoded.png"/>
          <p:cNvPicPr>
            <a:picLocks noChangeAspect="1"/>
          </p:cNvPicPr>
          <p:nvPr/>
        </p:nvPicPr>
        <p:blipFill>
          <a:blip r:embed="rId6"/>
          <a:srcRect/>
          <a:stretch/>
        </p:blipFill>
        <p:spPr>
          <a:xfrm>
            <a:off x="9091879" y="3201314"/>
            <a:ext cx="181051" cy="181051"/>
          </a:xfrm>
          <a:prstGeom prst="rect">
            <a:avLst/>
          </a:prstGeom>
        </p:spPr>
      </p:pic>
      <p:pic>
        <p:nvPicPr>
          <p:cNvPr id="61" name="Image 4" descr="preencoded.png"/>
          <p:cNvPicPr>
            <a:picLocks noChangeAspect="1"/>
          </p:cNvPicPr>
          <p:nvPr/>
        </p:nvPicPr>
        <p:blipFill>
          <a:blip r:embed="rId6"/>
          <a:srcRect/>
          <a:stretch/>
        </p:blipFill>
        <p:spPr>
          <a:xfrm>
            <a:off x="9091879" y="4369918"/>
            <a:ext cx="181051" cy="1810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l="-33" r="-33"/>
          <a:stretch/>
        </p:blipFill>
        <p:spPr>
          <a:xfrm>
            <a:off x="609905" y="666598"/>
            <a:ext cx="171907" cy="152705"/>
          </a:xfrm>
          <a:prstGeom prst="rect">
            <a:avLst/>
          </a:prstGeom>
        </p:spPr>
      </p:pic>
      <p:sp>
        <p:nvSpPr>
          <p:cNvPr id="5" name="Text 2"/>
          <p:cNvSpPr txBox="1"/>
          <p:nvPr/>
        </p:nvSpPr>
        <p:spPr>
          <a:xfrm>
            <a:off x="609905" y="1104595"/>
            <a:ext cx="11278210" cy="553212"/>
          </a:xfrm>
          <a:prstGeom prst="rect">
            <a:avLst/>
          </a:prstGeom>
          <a:noFill/>
          <a:ln/>
        </p:spPr>
        <p:txBody>
          <a:bodyPr wrap="square" lIns="0" tIns="0" rIns="0" bIns="0" rtlCol="0" anchor="ctr"/>
          <a:lstStyle/>
          <a:p>
            <a:pPr marL="0" indent="0" algn="l">
              <a:buNone/>
            </a:pPr>
            <a:r>
              <a:rPr lang="en-US" sz="3600" b="1" dirty="0">
                <a:solidFill>
                  <a:srgbClr val="333333"/>
                </a:solidFill>
                <a:latin typeface="BIZ UDGothic" pitchFamily="34" charset="0"/>
                <a:ea typeface="BIZ UDGothic" pitchFamily="34" charset="-122"/>
                <a:cs typeface="BIZ UDGothic" pitchFamily="34" charset="-120"/>
              </a:rPr>
              <a:t> 使い分け早見</a:t>
            </a:r>
            <a:r>
              <a:rPr lang="en-US" sz="1800" b="1" dirty="0">
                <a:solidFill>
                  <a:srgbClr val="555555"/>
                </a:solidFill>
                <a:latin typeface="BIZ UDGothic" pitchFamily="34" charset="0"/>
                <a:ea typeface="BIZ UDGothic" pitchFamily="34" charset="-122"/>
                <a:cs typeface="BIZ UDGothic" pitchFamily="34" charset="-120"/>
              </a:rPr>
              <a:t>：課題 → 制度マッチング</a:t>
            </a:r>
            <a:endParaRPr lang="en-US" sz="3600" dirty="0"/>
          </a:p>
        </p:txBody>
      </p:sp>
      <p:sp>
        <p:nvSpPr>
          <p:cNvPr id="6" name="Shape 3"/>
          <p:cNvSpPr/>
          <p:nvPr/>
        </p:nvSpPr>
        <p:spPr>
          <a:xfrm>
            <a:off x="7848295" y="1958645"/>
            <a:ext cx="3733495" cy="4476902"/>
          </a:xfrm>
          <a:prstGeom prst="roundRect">
            <a:avLst>
              <a:gd name="adj" fmla="val 750"/>
            </a:avLst>
          </a:prstGeom>
          <a:solidFill>
            <a:srgbClr val="F8F9FA"/>
          </a:solidFill>
          <a:ln/>
        </p:spPr>
      </p:sp>
      <p:sp>
        <p:nvSpPr>
          <p:cNvPr id="7" name="Shape 4"/>
          <p:cNvSpPr/>
          <p:nvPr/>
        </p:nvSpPr>
        <p:spPr>
          <a:xfrm>
            <a:off x="7848295" y="1958645"/>
            <a:ext cx="3733495" cy="57607"/>
          </a:xfrm>
          <a:prstGeom prst="rect">
            <a:avLst/>
          </a:prstGeom>
          <a:solidFill>
            <a:srgbClr val="007BFF"/>
          </a:solidFill>
          <a:ln w="12700">
            <a:solidFill>
              <a:srgbClr val="007BFF">
                <a:alpha val="0"/>
              </a:srgbClr>
            </a:solidFill>
            <a:prstDash val="solid"/>
          </a:ln>
        </p:spPr>
      </p:sp>
      <p:sp>
        <p:nvSpPr>
          <p:cNvPr id="8" name="Text 5"/>
          <p:cNvSpPr txBox="1"/>
          <p:nvPr/>
        </p:nvSpPr>
        <p:spPr>
          <a:xfrm>
            <a:off x="8400593" y="2243938"/>
            <a:ext cx="3143707" cy="324612"/>
          </a:xfrm>
          <a:prstGeom prst="rect">
            <a:avLst/>
          </a:prstGeom>
          <a:noFill/>
          <a:ln/>
        </p:spPr>
        <p:txBody>
          <a:bodyPr wrap="square" lIns="0" tIns="0" rIns="0" bIns="0" rtlCol="0" anchor="ctr"/>
          <a:lstStyle/>
          <a:p>
            <a:pPr marL="0" indent="0" algn="l">
              <a:buNone/>
            </a:pPr>
            <a:r>
              <a:rPr lang="en-US" sz="1600" b="1" dirty="0">
                <a:solidFill>
                  <a:srgbClr val="007BFF"/>
                </a:solidFill>
                <a:latin typeface="BIZ UDGothic" pitchFamily="34" charset="0"/>
                <a:ea typeface="BIZ UDGothic" pitchFamily="34" charset="-122"/>
                <a:cs typeface="BIZ UDGothic" pitchFamily="34" charset="-120"/>
              </a:rPr>
              <a:t>補足の視点 </a:t>
            </a:r>
            <a:endParaRPr lang="en-US" sz="1600" dirty="0"/>
          </a:p>
        </p:txBody>
      </p:sp>
      <p:pic>
        <p:nvPicPr>
          <p:cNvPr id="9" name="Image 1" descr="preencoded.png"/>
          <p:cNvPicPr>
            <a:picLocks noChangeAspect="1"/>
          </p:cNvPicPr>
          <p:nvPr/>
        </p:nvPicPr>
        <p:blipFill>
          <a:blip r:embed="rId4"/>
          <a:srcRect/>
          <a:stretch/>
        </p:blipFill>
        <p:spPr>
          <a:xfrm>
            <a:off x="8076895" y="2298802"/>
            <a:ext cx="209398" cy="209398"/>
          </a:xfrm>
          <a:prstGeom prst="rect">
            <a:avLst/>
          </a:prstGeom>
        </p:spPr>
      </p:pic>
      <p:pic>
        <p:nvPicPr>
          <p:cNvPr id="10" name="Image 2" descr="preencoded.png"/>
          <p:cNvPicPr>
            <a:picLocks noChangeAspect="1"/>
          </p:cNvPicPr>
          <p:nvPr/>
        </p:nvPicPr>
        <p:blipFill>
          <a:blip r:embed="rId5"/>
          <a:srcRect l="-16489" r="-16489"/>
          <a:stretch/>
        </p:blipFill>
        <p:spPr>
          <a:xfrm>
            <a:off x="8076895" y="2832811"/>
            <a:ext cx="228600" cy="171907"/>
          </a:xfrm>
          <a:prstGeom prst="rect">
            <a:avLst/>
          </a:prstGeom>
        </p:spPr>
      </p:pic>
      <p:sp>
        <p:nvSpPr>
          <p:cNvPr id="11" name="Text 6"/>
          <p:cNvSpPr txBox="1"/>
          <p:nvPr/>
        </p:nvSpPr>
        <p:spPr>
          <a:xfrm>
            <a:off x="8401507" y="2792578"/>
            <a:ext cx="914400" cy="257861"/>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スケール感</a:t>
            </a:r>
            <a:endParaRPr lang="en-US" sz="1300" dirty="0"/>
          </a:p>
        </p:txBody>
      </p:sp>
      <p:sp>
        <p:nvSpPr>
          <p:cNvPr id="12" name="Text 7"/>
          <p:cNvSpPr txBox="1"/>
          <p:nvPr/>
        </p:nvSpPr>
        <p:spPr>
          <a:xfrm>
            <a:off x="8076895" y="3119933"/>
            <a:ext cx="3353105" cy="876910"/>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 対象は「単独物件」か、「</a:t>
            </a:r>
            <a:r>
              <a:rPr lang="en-US" sz="1100" dirty="0" err="1">
                <a:solidFill>
                  <a:srgbClr val="555555"/>
                </a:solidFill>
                <a:latin typeface="BIZ UDGothic" pitchFamily="34" charset="0"/>
                <a:ea typeface="BIZ UDGothic" pitchFamily="34" charset="-122"/>
                <a:cs typeface="BIZ UDGothic" pitchFamily="34" charset="-120"/>
              </a:rPr>
              <a:t>エリア横断」か</a:t>
            </a:r>
            <a:r>
              <a:rPr lang="en-US" sz="1100" dirty="0">
                <a:solidFill>
                  <a:srgbClr val="555555"/>
                </a:solidFill>
                <a:latin typeface="BIZ UDGothic" pitchFamily="34" charset="0"/>
                <a:ea typeface="BIZ UDGothic" pitchFamily="34" charset="-122"/>
                <a:cs typeface="BIZ UDGothic" pitchFamily="34" charset="-120"/>
              </a:rPr>
              <a:t>、</a:t>
            </a:r>
          </a:p>
          <a:p>
            <a:pPr marL="0" indent="0" algn="l">
              <a:buNone/>
            </a:pPr>
            <a:r>
              <a:rPr lang="en-US" sz="1100" dirty="0">
                <a:solidFill>
                  <a:srgbClr val="555555"/>
                </a:solidFill>
                <a:latin typeface="BIZ UDGothic" pitchFamily="34" charset="0"/>
                <a:ea typeface="BIZ UDGothic" pitchFamily="34" charset="-122"/>
                <a:cs typeface="BIZ UDGothic" pitchFamily="34" charset="-120"/>
              </a:rPr>
              <a:t>「広域・生活圏」か。</a:t>
            </a:r>
            <a:endParaRPr lang="en-US" sz="1100" dirty="0"/>
          </a:p>
          <a:p>
            <a:pPr marL="0" indent="0" algn="l">
              <a:buNone/>
            </a:pPr>
            <a:endParaRPr lang="en-US" sz="900" dirty="0">
              <a:solidFill>
                <a:srgbClr val="555555"/>
              </a:solidFill>
              <a:latin typeface="BIZ UDGothic" pitchFamily="34" charset="0"/>
              <a:ea typeface="BIZ UDGothic" pitchFamily="34" charset="-122"/>
              <a:cs typeface="BIZ UDGothic" pitchFamily="34" charset="-120"/>
            </a:endParaRPr>
          </a:p>
          <a:p>
            <a:pPr marL="0" indent="0" algn="l">
              <a:buNone/>
            </a:pPr>
            <a:r>
              <a:rPr lang="en-US" sz="900" dirty="0" err="1">
                <a:solidFill>
                  <a:srgbClr val="555555"/>
                </a:solidFill>
                <a:latin typeface="BIZ UDGothic" pitchFamily="34" charset="0"/>
                <a:ea typeface="BIZ UDGothic" pitchFamily="34" charset="-122"/>
                <a:cs typeface="BIZ UDGothic" pitchFamily="34" charset="-120"/>
              </a:rPr>
              <a:t>点：</a:t>
            </a:r>
            <a:r>
              <a:rPr lang="en-US" sz="1100" dirty="0" err="1">
                <a:solidFill>
                  <a:srgbClr val="555555"/>
                </a:solidFill>
                <a:latin typeface="BIZ UDGothic" pitchFamily="34" charset="0"/>
                <a:ea typeface="BIZ UDGothic" pitchFamily="34" charset="-122"/>
                <a:cs typeface="BIZ UDGothic" pitchFamily="34" charset="-120"/>
              </a:rPr>
              <a:t>空家・土地</a:t>
            </a:r>
            <a:endParaRPr lang="en-US" sz="1100" dirty="0"/>
          </a:p>
          <a:p>
            <a:pPr marL="0" indent="0" algn="l">
              <a:buNone/>
            </a:pPr>
            <a:r>
              <a:rPr lang="en-US" sz="900" dirty="0" err="1">
                <a:solidFill>
                  <a:srgbClr val="555555"/>
                </a:solidFill>
                <a:latin typeface="BIZ UDGothic" pitchFamily="34" charset="0"/>
                <a:ea typeface="BIZ UDGothic" pitchFamily="34" charset="-122"/>
                <a:cs typeface="BIZ UDGothic" pitchFamily="34" charset="-120"/>
              </a:rPr>
              <a:t>面：</a:t>
            </a:r>
            <a:r>
              <a:rPr lang="en-US" sz="1100" dirty="0" err="1">
                <a:solidFill>
                  <a:srgbClr val="555555"/>
                </a:solidFill>
                <a:latin typeface="BIZ UDGothic" pitchFamily="34" charset="0"/>
                <a:ea typeface="BIZ UDGothic" pitchFamily="34" charset="-122"/>
                <a:cs typeface="BIZ UDGothic" pitchFamily="34" charset="-120"/>
              </a:rPr>
              <a:t>都市・地域再生</a:t>
            </a:r>
            <a:r>
              <a:rPr lang="en-US" sz="1100" dirty="0">
                <a:solidFill>
                  <a:srgbClr val="555555"/>
                </a:solidFill>
                <a:latin typeface="BIZ UDGothic" pitchFamily="34" charset="0"/>
                <a:ea typeface="BIZ UDGothic" pitchFamily="34" charset="-122"/>
                <a:cs typeface="BIZ UDGothic" pitchFamily="34" charset="-120"/>
              </a:rPr>
              <a:t> </a:t>
            </a:r>
            <a:endParaRPr lang="en-US" sz="1100" dirty="0"/>
          </a:p>
        </p:txBody>
      </p:sp>
      <p:pic>
        <p:nvPicPr>
          <p:cNvPr id="13" name="Image 3" descr="preencoded.png"/>
          <p:cNvPicPr>
            <a:picLocks noChangeAspect="1"/>
          </p:cNvPicPr>
          <p:nvPr/>
        </p:nvPicPr>
        <p:blipFill>
          <a:blip r:embed="rId6"/>
          <a:srcRect l="-16489" r="-16489"/>
          <a:stretch/>
        </p:blipFill>
        <p:spPr>
          <a:xfrm>
            <a:off x="8076895" y="4257446"/>
            <a:ext cx="228600" cy="171907"/>
          </a:xfrm>
          <a:prstGeom prst="rect">
            <a:avLst/>
          </a:prstGeom>
        </p:spPr>
      </p:pic>
      <p:sp>
        <p:nvSpPr>
          <p:cNvPr id="14" name="Text 8"/>
          <p:cNvSpPr txBox="1"/>
          <p:nvPr/>
        </p:nvSpPr>
        <p:spPr>
          <a:xfrm>
            <a:off x="8401507" y="4217213"/>
            <a:ext cx="1090879" cy="257861"/>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権限系の要否</a:t>
            </a:r>
            <a:endParaRPr lang="en-US" sz="1300" dirty="0"/>
          </a:p>
        </p:txBody>
      </p:sp>
      <p:sp>
        <p:nvSpPr>
          <p:cNvPr id="15" name="Text 9"/>
          <p:cNvSpPr txBox="1"/>
          <p:nvPr/>
        </p:nvSpPr>
        <p:spPr>
          <a:xfrm>
            <a:off x="8076895" y="4545482"/>
            <a:ext cx="3353105" cy="438912"/>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協定制度、管理命令要請、届出免除などの法的ツールを活用する必要があるか。</a:t>
            </a:r>
            <a:endParaRPr lang="en-US" sz="1100" dirty="0"/>
          </a:p>
        </p:txBody>
      </p:sp>
      <p:pic>
        <p:nvPicPr>
          <p:cNvPr id="16" name="Image 4" descr="preencoded.png"/>
          <p:cNvPicPr>
            <a:picLocks noChangeAspect="1"/>
          </p:cNvPicPr>
          <p:nvPr/>
        </p:nvPicPr>
        <p:blipFill>
          <a:blip r:embed="rId7"/>
          <a:srcRect l="-3192" r="-3192"/>
          <a:stretch/>
        </p:blipFill>
        <p:spPr>
          <a:xfrm>
            <a:off x="8076895" y="5247742"/>
            <a:ext cx="228600" cy="171907"/>
          </a:xfrm>
          <a:prstGeom prst="rect">
            <a:avLst/>
          </a:prstGeom>
        </p:spPr>
      </p:pic>
      <p:sp>
        <p:nvSpPr>
          <p:cNvPr id="17" name="Text 10"/>
          <p:cNvSpPr txBox="1"/>
          <p:nvPr/>
        </p:nvSpPr>
        <p:spPr>
          <a:xfrm>
            <a:off x="8401507" y="5208422"/>
            <a:ext cx="914400" cy="257861"/>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連携と分担</a:t>
            </a:r>
            <a:endParaRPr lang="en-US" sz="1300" dirty="0"/>
          </a:p>
        </p:txBody>
      </p:sp>
      <p:sp>
        <p:nvSpPr>
          <p:cNvPr id="18" name="Text 11"/>
          <p:cNvSpPr txBox="1"/>
          <p:nvPr/>
        </p:nvSpPr>
        <p:spPr>
          <a:xfrm>
            <a:off x="8076895" y="5535778"/>
            <a:ext cx="3353105" cy="438912"/>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自治体窓口、民間専門家（士業等）、地域組織（自治会等）とどう役割分担するか。</a:t>
            </a:r>
            <a:endParaRPr lang="en-US" sz="1100" dirty="0"/>
          </a:p>
        </p:txBody>
      </p:sp>
      <p:sp>
        <p:nvSpPr>
          <p:cNvPr id="19" name="Text 12"/>
          <p:cNvSpPr txBox="1"/>
          <p:nvPr/>
        </p:nvSpPr>
        <p:spPr>
          <a:xfrm>
            <a:off x="895198" y="599846"/>
            <a:ext cx="2820010" cy="277063"/>
          </a:xfrm>
          <a:prstGeom prst="rect">
            <a:avLst/>
          </a:prstGeom>
          <a:noFill/>
          <a:ln/>
        </p:spPr>
        <p:txBody>
          <a:bodyPr wrap="square" lIns="0" tIns="0" rIns="0" bIns="0" rtlCol="0" anchor="ctr"/>
          <a:lstStyle/>
          <a:p>
            <a:pPr marL="0" indent="0" algn="l">
              <a:buNone/>
            </a:pPr>
            <a:r>
              <a:rPr lang="en-US" sz="1500" dirty="0">
                <a:solidFill>
                  <a:srgbClr val="007BFF"/>
                </a:solidFill>
                <a:latin typeface="Noto Sans JP" pitchFamily="34" charset="0"/>
                <a:ea typeface="Noto Sans JP" pitchFamily="34" charset="-122"/>
                <a:cs typeface="Noto Sans JP" pitchFamily="34" charset="-120"/>
              </a:rPr>
              <a:t>行政指定支援法人 5類型ガイド</a:t>
            </a:r>
            <a:endParaRPr lang="en-US" sz="1500" dirty="0"/>
          </a:p>
        </p:txBody>
      </p:sp>
      <p:sp>
        <p:nvSpPr>
          <p:cNvPr id="20" name="Shape 13"/>
          <p:cNvSpPr/>
          <p:nvPr/>
        </p:nvSpPr>
        <p:spPr>
          <a:xfrm>
            <a:off x="609905" y="1958645"/>
            <a:ext cx="6933895" cy="705002"/>
          </a:xfrm>
          <a:prstGeom prst="roundRect">
            <a:avLst>
              <a:gd name="adj" fmla="val 21033"/>
            </a:avLst>
          </a:prstGeom>
          <a:solidFill>
            <a:srgbClr val="FFFFFF"/>
          </a:solidFill>
          <a:ln w="12700">
            <a:solidFill>
              <a:srgbClr val="E5E7EB"/>
            </a:solidFill>
            <a:prstDash val="solid"/>
          </a:ln>
        </p:spPr>
      </p:sp>
      <p:sp>
        <p:nvSpPr>
          <p:cNvPr id="21" name="Shape 14"/>
          <p:cNvSpPr/>
          <p:nvPr/>
        </p:nvSpPr>
        <p:spPr>
          <a:xfrm>
            <a:off x="771754" y="2082089"/>
            <a:ext cx="457200" cy="457200"/>
          </a:xfrm>
          <a:prstGeom prst="ellipse">
            <a:avLst/>
          </a:prstGeom>
          <a:solidFill>
            <a:srgbClr val="E0F2FE"/>
          </a:solidFill>
          <a:ln w="12700">
            <a:solidFill>
              <a:srgbClr val="FFFFFF">
                <a:alpha val="0"/>
              </a:srgbClr>
            </a:solidFill>
            <a:prstDash val="solid"/>
          </a:ln>
        </p:spPr>
      </p:sp>
      <p:pic>
        <p:nvPicPr>
          <p:cNvPr id="22" name="Image 5" descr="preencoded.png"/>
          <p:cNvPicPr>
            <a:picLocks noChangeAspect="1"/>
          </p:cNvPicPr>
          <p:nvPr/>
        </p:nvPicPr>
        <p:blipFill>
          <a:blip r:embed="rId8"/>
          <a:srcRect l="-1403" r="-1403"/>
          <a:stretch/>
        </p:blipFill>
        <p:spPr>
          <a:xfrm>
            <a:off x="895198" y="2220163"/>
            <a:ext cx="209398" cy="181051"/>
          </a:xfrm>
          <a:prstGeom prst="rect">
            <a:avLst/>
          </a:prstGeom>
        </p:spPr>
      </p:pic>
      <p:sp>
        <p:nvSpPr>
          <p:cNvPr id="23" name="Text 15"/>
          <p:cNvSpPr txBox="1"/>
          <p:nvPr/>
        </p:nvSpPr>
        <p:spPr>
          <a:xfrm>
            <a:off x="1343254" y="2139696"/>
            <a:ext cx="1152144"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建物（空き家）</a:t>
            </a:r>
            <a:endParaRPr lang="en-US" sz="1200" dirty="0"/>
          </a:p>
        </p:txBody>
      </p:sp>
      <p:sp>
        <p:nvSpPr>
          <p:cNvPr id="24" name="Text 16"/>
          <p:cNvSpPr txBox="1"/>
          <p:nvPr/>
        </p:nvSpPr>
        <p:spPr>
          <a:xfrm>
            <a:off x="1343254" y="2347265"/>
            <a:ext cx="1317650"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単体物件の管理・活用</a:t>
            </a:r>
            <a:endParaRPr lang="en-US" sz="900" dirty="0"/>
          </a:p>
        </p:txBody>
      </p:sp>
      <p:pic>
        <p:nvPicPr>
          <p:cNvPr id="25" name="Image 6" descr="preencoded.png"/>
          <p:cNvPicPr>
            <a:picLocks noChangeAspect="1"/>
          </p:cNvPicPr>
          <p:nvPr/>
        </p:nvPicPr>
        <p:blipFill>
          <a:blip r:embed="rId9"/>
          <a:srcRect l="-1082" r="-1082"/>
          <a:stretch/>
        </p:blipFill>
        <p:spPr>
          <a:xfrm>
            <a:off x="3567989" y="2220163"/>
            <a:ext cx="161849" cy="181051"/>
          </a:xfrm>
          <a:prstGeom prst="rect">
            <a:avLst/>
          </a:prstGeom>
        </p:spPr>
      </p:pic>
      <p:sp>
        <p:nvSpPr>
          <p:cNvPr id="26" name="Shape 17"/>
          <p:cNvSpPr/>
          <p:nvPr/>
        </p:nvSpPr>
        <p:spPr>
          <a:xfrm>
            <a:off x="3882542" y="2082089"/>
            <a:ext cx="3504895" cy="457200"/>
          </a:xfrm>
          <a:prstGeom prst="roundRect">
            <a:avLst>
              <a:gd name="adj" fmla="val 33333"/>
            </a:avLst>
          </a:prstGeom>
          <a:solidFill>
            <a:srgbClr val="007BFF"/>
          </a:solidFill>
          <a:ln w="12700">
            <a:solidFill>
              <a:srgbClr val="FFFFFF">
                <a:alpha val="0"/>
              </a:srgbClr>
            </a:solidFill>
            <a:prstDash val="solid"/>
          </a:ln>
        </p:spPr>
      </p:sp>
      <p:sp>
        <p:nvSpPr>
          <p:cNvPr id="27" name="Text 18"/>
          <p:cNvSpPr txBox="1"/>
          <p:nvPr/>
        </p:nvSpPr>
        <p:spPr>
          <a:xfrm>
            <a:off x="4772254" y="2201875"/>
            <a:ext cx="1728216" cy="219456"/>
          </a:xfrm>
          <a:prstGeom prst="rect">
            <a:avLst/>
          </a:prstGeom>
          <a:noFill/>
          <a:ln/>
        </p:spPr>
        <p:txBody>
          <a:bodyPr wrap="square" lIns="0" tIns="0" rIns="0" bIns="0" rtlCol="0" anchor="ctr"/>
          <a:lstStyle/>
          <a:p>
            <a:pPr marL="0" indent="0" algn="ctr">
              <a:buNone/>
            </a:pPr>
            <a:r>
              <a:rPr lang="en-US" sz="1100" b="1" dirty="0">
                <a:solidFill>
                  <a:srgbClr val="FFFFFF"/>
                </a:solidFill>
                <a:latin typeface="BIZ UDGothic" pitchFamily="34" charset="0"/>
                <a:ea typeface="BIZ UDGothic" pitchFamily="34" charset="-122"/>
                <a:cs typeface="BIZ UDGothic" pitchFamily="34" charset="-120"/>
              </a:rPr>
              <a:t>空家等管理活用支援法人</a:t>
            </a:r>
            <a:endParaRPr lang="en-US" sz="1100" dirty="0"/>
          </a:p>
        </p:txBody>
      </p:sp>
      <p:sp>
        <p:nvSpPr>
          <p:cNvPr id="28" name="Shape 19"/>
          <p:cNvSpPr/>
          <p:nvPr/>
        </p:nvSpPr>
        <p:spPr>
          <a:xfrm>
            <a:off x="609905" y="2868473"/>
            <a:ext cx="6933895" cy="705002"/>
          </a:xfrm>
          <a:prstGeom prst="roundRect">
            <a:avLst>
              <a:gd name="adj" fmla="val 21033"/>
            </a:avLst>
          </a:prstGeom>
          <a:solidFill>
            <a:srgbClr val="FFFFFF"/>
          </a:solidFill>
          <a:ln w="12700">
            <a:solidFill>
              <a:srgbClr val="E5E7EB"/>
            </a:solidFill>
            <a:prstDash val="solid"/>
          </a:ln>
        </p:spPr>
      </p:sp>
      <p:sp>
        <p:nvSpPr>
          <p:cNvPr id="29" name="Shape 20"/>
          <p:cNvSpPr/>
          <p:nvPr/>
        </p:nvSpPr>
        <p:spPr>
          <a:xfrm>
            <a:off x="771754" y="2991917"/>
            <a:ext cx="457200" cy="457200"/>
          </a:xfrm>
          <a:prstGeom prst="ellipse">
            <a:avLst/>
          </a:prstGeom>
          <a:solidFill>
            <a:srgbClr val="E0F2FE"/>
          </a:solidFill>
          <a:ln w="12700">
            <a:solidFill>
              <a:srgbClr val="FFFFFF">
                <a:alpha val="0"/>
              </a:srgbClr>
            </a:solidFill>
            <a:prstDash val="solid"/>
          </a:ln>
        </p:spPr>
      </p:sp>
      <p:pic>
        <p:nvPicPr>
          <p:cNvPr id="30" name="Image 7" descr="preencoded.png"/>
          <p:cNvPicPr>
            <a:picLocks noChangeAspect="1"/>
          </p:cNvPicPr>
          <p:nvPr/>
        </p:nvPicPr>
        <p:blipFill>
          <a:blip r:embed="rId10"/>
          <a:srcRect l="-1403" r="-1403"/>
          <a:stretch/>
        </p:blipFill>
        <p:spPr>
          <a:xfrm>
            <a:off x="895198" y="3129991"/>
            <a:ext cx="209398" cy="181051"/>
          </a:xfrm>
          <a:prstGeom prst="rect">
            <a:avLst/>
          </a:prstGeom>
        </p:spPr>
      </p:pic>
      <p:sp>
        <p:nvSpPr>
          <p:cNvPr id="31" name="Text 21"/>
          <p:cNvSpPr txBox="1"/>
          <p:nvPr/>
        </p:nvSpPr>
        <p:spPr>
          <a:xfrm>
            <a:off x="1343254" y="3049524"/>
            <a:ext cx="381305"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土地</a:t>
            </a:r>
            <a:endParaRPr lang="en-US" sz="1200" dirty="0"/>
          </a:p>
        </p:txBody>
      </p:sp>
      <p:sp>
        <p:nvSpPr>
          <p:cNvPr id="32" name="Text 22"/>
          <p:cNvSpPr txBox="1"/>
          <p:nvPr/>
        </p:nvSpPr>
        <p:spPr>
          <a:xfrm>
            <a:off x="1343254" y="3257093"/>
            <a:ext cx="1388974"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所有者不明 / 低未利用</a:t>
            </a:r>
            <a:endParaRPr lang="en-US" sz="900" dirty="0"/>
          </a:p>
        </p:txBody>
      </p:sp>
      <p:pic>
        <p:nvPicPr>
          <p:cNvPr id="33" name="Image 8" descr="preencoded.png"/>
          <p:cNvPicPr>
            <a:picLocks noChangeAspect="1"/>
          </p:cNvPicPr>
          <p:nvPr/>
        </p:nvPicPr>
        <p:blipFill>
          <a:blip r:embed="rId9"/>
          <a:srcRect l="-1082" r="-1082"/>
          <a:stretch/>
        </p:blipFill>
        <p:spPr>
          <a:xfrm>
            <a:off x="3567989" y="3129991"/>
            <a:ext cx="161849" cy="181051"/>
          </a:xfrm>
          <a:prstGeom prst="rect">
            <a:avLst/>
          </a:prstGeom>
        </p:spPr>
      </p:pic>
      <p:sp>
        <p:nvSpPr>
          <p:cNvPr id="34" name="Shape 23"/>
          <p:cNvSpPr/>
          <p:nvPr/>
        </p:nvSpPr>
        <p:spPr>
          <a:xfrm>
            <a:off x="3882542" y="2991917"/>
            <a:ext cx="3504895" cy="457200"/>
          </a:xfrm>
          <a:prstGeom prst="roundRect">
            <a:avLst>
              <a:gd name="adj" fmla="val 33333"/>
            </a:avLst>
          </a:prstGeom>
          <a:solidFill>
            <a:srgbClr val="007BFF"/>
          </a:solidFill>
          <a:ln w="12700">
            <a:solidFill>
              <a:srgbClr val="FFFFFF">
                <a:alpha val="0"/>
              </a:srgbClr>
            </a:solidFill>
            <a:prstDash val="solid"/>
          </a:ln>
        </p:spPr>
      </p:sp>
      <p:sp>
        <p:nvSpPr>
          <p:cNvPr id="35" name="Text 24"/>
          <p:cNvSpPr txBox="1"/>
          <p:nvPr/>
        </p:nvSpPr>
        <p:spPr>
          <a:xfrm>
            <a:off x="4306824" y="3111703"/>
            <a:ext cx="2658161" cy="219456"/>
          </a:xfrm>
          <a:prstGeom prst="rect">
            <a:avLst/>
          </a:prstGeom>
          <a:noFill/>
          <a:ln/>
        </p:spPr>
        <p:txBody>
          <a:bodyPr wrap="square" lIns="0" tIns="0" rIns="0" bIns="0" rtlCol="0" anchor="ctr"/>
          <a:lstStyle/>
          <a:p>
            <a:pPr marL="0" indent="0" algn="ctr">
              <a:buNone/>
            </a:pPr>
            <a:r>
              <a:rPr lang="en-US" sz="1100" b="1" dirty="0">
                <a:solidFill>
                  <a:srgbClr val="FFFFFF"/>
                </a:solidFill>
                <a:latin typeface="BIZ UDGothic" pitchFamily="34" charset="0"/>
                <a:ea typeface="BIZ UDGothic" pitchFamily="34" charset="-122"/>
                <a:cs typeface="BIZ UDGothic" pitchFamily="34" charset="-120"/>
              </a:rPr>
              <a:t>所有者不明土地利用円滑化等推進法人</a:t>
            </a:r>
            <a:endParaRPr lang="en-US" sz="1100" dirty="0"/>
          </a:p>
        </p:txBody>
      </p:sp>
      <p:sp>
        <p:nvSpPr>
          <p:cNvPr id="36" name="Shape 25"/>
          <p:cNvSpPr/>
          <p:nvPr/>
        </p:nvSpPr>
        <p:spPr>
          <a:xfrm>
            <a:off x="609905" y="3778301"/>
            <a:ext cx="6933895" cy="705002"/>
          </a:xfrm>
          <a:prstGeom prst="roundRect">
            <a:avLst>
              <a:gd name="adj" fmla="val 21033"/>
            </a:avLst>
          </a:prstGeom>
          <a:solidFill>
            <a:srgbClr val="FFFFFF"/>
          </a:solidFill>
          <a:ln w="12700">
            <a:solidFill>
              <a:srgbClr val="E5E7EB"/>
            </a:solidFill>
            <a:prstDash val="solid"/>
          </a:ln>
        </p:spPr>
      </p:sp>
      <p:sp>
        <p:nvSpPr>
          <p:cNvPr id="37" name="Shape 26"/>
          <p:cNvSpPr/>
          <p:nvPr/>
        </p:nvSpPr>
        <p:spPr>
          <a:xfrm>
            <a:off x="771754" y="3901745"/>
            <a:ext cx="457200" cy="457200"/>
          </a:xfrm>
          <a:prstGeom prst="ellipse">
            <a:avLst/>
          </a:prstGeom>
          <a:solidFill>
            <a:srgbClr val="E0F2FE"/>
          </a:solidFill>
          <a:ln w="12700">
            <a:solidFill>
              <a:srgbClr val="FFFFFF">
                <a:alpha val="0"/>
              </a:srgbClr>
            </a:solidFill>
            <a:prstDash val="solid"/>
          </a:ln>
        </p:spPr>
      </p:sp>
      <p:pic>
        <p:nvPicPr>
          <p:cNvPr id="38" name="Image 9" descr="preencoded.png"/>
          <p:cNvPicPr>
            <a:picLocks noChangeAspect="1"/>
          </p:cNvPicPr>
          <p:nvPr/>
        </p:nvPicPr>
        <p:blipFill>
          <a:blip r:embed="rId11"/>
          <a:srcRect l="-505" r="-505"/>
          <a:stretch/>
        </p:blipFill>
        <p:spPr>
          <a:xfrm>
            <a:off x="886054" y="4039819"/>
            <a:ext cx="228600" cy="181051"/>
          </a:xfrm>
          <a:prstGeom prst="rect">
            <a:avLst/>
          </a:prstGeom>
        </p:spPr>
      </p:pic>
      <p:sp>
        <p:nvSpPr>
          <p:cNvPr id="39" name="Text 27"/>
          <p:cNvSpPr txBox="1"/>
          <p:nvPr/>
        </p:nvSpPr>
        <p:spPr>
          <a:xfrm>
            <a:off x="1343254" y="3959352"/>
            <a:ext cx="838505"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都市エリア</a:t>
            </a:r>
            <a:endParaRPr lang="en-US" sz="1200" dirty="0"/>
          </a:p>
        </p:txBody>
      </p:sp>
      <p:sp>
        <p:nvSpPr>
          <p:cNvPr id="40" name="Text 28"/>
          <p:cNvSpPr txBox="1"/>
          <p:nvPr/>
        </p:nvSpPr>
        <p:spPr>
          <a:xfrm>
            <a:off x="1343254" y="4166921"/>
            <a:ext cx="1193292"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価値向上・協定活用</a:t>
            </a:r>
            <a:endParaRPr lang="en-US" sz="900" dirty="0"/>
          </a:p>
        </p:txBody>
      </p:sp>
      <p:pic>
        <p:nvPicPr>
          <p:cNvPr id="41" name="Image 10" descr="preencoded.png"/>
          <p:cNvPicPr>
            <a:picLocks noChangeAspect="1"/>
          </p:cNvPicPr>
          <p:nvPr/>
        </p:nvPicPr>
        <p:blipFill>
          <a:blip r:embed="rId9"/>
          <a:srcRect l="-1082" r="-1082"/>
          <a:stretch/>
        </p:blipFill>
        <p:spPr>
          <a:xfrm>
            <a:off x="3567989" y="4039819"/>
            <a:ext cx="161849" cy="181051"/>
          </a:xfrm>
          <a:prstGeom prst="rect">
            <a:avLst/>
          </a:prstGeom>
        </p:spPr>
      </p:pic>
      <p:sp>
        <p:nvSpPr>
          <p:cNvPr id="42" name="Shape 29"/>
          <p:cNvSpPr/>
          <p:nvPr/>
        </p:nvSpPr>
        <p:spPr>
          <a:xfrm>
            <a:off x="3882542" y="3901745"/>
            <a:ext cx="3504895" cy="457200"/>
          </a:xfrm>
          <a:prstGeom prst="roundRect">
            <a:avLst>
              <a:gd name="adj" fmla="val 33333"/>
            </a:avLst>
          </a:prstGeom>
          <a:solidFill>
            <a:srgbClr val="007BFF"/>
          </a:solidFill>
          <a:ln w="12700">
            <a:solidFill>
              <a:srgbClr val="FFFFFF">
                <a:alpha val="0"/>
              </a:srgbClr>
            </a:solidFill>
            <a:prstDash val="solid"/>
          </a:ln>
        </p:spPr>
      </p:sp>
      <p:sp>
        <p:nvSpPr>
          <p:cNvPr id="43" name="Text 30"/>
          <p:cNvSpPr txBox="1"/>
          <p:nvPr/>
        </p:nvSpPr>
        <p:spPr>
          <a:xfrm>
            <a:off x="5007254" y="4021531"/>
            <a:ext cx="1255471" cy="219456"/>
          </a:xfrm>
          <a:prstGeom prst="rect">
            <a:avLst/>
          </a:prstGeom>
          <a:noFill/>
          <a:ln/>
        </p:spPr>
        <p:txBody>
          <a:bodyPr wrap="square" lIns="0" tIns="0" rIns="0" bIns="0" rtlCol="0" anchor="ctr"/>
          <a:lstStyle/>
          <a:p>
            <a:pPr marL="0" indent="0" algn="ctr">
              <a:buNone/>
            </a:pPr>
            <a:r>
              <a:rPr lang="en-US" sz="1100" b="1" dirty="0">
                <a:solidFill>
                  <a:srgbClr val="FFFFFF"/>
                </a:solidFill>
                <a:latin typeface="BIZ UDGothic" pitchFamily="34" charset="0"/>
                <a:ea typeface="BIZ UDGothic" pitchFamily="34" charset="-122"/>
                <a:cs typeface="BIZ UDGothic" pitchFamily="34" charset="-120"/>
              </a:rPr>
              <a:t>都市再生推進法人</a:t>
            </a:r>
            <a:endParaRPr lang="en-US" sz="1100" dirty="0"/>
          </a:p>
        </p:txBody>
      </p:sp>
      <p:sp>
        <p:nvSpPr>
          <p:cNvPr id="44" name="Shape 31"/>
          <p:cNvSpPr/>
          <p:nvPr/>
        </p:nvSpPr>
        <p:spPr>
          <a:xfrm>
            <a:off x="609905" y="4688129"/>
            <a:ext cx="6933895" cy="705002"/>
          </a:xfrm>
          <a:prstGeom prst="roundRect">
            <a:avLst>
              <a:gd name="adj" fmla="val 21033"/>
            </a:avLst>
          </a:prstGeom>
          <a:solidFill>
            <a:srgbClr val="FFFFFF"/>
          </a:solidFill>
          <a:ln w="12700">
            <a:solidFill>
              <a:srgbClr val="E5E7EB"/>
            </a:solidFill>
            <a:prstDash val="solid"/>
          </a:ln>
        </p:spPr>
      </p:sp>
      <p:sp>
        <p:nvSpPr>
          <p:cNvPr id="45" name="Shape 32"/>
          <p:cNvSpPr/>
          <p:nvPr/>
        </p:nvSpPr>
        <p:spPr>
          <a:xfrm>
            <a:off x="771754" y="4811573"/>
            <a:ext cx="457200" cy="457200"/>
          </a:xfrm>
          <a:prstGeom prst="ellipse">
            <a:avLst/>
          </a:prstGeom>
          <a:solidFill>
            <a:srgbClr val="E0F2FE"/>
          </a:solidFill>
          <a:ln w="12700">
            <a:solidFill>
              <a:srgbClr val="FFFFFF">
                <a:alpha val="0"/>
              </a:srgbClr>
            </a:solidFill>
            <a:prstDash val="solid"/>
          </a:ln>
        </p:spPr>
      </p:sp>
      <p:pic>
        <p:nvPicPr>
          <p:cNvPr id="46" name="Image 11" descr="preencoded.png"/>
          <p:cNvPicPr>
            <a:picLocks noChangeAspect="1"/>
          </p:cNvPicPr>
          <p:nvPr/>
        </p:nvPicPr>
        <p:blipFill>
          <a:blip r:embed="rId12"/>
          <a:srcRect/>
          <a:stretch/>
        </p:blipFill>
        <p:spPr>
          <a:xfrm>
            <a:off x="909828" y="4949647"/>
            <a:ext cx="181051" cy="181051"/>
          </a:xfrm>
          <a:prstGeom prst="rect">
            <a:avLst/>
          </a:prstGeom>
        </p:spPr>
      </p:pic>
      <p:sp>
        <p:nvSpPr>
          <p:cNvPr id="47" name="Text 33"/>
          <p:cNvSpPr txBox="1"/>
          <p:nvPr/>
        </p:nvSpPr>
        <p:spPr>
          <a:xfrm>
            <a:off x="1343254" y="4869180"/>
            <a:ext cx="685800"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地域再生</a:t>
            </a:r>
            <a:endParaRPr lang="en-US" sz="1200" dirty="0"/>
          </a:p>
        </p:txBody>
      </p:sp>
      <p:sp>
        <p:nvSpPr>
          <p:cNvPr id="48" name="Text 34"/>
          <p:cNvSpPr txBox="1"/>
          <p:nvPr/>
        </p:nvSpPr>
        <p:spPr>
          <a:xfrm>
            <a:off x="1343254" y="5076749"/>
            <a:ext cx="1317650"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計画接続・事業・土地</a:t>
            </a:r>
            <a:endParaRPr lang="en-US" sz="900" dirty="0"/>
          </a:p>
        </p:txBody>
      </p:sp>
      <p:pic>
        <p:nvPicPr>
          <p:cNvPr id="49" name="Image 12" descr="preencoded.png"/>
          <p:cNvPicPr>
            <a:picLocks noChangeAspect="1"/>
          </p:cNvPicPr>
          <p:nvPr/>
        </p:nvPicPr>
        <p:blipFill>
          <a:blip r:embed="rId9"/>
          <a:srcRect l="-1082" r="-1082"/>
          <a:stretch/>
        </p:blipFill>
        <p:spPr>
          <a:xfrm>
            <a:off x="3567989" y="4949647"/>
            <a:ext cx="161849" cy="181051"/>
          </a:xfrm>
          <a:prstGeom prst="rect">
            <a:avLst/>
          </a:prstGeom>
        </p:spPr>
      </p:pic>
      <p:sp>
        <p:nvSpPr>
          <p:cNvPr id="50" name="Shape 35"/>
          <p:cNvSpPr/>
          <p:nvPr/>
        </p:nvSpPr>
        <p:spPr>
          <a:xfrm>
            <a:off x="3882542" y="4811573"/>
            <a:ext cx="3504895" cy="457200"/>
          </a:xfrm>
          <a:prstGeom prst="roundRect">
            <a:avLst>
              <a:gd name="adj" fmla="val 33333"/>
            </a:avLst>
          </a:prstGeom>
          <a:solidFill>
            <a:srgbClr val="007BFF"/>
          </a:solidFill>
          <a:ln w="12700">
            <a:solidFill>
              <a:srgbClr val="FFFFFF">
                <a:alpha val="0"/>
              </a:srgbClr>
            </a:solidFill>
            <a:prstDash val="solid"/>
          </a:ln>
        </p:spPr>
      </p:sp>
      <p:sp>
        <p:nvSpPr>
          <p:cNvPr id="51" name="Text 36"/>
          <p:cNvSpPr txBox="1"/>
          <p:nvPr/>
        </p:nvSpPr>
        <p:spPr>
          <a:xfrm>
            <a:off x="5007254" y="4932274"/>
            <a:ext cx="1255471" cy="219456"/>
          </a:xfrm>
          <a:prstGeom prst="rect">
            <a:avLst/>
          </a:prstGeom>
          <a:noFill/>
          <a:ln/>
        </p:spPr>
        <p:txBody>
          <a:bodyPr wrap="square" lIns="0" tIns="0" rIns="0" bIns="0" rtlCol="0" anchor="ctr"/>
          <a:lstStyle/>
          <a:p>
            <a:pPr marL="0" indent="0" algn="ctr">
              <a:buNone/>
            </a:pPr>
            <a:r>
              <a:rPr lang="en-US" sz="1100" b="1" dirty="0">
                <a:solidFill>
                  <a:srgbClr val="FFFFFF"/>
                </a:solidFill>
                <a:latin typeface="BIZ UDGothic" pitchFamily="34" charset="0"/>
                <a:ea typeface="BIZ UDGothic" pitchFamily="34" charset="-122"/>
                <a:cs typeface="BIZ UDGothic" pitchFamily="34" charset="-120"/>
              </a:rPr>
              <a:t>地域再生推進法人</a:t>
            </a:r>
            <a:endParaRPr lang="en-US" sz="1100" dirty="0"/>
          </a:p>
        </p:txBody>
      </p:sp>
      <p:sp>
        <p:nvSpPr>
          <p:cNvPr id="52" name="Shape 37"/>
          <p:cNvSpPr/>
          <p:nvPr/>
        </p:nvSpPr>
        <p:spPr>
          <a:xfrm>
            <a:off x="609905" y="5597957"/>
            <a:ext cx="6933895" cy="838505"/>
          </a:xfrm>
          <a:prstGeom prst="roundRect">
            <a:avLst>
              <a:gd name="adj" fmla="val 14871"/>
            </a:avLst>
          </a:prstGeom>
          <a:solidFill>
            <a:srgbClr val="FFFFFF"/>
          </a:solidFill>
          <a:ln w="12700">
            <a:solidFill>
              <a:srgbClr val="E5E7EB"/>
            </a:solidFill>
            <a:prstDash val="solid"/>
          </a:ln>
        </p:spPr>
      </p:sp>
      <p:sp>
        <p:nvSpPr>
          <p:cNvPr id="53" name="Shape 38"/>
          <p:cNvSpPr/>
          <p:nvPr/>
        </p:nvSpPr>
        <p:spPr>
          <a:xfrm>
            <a:off x="771754" y="5784494"/>
            <a:ext cx="457200" cy="457200"/>
          </a:xfrm>
          <a:prstGeom prst="ellipse">
            <a:avLst/>
          </a:prstGeom>
          <a:solidFill>
            <a:srgbClr val="E0F2FE"/>
          </a:solidFill>
          <a:ln w="12700">
            <a:solidFill>
              <a:srgbClr val="FFFFFF">
                <a:alpha val="0"/>
              </a:srgbClr>
            </a:solidFill>
            <a:prstDash val="solid"/>
          </a:ln>
        </p:spPr>
      </p:sp>
      <p:pic>
        <p:nvPicPr>
          <p:cNvPr id="54" name="Image 13" descr="preencoded.png"/>
          <p:cNvPicPr>
            <a:picLocks noChangeAspect="1"/>
          </p:cNvPicPr>
          <p:nvPr/>
        </p:nvPicPr>
        <p:blipFill>
          <a:blip r:embed="rId13"/>
          <a:srcRect l="-505" r="-505"/>
          <a:stretch/>
        </p:blipFill>
        <p:spPr>
          <a:xfrm>
            <a:off x="886054" y="5922569"/>
            <a:ext cx="228600" cy="181051"/>
          </a:xfrm>
          <a:prstGeom prst="rect">
            <a:avLst/>
          </a:prstGeom>
        </p:spPr>
      </p:pic>
      <p:sp>
        <p:nvSpPr>
          <p:cNvPr id="55" name="Text 39"/>
          <p:cNvSpPr txBox="1"/>
          <p:nvPr/>
        </p:nvSpPr>
        <p:spPr>
          <a:xfrm>
            <a:off x="1343254" y="5841187"/>
            <a:ext cx="838505" cy="152705"/>
          </a:xfrm>
          <a:prstGeom prst="rect">
            <a:avLst/>
          </a:prstGeom>
          <a:noFill/>
          <a:ln/>
        </p:spPr>
        <p:txBody>
          <a:bodyPr wrap="square" lIns="0" tIns="0" rIns="0" bIns="0" rtlCol="0" anchor="ctr"/>
          <a:lstStyle/>
          <a:p>
            <a:pPr marL="0" indent="0" algn="l">
              <a:buNone/>
            </a:pPr>
            <a:r>
              <a:rPr lang="en-US" sz="1200" b="1" dirty="0">
                <a:solidFill>
                  <a:srgbClr val="333333"/>
                </a:solidFill>
                <a:latin typeface="BIZ UDGothic" pitchFamily="34" charset="0"/>
                <a:ea typeface="BIZ UDGothic" pitchFamily="34" charset="-122"/>
                <a:cs typeface="BIZ UDGothic" pitchFamily="34" charset="-120"/>
              </a:rPr>
              <a:t>二地域居住</a:t>
            </a:r>
            <a:endParaRPr lang="en-US" sz="1200" dirty="0"/>
          </a:p>
        </p:txBody>
      </p:sp>
      <p:sp>
        <p:nvSpPr>
          <p:cNvPr id="56" name="Text 40"/>
          <p:cNvSpPr txBox="1"/>
          <p:nvPr/>
        </p:nvSpPr>
        <p:spPr>
          <a:xfrm>
            <a:off x="1343254" y="6048756"/>
            <a:ext cx="1451153" cy="124358"/>
          </a:xfrm>
          <a:prstGeom prst="rect">
            <a:avLst/>
          </a:prstGeom>
          <a:noFill/>
          <a:ln/>
        </p:spPr>
        <p:txBody>
          <a:bodyPr wrap="square" lIns="0" tIns="0" rIns="0" bIns="0" rtlCol="0" anchor="ctr"/>
          <a:lstStyle/>
          <a:p>
            <a:pPr marL="0" indent="0" algn="l">
              <a:buNone/>
            </a:pPr>
            <a:r>
              <a:rPr lang="en-US" sz="900" dirty="0">
                <a:solidFill>
                  <a:srgbClr val="666666"/>
                </a:solidFill>
                <a:latin typeface="BIZ UDGothic" pitchFamily="34" charset="0"/>
                <a:ea typeface="BIZ UDGothic" pitchFamily="34" charset="-122"/>
                <a:cs typeface="BIZ UDGothic" pitchFamily="34" charset="-120"/>
              </a:rPr>
              <a:t>行き来前提の暮らし設計</a:t>
            </a:r>
            <a:endParaRPr lang="en-US" sz="900" dirty="0"/>
          </a:p>
        </p:txBody>
      </p:sp>
      <p:pic>
        <p:nvPicPr>
          <p:cNvPr id="57" name="Image 14" descr="preencoded.png"/>
          <p:cNvPicPr>
            <a:picLocks noChangeAspect="1"/>
          </p:cNvPicPr>
          <p:nvPr/>
        </p:nvPicPr>
        <p:blipFill>
          <a:blip r:embed="rId9"/>
          <a:srcRect l="-1082" r="-1082"/>
          <a:stretch/>
        </p:blipFill>
        <p:spPr>
          <a:xfrm>
            <a:off x="3567989" y="5922569"/>
            <a:ext cx="161849" cy="181051"/>
          </a:xfrm>
          <a:prstGeom prst="rect">
            <a:avLst/>
          </a:prstGeom>
        </p:spPr>
      </p:pic>
      <p:sp>
        <p:nvSpPr>
          <p:cNvPr id="58" name="Shape 41"/>
          <p:cNvSpPr/>
          <p:nvPr/>
        </p:nvSpPr>
        <p:spPr>
          <a:xfrm>
            <a:off x="3882542" y="5721401"/>
            <a:ext cx="3504895" cy="590702"/>
          </a:xfrm>
          <a:prstGeom prst="roundRect">
            <a:avLst>
              <a:gd name="adj" fmla="val 19974"/>
            </a:avLst>
          </a:prstGeom>
          <a:solidFill>
            <a:srgbClr val="007BFF"/>
          </a:solidFill>
          <a:ln w="12700">
            <a:solidFill>
              <a:srgbClr val="FFFFFF">
                <a:alpha val="0"/>
              </a:srgbClr>
            </a:solidFill>
            <a:prstDash val="solid"/>
          </a:ln>
        </p:spPr>
      </p:sp>
      <p:sp>
        <p:nvSpPr>
          <p:cNvPr id="59" name="Text 42"/>
          <p:cNvSpPr txBox="1"/>
          <p:nvPr/>
        </p:nvSpPr>
        <p:spPr>
          <a:xfrm>
            <a:off x="4999939" y="5854903"/>
            <a:ext cx="1265530" cy="114300"/>
          </a:xfrm>
          <a:prstGeom prst="rect">
            <a:avLst/>
          </a:prstGeom>
          <a:noFill/>
          <a:ln/>
        </p:spPr>
        <p:txBody>
          <a:bodyPr wrap="square" lIns="0" tIns="0" rIns="0" bIns="0" rtlCol="0" anchor="ctr"/>
          <a:lstStyle/>
          <a:p>
            <a:pPr marL="0" indent="0" algn="ctr">
              <a:buNone/>
            </a:pPr>
            <a:r>
              <a:rPr lang="en-US" sz="900" b="1" dirty="0">
                <a:solidFill>
                  <a:srgbClr val="FFFFFF"/>
                </a:solidFill>
                <a:latin typeface="BIZ UDGothic" pitchFamily="34" charset="0"/>
                <a:ea typeface="BIZ UDGothic" pitchFamily="34" charset="-122"/>
                <a:cs typeface="BIZ UDGothic" pitchFamily="34" charset="-120"/>
              </a:rPr>
              <a:t>二地域居住等支援法人</a:t>
            </a:r>
            <a:endParaRPr lang="en-US" sz="900" dirty="0"/>
          </a:p>
        </p:txBody>
      </p:sp>
      <p:sp>
        <p:nvSpPr>
          <p:cNvPr id="60" name="Text 43"/>
          <p:cNvSpPr txBox="1"/>
          <p:nvPr/>
        </p:nvSpPr>
        <p:spPr>
          <a:xfrm>
            <a:off x="5123383" y="6069787"/>
            <a:ext cx="1019556" cy="96012"/>
          </a:xfrm>
          <a:prstGeom prst="rect">
            <a:avLst/>
          </a:prstGeom>
          <a:noFill/>
          <a:ln/>
        </p:spPr>
        <p:txBody>
          <a:bodyPr wrap="square" lIns="0" tIns="0" rIns="0" bIns="0" rtlCol="0" anchor="ctr"/>
          <a:lstStyle/>
          <a:p>
            <a:pPr marL="0" indent="0" algn="ctr">
              <a:buNone/>
            </a:pPr>
            <a:r>
              <a:rPr lang="en-US" sz="800" dirty="0">
                <a:solidFill>
                  <a:srgbClr val="FFFFFF"/>
                </a:solidFill>
                <a:latin typeface="BIZ UDGothic" pitchFamily="34" charset="0"/>
                <a:ea typeface="BIZ UDGothic" pitchFamily="34" charset="-122"/>
                <a:cs typeface="BIZ UDGothic" pitchFamily="34" charset="-120"/>
              </a:rPr>
              <a:t>（特定居住支援法人）</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sp>
      <p:sp>
        <p:nvSpPr>
          <p:cNvPr id="3" name="Shape 1"/>
          <p:cNvSpPr/>
          <p:nvPr/>
        </p:nvSpPr>
        <p:spPr>
          <a:xfrm>
            <a:off x="6476695" y="-1904695"/>
            <a:ext cx="7619695" cy="7619695"/>
          </a:xfrm>
          <a:prstGeom prst="ellipse">
            <a:avLst/>
          </a:prstGeom>
          <a:solidFill>
            <a:srgbClr val="007BFF">
              <a:alpha val="5000"/>
            </a:srgbClr>
          </a:solidFill>
          <a:ln w="12700">
            <a:solidFill>
              <a:srgbClr val="FFFFFF">
                <a:alpha val="0"/>
              </a:srgbClr>
            </a:solidFill>
            <a:prstDash val="solid"/>
          </a:ln>
        </p:spPr>
      </p:sp>
      <p:pic>
        <p:nvPicPr>
          <p:cNvPr id="4" name="Image 0" descr="preencoded.png"/>
          <p:cNvPicPr>
            <a:picLocks noChangeAspect="1"/>
          </p:cNvPicPr>
          <p:nvPr/>
        </p:nvPicPr>
        <p:blipFill>
          <a:blip r:embed="rId3"/>
          <a:srcRect l="-33" r="-33"/>
          <a:stretch/>
        </p:blipFill>
        <p:spPr>
          <a:xfrm>
            <a:off x="609905" y="514807"/>
            <a:ext cx="171907" cy="152705"/>
          </a:xfrm>
          <a:prstGeom prst="rect">
            <a:avLst/>
          </a:prstGeom>
        </p:spPr>
      </p:pic>
      <p:sp>
        <p:nvSpPr>
          <p:cNvPr id="5" name="Text 2"/>
          <p:cNvSpPr txBox="1"/>
          <p:nvPr/>
        </p:nvSpPr>
        <p:spPr>
          <a:xfrm>
            <a:off x="609905" y="716890"/>
            <a:ext cx="11548872" cy="457200"/>
          </a:xfrm>
          <a:prstGeom prst="rect">
            <a:avLst/>
          </a:prstGeom>
          <a:noFill/>
          <a:ln/>
        </p:spPr>
        <p:txBody>
          <a:bodyPr wrap="square" lIns="0" tIns="0" rIns="0" bIns="0" rtlCol="0" anchor="ctr"/>
          <a:lstStyle/>
          <a:p>
            <a:pPr marL="0" indent="0" algn="l">
              <a:buNone/>
            </a:pPr>
            <a:r>
              <a:rPr lang="en-US" sz="3000" b="1" dirty="0">
                <a:solidFill>
                  <a:srgbClr val="333333"/>
                </a:solidFill>
                <a:latin typeface="BIZ UDGothic" pitchFamily="34" charset="0"/>
                <a:ea typeface="BIZ UDGothic" pitchFamily="34" charset="-122"/>
                <a:cs typeface="BIZ UDGothic" pitchFamily="34" charset="-120"/>
              </a:rPr>
              <a:t> ミニケース</a:t>
            </a:r>
            <a:r>
              <a:rPr lang="en-US" sz="1800" b="1" dirty="0">
                <a:solidFill>
                  <a:srgbClr val="666666"/>
                </a:solidFill>
                <a:latin typeface="BIZ UDGothic" pitchFamily="34" charset="0"/>
                <a:ea typeface="BIZ UDGothic" pitchFamily="34" charset="-122"/>
                <a:cs typeface="BIZ UDGothic" pitchFamily="34" charset="-120"/>
              </a:rPr>
              <a:t>：あなたの地域の課題をどの制度に乗せるか</a:t>
            </a:r>
            <a:endParaRPr lang="en-US" sz="3000" dirty="0"/>
          </a:p>
        </p:txBody>
      </p:sp>
      <p:sp>
        <p:nvSpPr>
          <p:cNvPr id="6" name="Shape 3"/>
          <p:cNvSpPr/>
          <p:nvPr/>
        </p:nvSpPr>
        <p:spPr>
          <a:xfrm>
            <a:off x="609905" y="1198474"/>
            <a:ext cx="5372100" cy="2200046"/>
          </a:xfrm>
          <a:prstGeom prst="roundRect">
            <a:avLst>
              <a:gd name="adj" fmla="val 2159"/>
            </a:avLst>
          </a:prstGeom>
          <a:solidFill>
            <a:srgbClr val="FFFFFF"/>
          </a:solidFill>
          <a:ln w="12700">
            <a:solidFill>
              <a:srgbClr val="E5E7EB"/>
            </a:solidFill>
            <a:prstDash val="solid"/>
          </a:ln>
          <a:effectLst>
            <a:outerShdw blurRad="63500" dist="38100" dir="16200000" algn="bl" rotWithShape="0">
              <a:srgbClr val="000000">
                <a:alpha val="4000"/>
              </a:srgbClr>
            </a:outerShdw>
          </a:effectLst>
        </p:spPr>
      </p:sp>
      <p:sp>
        <p:nvSpPr>
          <p:cNvPr id="7" name="Shape 4"/>
          <p:cNvSpPr/>
          <p:nvPr/>
        </p:nvSpPr>
        <p:spPr>
          <a:xfrm>
            <a:off x="609905" y="1198474"/>
            <a:ext cx="47549" cy="2200046"/>
          </a:xfrm>
          <a:prstGeom prst="rect">
            <a:avLst/>
          </a:prstGeom>
          <a:solidFill>
            <a:srgbClr val="EF4444"/>
          </a:solidFill>
          <a:ln w="12700">
            <a:solidFill>
              <a:srgbClr val="EF4444">
                <a:alpha val="0"/>
              </a:srgbClr>
            </a:solidFill>
            <a:prstDash val="solid"/>
          </a:ln>
        </p:spPr>
      </p:sp>
      <p:sp>
        <p:nvSpPr>
          <p:cNvPr id="8" name="Shape 5"/>
          <p:cNvSpPr/>
          <p:nvPr/>
        </p:nvSpPr>
        <p:spPr>
          <a:xfrm>
            <a:off x="847649" y="1414273"/>
            <a:ext cx="523951" cy="228600"/>
          </a:xfrm>
          <a:prstGeom prst="roundRect">
            <a:avLst>
              <a:gd name="adj" fmla="val 66667"/>
            </a:avLst>
          </a:prstGeom>
          <a:solidFill>
            <a:srgbClr val="EF4444"/>
          </a:solidFill>
          <a:ln w="12700">
            <a:solidFill>
              <a:srgbClr val="FFFFFF">
                <a:alpha val="0"/>
              </a:srgbClr>
            </a:solidFill>
            <a:prstDash val="solid"/>
          </a:ln>
        </p:spPr>
      </p:sp>
      <p:sp>
        <p:nvSpPr>
          <p:cNvPr id="9" name="Text 6"/>
          <p:cNvSpPr txBox="1"/>
          <p:nvPr/>
        </p:nvSpPr>
        <p:spPr>
          <a:xfrm>
            <a:off x="847648" y="1726083"/>
            <a:ext cx="5133747" cy="409651"/>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相続放棄が見込まれ、放置すると危険化する老朽空き家が増加しているエリア。行政代執行の手前で対策したい。</a:t>
            </a:r>
            <a:endParaRPr lang="en-US" sz="1100" dirty="0"/>
          </a:p>
        </p:txBody>
      </p:sp>
      <p:sp>
        <p:nvSpPr>
          <p:cNvPr id="10" name="Shape 7"/>
          <p:cNvSpPr/>
          <p:nvPr/>
        </p:nvSpPr>
        <p:spPr>
          <a:xfrm>
            <a:off x="847649" y="2253692"/>
            <a:ext cx="4934102" cy="942746"/>
          </a:xfrm>
          <a:prstGeom prst="roundRect">
            <a:avLst>
              <a:gd name="adj" fmla="val 7838"/>
            </a:avLst>
          </a:prstGeom>
          <a:solidFill>
            <a:srgbClr val="F8F9FA"/>
          </a:solidFill>
          <a:ln w="12700">
            <a:solidFill>
              <a:srgbClr val="CBD5E1"/>
            </a:solidFill>
            <a:prstDash val="solid"/>
          </a:ln>
        </p:spPr>
      </p:sp>
      <p:pic>
        <p:nvPicPr>
          <p:cNvPr id="11" name="Image 1" descr="preencoded.png"/>
          <p:cNvPicPr>
            <a:picLocks noChangeAspect="1"/>
          </p:cNvPicPr>
          <p:nvPr/>
        </p:nvPicPr>
        <p:blipFill>
          <a:blip r:embed="rId4"/>
          <a:srcRect/>
          <a:stretch/>
        </p:blipFill>
        <p:spPr>
          <a:xfrm>
            <a:off x="979322" y="2415541"/>
            <a:ext cx="133502" cy="133502"/>
          </a:xfrm>
          <a:prstGeom prst="rect">
            <a:avLst/>
          </a:prstGeom>
        </p:spPr>
      </p:pic>
      <p:sp>
        <p:nvSpPr>
          <p:cNvPr id="12" name="Text 8"/>
          <p:cNvSpPr txBox="1"/>
          <p:nvPr/>
        </p:nvSpPr>
        <p:spPr>
          <a:xfrm>
            <a:off x="1188720" y="2385365"/>
            <a:ext cx="600761" cy="200254"/>
          </a:xfrm>
          <a:prstGeom prst="rect">
            <a:avLst/>
          </a:prstGeom>
          <a:noFill/>
          <a:ln/>
        </p:spPr>
        <p:txBody>
          <a:bodyPr wrap="square" lIns="0" tIns="0" rIns="0" bIns="0" rtlCol="0" anchor="ctr"/>
          <a:lstStyle/>
          <a:p>
            <a:pPr marL="0" indent="0" algn="l">
              <a:buNone/>
            </a:pPr>
            <a:r>
              <a:rPr lang="en-US" sz="1000" b="1" dirty="0">
                <a:solidFill>
                  <a:srgbClr val="007BFF"/>
                </a:solidFill>
                <a:latin typeface="BIZ UDGothic" pitchFamily="34" charset="0"/>
                <a:ea typeface="BIZ UDGothic" pitchFamily="34" charset="-122"/>
                <a:cs typeface="BIZ UDGothic" pitchFamily="34" charset="-120"/>
              </a:rPr>
              <a:t>活用制度</a:t>
            </a:r>
            <a:endParaRPr lang="en-US" sz="1000" dirty="0"/>
          </a:p>
        </p:txBody>
      </p:sp>
      <p:sp>
        <p:nvSpPr>
          <p:cNvPr id="13" name="Shape 9"/>
          <p:cNvSpPr/>
          <p:nvPr/>
        </p:nvSpPr>
        <p:spPr>
          <a:xfrm>
            <a:off x="6210605" y="1198474"/>
            <a:ext cx="5372100" cy="2200046"/>
          </a:xfrm>
          <a:prstGeom prst="roundRect">
            <a:avLst>
              <a:gd name="adj" fmla="val 2159"/>
            </a:avLst>
          </a:prstGeom>
          <a:solidFill>
            <a:srgbClr val="FFFFFF"/>
          </a:solidFill>
          <a:ln w="12700">
            <a:solidFill>
              <a:srgbClr val="E5E7EB"/>
            </a:solidFill>
            <a:prstDash val="solid"/>
          </a:ln>
          <a:effectLst>
            <a:outerShdw blurRad="63500" dist="38100" dir="16200000" algn="bl" rotWithShape="0">
              <a:srgbClr val="000000">
                <a:alpha val="4000"/>
              </a:srgbClr>
            </a:outerShdw>
          </a:effectLst>
        </p:spPr>
      </p:sp>
      <p:sp>
        <p:nvSpPr>
          <p:cNvPr id="14" name="Shape 10"/>
          <p:cNvSpPr/>
          <p:nvPr/>
        </p:nvSpPr>
        <p:spPr>
          <a:xfrm>
            <a:off x="6210605" y="1198474"/>
            <a:ext cx="47549" cy="2200046"/>
          </a:xfrm>
          <a:prstGeom prst="rect">
            <a:avLst/>
          </a:prstGeom>
          <a:solidFill>
            <a:srgbClr val="3B82F6"/>
          </a:solidFill>
          <a:ln w="12700">
            <a:solidFill>
              <a:srgbClr val="3B82F6">
                <a:alpha val="0"/>
              </a:srgbClr>
            </a:solidFill>
            <a:prstDash val="solid"/>
          </a:ln>
        </p:spPr>
      </p:sp>
      <p:sp>
        <p:nvSpPr>
          <p:cNvPr id="15" name="Shape 11"/>
          <p:cNvSpPr/>
          <p:nvPr/>
        </p:nvSpPr>
        <p:spPr>
          <a:xfrm>
            <a:off x="6448349" y="1414273"/>
            <a:ext cx="523951" cy="228600"/>
          </a:xfrm>
          <a:prstGeom prst="roundRect">
            <a:avLst>
              <a:gd name="adj" fmla="val 66667"/>
            </a:avLst>
          </a:prstGeom>
          <a:solidFill>
            <a:srgbClr val="3B82F6"/>
          </a:solidFill>
          <a:ln w="12700">
            <a:solidFill>
              <a:srgbClr val="FFFFFF">
                <a:alpha val="0"/>
              </a:srgbClr>
            </a:solidFill>
            <a:prstDash val="solid"/>
          </a:ln>
        </p:spPr>
      </p:sp>
      <p:sp>
        <p:nvSpPr>
          <p:cNvPr id="16" name="Text 12"/>
          <p:cNvSpPr txBox="1"/>
          <p:nvPr/>
        </p:nvSpPr>
        <p:spPr>
          <a:xfrm>
            <a:off x="6448349" y="1726083"/>
            <a:ext cx="5010912" cy="409651"/>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駅前の一等地に虫食い状の空き地（低未利用地）があり、暫定的にでも賑わい創出に使いたいが、規制等が壁。</a:t>
            </a:r>
            <a:endParaRPr lang="en-US" sz="1100" dirty="0"/>
          </a:p>
        </p:txBody>
      </p:sp>
      <p:sp>
        <p:nvSpPr>
          <p:cNvPr id="17" name="Shape 13"/>
          <p:cNvSpPr/>
          <p:nvPr/>
        </p:nvSpPr>
        <p:spPr>
          <a:xfrm>
            <a:off x="6448349" y="2253692"/>
            <a:ext cx="4934102" cy="942746"/>
          </a:xfrm>
          <a:prstGeom prst="roundRect">
            <a:avLst>
              <a:gd name="adj" fmla="val 7838"/>
            </a:avLst>
          </a:prstGeom>
          <a:solidFill>
            <a:srgbClr val="F8F9FA"/>
          </a:solidFill>
          <a:ln w="12700">
            <a:solidFill>
              <a:srgbClr val="CBD5E1"/>
            </a:solidFill>
            <a:prstDash val="solid"/>
          </a:ln>
        </p:spPr>
      </p:sp>
      <p:pic>
        <p:nvPicPr>
          <p:cNvPr id="18" name="Image 2" descr="preencoded.png"/>
          <p:cNvPicPr>
            <a:picLocks noChangeAspect="1"/>
          </p:cNvPicPr>
          <p:nvPr/>
        </p:nvPicPr>
        <p:blipFill>
          <a:blip r:embed="rId4"/>
          <a:srcRect/>
          <a:stretch/>
        </p:blipFill>
        <p:spPr>
          <a:xfrm>
            <a:off x="6580022" y="2415541"/>
            <a:ext cx="133502" cy="133502"/>
          </a:xfrm>
          <a:prstGeom prst="rect">
            <a:avLst/>
          </a:prstGeom>
        </p:spPr>
      </p:pic>
      <p:sp>
        <p:nvSpPr>
          <p:cNvPr id="19" name="Text 14"/>
          <p:cNvSpPr txBox="1"/>
          <p:nvPr/>
        </p:nvSpPr>
        <p:spPr>
          <a:xfrm>
            <a:off x="6789420" y="2385365"/>
            <a:ext cx="600761" cy="200254"/>
          </a:xfrm>
          <a:prstGeom prst="rect">
            <a:avLst/>
          </a:prstGeom>
          <a:noFill/>
          <a:ln/>
        </p:spPr>
        <p:txBody>
          <a:bodyPr wrap="square" lIns="0" tIns="0" rIns="0" bIns="0" rtlCol="0" anchor="ctr"/>
          <a:lstStyle/>
          <a:p>
            <a:pPr marL="0" indent="0" algn="l">
              <a:buNone/>
            </a:pPr>
            <a:r>
              <a:rPr lang="en-US" sz="1000" b="1" dirty="0">
                <a:solidFill>
                  <a:srgbClr val="007BFF"/>
                </a:solidFill>
                <a:latin typeface="BIZ UDGothic" pitchFamily="34" charset="0"/>
                <a:ea typeface="BIZ UDGothic" pitchFamily="34" charset="-122"/>
                <a:cs typeface="BIZ UDGothic" pitchFamily="34" charset="-120"/>
              </a:rPr>
              <a:t>活用制度</a:t>
            </a:r>
            <a:endParaRPr lang="en-US" sz="1000" dirty="0"/>
          </a:p>
        </p:txBody>
      </p:sp>
      <p:sp>
        <p:nvSpPr>
          <p:cNvPr id="20" name="Shape 15"/>
          <p:cNvSpPr/>
          <p:nvPr/>
        </p:nvSpPr>
        <p:spPr>
          <a:xfrm>
            <a:off x="609905" y="3619805"/>
            <a:ext cx="5372100" cy="2200046"/>
          </a:xfrm>
          <a:prstGeom prst="roundRect">
            <a:avLst>
              <a:gd name="adj" fmla="val 2159"/>
            </a:avLst>
          </a:prstGeom>
          <a:solidFill>
            <a:srgbClr val="FFFFFF"/>
          </a:solidFill>
          <a:ln w="12700">
            <a:solidFill>
              <a:srgbClr val="E5E7EB"/>
            </a:solidFill>
            <a:prstDash val="solid"/>
          </a:ln>
          <a:effectLst>
            <a:outerShdw blurRad="63500" dist="38100" dir="16200000" algn="bl" rotWithShape="0">
              <a:srgbClr val="000000">
                <a:alpha val="4000"/>
              </a:srgbClr>
            </a:outerShdw>
          </a:effectLst>
        </p:spPr>
      </p:sp>
      <p:sp>
        <p:nvSpPr>
          <p:cNvPr id="21" name="Shape 16"/>
          <p:cNvSpPr/>
          <p:nvPr/>
        </p:nvSpPr>
        <p:spPr>
          <a:xfrm>
            <a:off x="609905" y="3619805"/>
            <a:ext cx="47549" cy="2200046"/>
          </a:xfrm>
          <a:prstGeom prst="rect">
            <a:avLst/>
          </a:prstGeom>
          <a:solidFill>
            <a:srgbClr val="10B981"/>
          </a:solidFill>
          <a:ln w="12700">
            <a:solidFill>
              <a:srgbClr val="10B981">
                <a:alpha val="0"/>
              </a:srgbClr>
            </a:solidFill>
            <a:prstDash val="solid"/>
          </a:ln>
        </p:spPr>
      </p:sp>
      <p:sp>
        <p:nvSpPr>
          <p:cNvPr id="22" name="Shape 17"/>
          <p:cNvSpPr/>
          <p:nvPr/>
        </p:nvSpPr>
        <p:spPr>
          <a:xfrm>
            <a:off x="847649" y="3834689"/>
            <a:ext cx="523951" cy="228600"/>
          </a:xfrm>
          <a:prstGeom prst="roundRect">
            <a:avLst>
              <a:gd name="adj" fmla="val 66667"/>
            </a:avLst>
          </a:prstGeom>
          <a:solidFill>
            <a:srgbClr val="10B981"/>
          </a:solidFill>
          <a:ln w="12700">
            <a:solidFill>
              <a:srgbClr val="FFFFFF">
                <a:alpha val="0"/>
              </a:srgbClr>
            </a:solidFill>
            <a:prstDash val="solid"/>
          </a:ln>
        </p:spPr>
      </p:sp>
      <p:sp>
        <p:nvSpPr>
          <p:cNvPr id="23" name="Text 18"/>
          <p:cNvSpPr txBox="1"/>
          <p:nvPr/>
        </p:nvSpPr>
        <p:spPr>
          <a:xfrm>
            <a:off x="847649" y="4147414"/>
            <a:ext cx="5010912" cy="409651"/>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河川沿いの土地が所有者不明で荒廃。防災上の懸念があり、地域住民のための避難・防災広場として整備したい。</a:t>
            </a:r>
            <a:endParaRPr lang="en-US" sz="1100" dirty="0"/>
          </a:p>
        </p:txBody>
      </p:sp>
      <p:sp>
        <p:nvSpPr>
          <p:cNvPr id="24" name="Shape 19"/>
          <p:cNvSpPr/>
          <p:nvPr/>
        </p:nvSpPr>
        <p:spPr>
          <a:xfrm>
            <a:off x="847649" y="4675023"/>
            <a:ext cx="4934102" cy="942746"/>
          </a:xfrm>
          <a:prstGeom prst="roundRect">
            <a:avLst>
              <a:gd name="adj" fmla="val 7838"/>
            </a:avLst>
          </a:prstGeom>
          <a:solidFill>
            <a:srgbClr val="F8F9FA"/>
          </a:solidFill>
          <a:ln w="12700">
            <a:solidFill>
              <a:srgbClr val="CBD5E1"/>
            </a:solidFill>
            <a:prstDash val="solid"/>
          </a:ln>
        </p:spPr>
      </p:sp>
      <p:pic>
        <p:nvPicPr>
          <p:cNvPr id="25" name="Image 3" descr="preencoded.png"/>
          <p:cNvPicPr>
            <a:picLocks noChangeAspect="1"/>
          </p:cNvPicPr>
          <p:nvPr/>
        </p:nvPicPr>
        <p:blipFill>
          <a:blip r:embed="rId4"/>
          <a:srcRect/>
          <a:stretch/>
        </p:blipFill>
        <p:spPr>
          <a:xfrm>
            <a:off x="979322" y="4836872"/>
            <a:ext cx="133502" cy="133502"/>
          </a:xfrm>
          <a:prstGeom prst="rect">
            <a:avLst/>
          </a:prstGeom>
        </p:spPr>
      </p:pic>
      <p:sp>
        <p:nvSpPr>
          <p:cNvPr id="26" name="Text 20"/>
          <p:cNvSpPr txBox="1"/>
          <p:nvPr/>
        </p:nvSpPr>
        <p:spPr>
          <a:xfrm>
            <a:off x="1188720" y="4805782"/>
            <a:ext cx="600761" cy="200254"/>
          </a:xfrm>
          <a:prstGeom prst="rect">
            <a:avLst/>
          </a:prstGeom>
          <a:noFill/>
          <a:ln/>
        </p:spPr>
        <p:txBody>
          <a:bodyPr wrap="square" lIns="0" tIns="0" rIns="0" bIns="0" rtlCol="0" anchor="ctr"/>
          <a:lstStyle/>
          <a:p>
            <a:pPr marL="0" indent="0" algn="l">
              <a:buNone/>
            </a:pPr>
            <a:r>
              <a:rPr lang="en-US" sz="1000" b="1" dirty="0">
                <a:solidFill>
                  <a:srgbClr val="007BFF"/>
                </a:solidFill>
                <a:latin typeface="BIZ UDGothic" pitchFamily="34" charset="0"/>
                <a:ea typeface="BIZ UDGothic" pitchFamily="34" charset="-122"/>
                <a:cs typeface="BIZ UDGothic" pitchFamily="34" charset="-120"/>
              </a:rPr>
              <a:t>活用制度</a:t>
            </a:r>
            <a:endParaRPr lang="en-US" sz="1000" dirty="0"/>
          </a:p>
        </p:txBody>
      </p:sp>
      <p:sp>
        <p:nvSpPr>
          <p:cNvPr id="27" name="Shape 21"/>
          <p:cNvSpPr/>
          <p:nvPr/>
        </p:nvSpPr>
        <p:spPr>
          <a:xfrm>
            <a:off x="6210605" y="3619805"/>
            <a:ext cx="5372100" cy="2200046"/>
          </a:xfrm>
          <a:prstGeom prst="roundRect">
            <a:avLst>
              <a:gd name="adj" fmla="val 2159"/>
            </a:avLst>
          </a:prstGeom>
          <a:solidFill>
            <a:srgbClr val="FFFFFF"/>
          </a:solidFill>
          <a:ln w="12700">
            <a:solidFill>
              <a:srgbClr val="E5E7EB"/>
            </a:solidFill>
            <a:prstDash val="solid"/>
          </a:ln>
          <a:effectLst>
            <a:outerShdw blurRad="63500" dist="38100" dir="16200000" algn="bl" rotWithShape="0">
              <a:srgbClr val="000000">
                <a:alpha val="4000"/>
              </a:srgbClr>
            </a:outerShdw>
          </a:effectLst>
        </p:spPr>
      </p:sp>
      <p:sp>
        <p:nvSpPr>
          <p:cNvPr id="28" name="Shape 22"/>
          <p:cNvSpPr/>
          <p:nvPr/>
        </p:nvSpPr>
        <p:spPr>
          <a:xfrm>
            <a:off x="6210605" y="3619805"/>
            <a:ext cx="47549" cy="2200046"/>
          </a:xfrm>
          <a:prstGeom prst="rect">
            <a:avLst/>
          </a:prstGeom>
          <a:solidFill>
            <a:srgbClr val="F59E0B"/>
          </a:solidFill>
          <a:ln w="12700">
            <a:solidFill>
              <a:srgbClr val="F59E0B">
                <a:alpha val="0"/>
              </a:srgbClr>
            </a:solidFill>
            <a:prstDash val="solid"/>
          </a:ln>
        </p:spPr>
      </p:sp>
      <p:sp>
        <p:nvSpPr>
          <p:cNvPr id="29" name="Shape 23"/>
          <p:cNvSpPr/>
          <p:nvPr/>
        </p:nvSpPr>
        <p:spPr>
          <a:xfrm>
            <a:off x="6448349" y="3834689"/>
            <a:ext cx="523951" cy="228600"/>
          </a:xfrm>
          <a:prstGeom prst="roundRect">
            <a:avLst>
              <a:gd name="adj" fmla="val 66667"/>
            </a:avLst>
          </a:prstGeom>
          <a:solidFill>
            <a:srgbClr val="F59E0B"/>
          </a:solidFill>
          <a:ln w="12700">
            <a:solidFill>
              <a:srgbClr val="FFFFFF">
                <a:alpha val="0"/>
              </a:srgbClr>
            </a:solidFill>
            <a:prstDash val="solid"/>
          </a:ln>
        </p:spPr>
      </p:sp>
      <p:sp>
        <p:nvSpPr>
          <p:cNvPr id="30" name="Text 24"/>
          <p:cNvSpPr txBox="1"/>
          <p:nvPr/>
        </p:nvSpPr>
        <p:spPr>
          <a:xfrm>
            <a:off x="6448349" y="4147414"/>
            <a:ext cx="5010912" cy="409651"/>
          </a:xfrm>
          <a:prstGeom prst="rect">
            <a:avLst/>
          </a:prstGeom>
          <a:noFill/>
          <a:ln/>
        </p:spPr>
        <p:txBody>
          <a:bodyPr wrap="square" lIns="0" tIns="0" rIns="0" bIns="0" rtlCol="0" anchor="t"/>
          <a:lstStyle/>
          <a:p>
            <a:pPr marL="0" indent="0" algn="l">
              <a:buNone/>
            </a:pPr>
            <a:r>
              <a:rPr lang="en-US" sz="1100" dirty="0">
                <a:solidFill>
                  <a:srgbClr val="555555"/>
                </a:solidFill>
                <a:latin typeface="BIZ UDGothic" pitchFamily="34" charset="0"/>
                <a:ea typeface="BIZ UDGothic" pitchFamily="34" charset="-122"/>
                <a:cs typeface="BIZ UDGothic" pitchFamily="34" charset="-120"/>
              </a:rPr>
              <a:t>週末滞在や副業での来訪者が増えているが、定住には至らない。継続的な関わりのための拠点と仕組みが欲しい。</a:t>
            </a:r>
            <a:endParaRPr lang="en-US" sz="1100" dirty="0"/>
          </a:p>
        </p:txBody>
      </p:sp>
      <p:sp>
        <p:nvSpPr>
          <p:cNvPr id="31" name="Shape 25"/>
          <p:cNvSpPr/>
          <p:nvPr/>
        </p:nvSpPr>
        <p:spPr>
          <a:xfrm>
            <a:off x="6448349" y="4675023"/>
            <a:ext cx="4934102" cy="942746"/>
          </a:xfrm>
          <a:prstGeom prst="roundRect">
            <a:avLst>
              <a:gd name="adj" fmla="val 7838"/>
            </a:avLst>
          </a:prstGeom>
          <a:solidFill>
            <a:srgbClr val="F8F9FA"/>
          </a:solidFill>
          <a:ln w="12700">
            <a:solidFill>
              <a:srgbClr val="CBD5E1"/>
            </a:solidFill>
            <a:prstDash val="solid"/>
          </a:ln>
        </p:spPr>
      </p:sp>
      <p:pic>
        <p:nvPicPr>
          <p:cNvPr id="32" name="Image 4" descr="preencoded.png"/>
          <p:cNvPicPr>
            <a:picLocks noChangeAspect="1"/>
          </p:cNvPicPr>
          <p:nvPr/>
        </p:nvPicPr>
        <p:blipFill>
          <a:blip r:embed="rId4"/>
          <a:srcRect/>
          <a:stretch/>
        </p:blipFill>
        <p:spPr>
          <a:xfrm>
            <a:off x="6580022" y="4836872"/>
            <a:ext cx="133502" cy="133502"/>
          </a:xfrm>
          <a:prstGeom prst="rect">
            <a:avLst/>
          </a:prstGeom>
        </p:spPr>
      </p:pic>
      <p:sp>
        <p:nvSpPr>
          <p:cNvPr id="33" name="Text 26"/>
          <p:cNvSpPr txBox="1"/>
          <p:nvPr/>
        </p:nvSpPr>
        <p:spPr>
          <a:xfrm>
            <a:off x="6789420" y="4805782"/>
            <a:ext cx="600761" cy="200254"/>
          </a:xfrm>
          <a:prstGeom prst="rect">
            <a:avLst/>
          </a:prstGeom>
          <a:noFill/>
          <a:ln/>
        </p:spPr>
        <p:txBody>
          <a:bodyPr wrap="square" lIns="0" tIns="0" rIns="0" bIns="0" rtlCol="0" anchor="ctr"/>
          <a:lstStyle/>
          <a:p>
            <a:pPr marL="0" indent="0" algn="l">
              <a:buNone/>
            </a:pPr>
            <a:r>
              <a:rPr lang="en-US" sz="1000" b="1" dirty="0">
                <a:solidFill>
                  <a:srgbClr val="007BFF"/>
                </a:solidFill>
                <a:latin typeface="BIZ UDGothic" pitchFamily="34" charset="0"/>
                <a:ea typeface="BIZ UDGothic" pitchFamily="34" charset="-122"/>
                <a:cs typeface="BIZ UDGothic" pitchFamily="34" charset="-120"/>
              </a:rPr>
              <a:t>活用制度</a:t>
            </a:r>
            <a:endParaRPr lang="en-US" sz="1000" dirty="0"/>
          </a:p>
        </p:txBody>
      </p:sp>
      <p:sp>
        <p:nvSpPr>
          <p:cNvPr id="34" name="Shape 27"/>
          <p:cNvSpPr/>
          <p:nvPr/>
        </p:nvSpPr>
        <p:spPr>
          <a:xfrm>
            <a:off x="644957" y="5930189"/>
            <a:ext cx="10972800" cy="847649"/>
          </a:xfrm>
          <a:prstGeom prst="roundRect">
            <a:avLst>
              <a:gd name="adj" fmla="val 14545"/>
            </a:avLst>
          </a:prstGeom>
          <a:solidFill>
            <a:srgbClr val="007BFF"/>
          </a:solidFill>
          <a:ln w="12700">
            <a:solidFill>
              <a:srgbClr val="FFFFFF">
                <a:alpha val="0"/>
              </a:srgbClr>
            </a:solidFill>
            <a:prstDash val="solid"/>
          </a:ln>
          <a:effectLst>
            <a:outerShdw blurRad="101600" dist="38100" dir="16200000" algn="bl" rotWithShape="0">
              <a:srgbClr val="007BFF">
                <a:alpha val="25000"/>
              </a:srgbClr>
            </a:outerShdw>
          </a:effectLst>
        </p:spPr>
      </p:sp>
      <p:pic>
        <p:nvPicPr>
          <p:cNvPr id="35" name="Image 5" descr="preencoded.png"/>
          <p:cNvPicPr>
            <a:picLocks noChangeAspect="1"/>
          </p:cNvPicPr>
          <p:nvPr/>
        </p:nvPicPr>
        <p:blipFill>
          <a:blip r:embed="rId5"/>
          <a:srcRect l="-1528" r="-1528"/>
          <a:stretch/>
        </p:blipFill>
        <p:spPr>
          <a:xfrm>
            <a:off x="949452" y="6245657"/>
            <a:ext cx="161849" cy="209398"/>
          </a:xfrm>
          <a:prstGeom prst="rect">
            <a:avLst/>
          </a:prstGeom>
        </p:spPr>
      </p:pic>
      <p:sp>
        <p:nvSpPr>
          <p:cNvPr id="36" name="Text 28"/>
          <p:cNvSpPr txBox="1"/>
          <p:nvPr/>
        </p:nvSpPr>
        <p:spPr>
          <a:xfrm>
            <a:off x="1225601" y="6190793"/>
            <a:ext cx="933602" cy="324612"/>
          </a:xfrm>
          <a:prstGeom prst="rect">
            <a:avLst/>
          </a:prstGeom>
          <a:noFill/>
          <a:ln/>
        </p:spPr>
        <p:txBody>
          <a:bodyPr wrap="square" lIns="0" tIns="0" rIns="0" bIns="0" rtlCol="0" anchor="ctr"/>
          <a:lstStyle/>
          <a:p>
            <a:pPr marL="0" indent="0" algn="l">
              <a:buNone/>
            </a:pPr>
            <a:r>
              <a:rPr lang="en-US" sz="1600" b="1" dirty="0">
                <a:solidFill>
                  <a:srgbClr val="FFFFFF"/>
                </a:solidFill>
                <a:latin typeface="BIZ UDGothic" pitchFamily="34" charset="0"/>
                <a:ea typeface="BIZ UDGothic" pitchFamily="34" charset="-122"/>
                <a:cs typeface="BIZ UDGothic" pitchFamily="34" charset="-120"/>
              </a:rPr>
              <a:t>次の一手</a:t>
            </a:r>
            <a:endParaRPr lang="en-US" sz="1600" dirty="0"/>
          </a:p>
        </p:txBody>
      </p:sp>
      <p:sp>
        <p:nvSpPr>
          <p:cNvPr id="37" name="Shape 29"/>
          <p:cNvSpPr/>
          <p:nvPr/>
        </p:nvSpPr>
        <p:spPr>
          <a:xfrm>
            <a:off x="2383231" y="6198108"/>
            <a:ext cx="304495" cy="304495"/>
          </a:xfrm>
          <a:prstGeom prst="ellipse">
            <a:avLst/>
          </a:prstGeom>
          <a:solidFill>
            <a:srgbClr val="FFFFFF">
              <a:alpha val="20000"/>
            </a:srgbClr>
          </a:solidFill>
          <a:ln w="12700">
            <a:solidFill>
              <a:srgbClr val="FFFFFF">
                <a:alpha val="0"/>
              </a:srgbClr>
            </a:solidFill>
            <a:prstDash val="solid"/>
          </a:ln>
        </p:spPr>
      </p:sp>
      <p:pic>
        <p:nvPicPr>
          <p:cNvPr id="38" name="Image 6" descr="preencoded.png"/>
          <p:cNvPicPr>
            <a:picLocks noChangeAspect="1"/>
          </p:cNvPicPr>
          <p:nvPr/>
        </p:nvPicPr>
        <p:blipFill>
          <a:blip r:embed="rId6"/>
          <a:srcRect t="-1310" b="-1310"/>
          <a:stretch/>
        </p:blipFill>
        <p:spPr>
          <a:xfrm>
            <a:off x="2430780" y="6264860"/>
            <a:ext cx="209398" cy="171907"/>
          </a:xfrm>
          <a:prstGeom prst="rect">
            <a:avLst/>
          </a:prstGeom>
        </p:spPr>
      </p:pic>
      <p:sp>
        <p:nvSpPr>
          <p:cNvPr id="39" name="Text 30"/>
          <p:cNvSpPr txBox="1"/>
          <p:nvPr/>
        </p:nvSpPr>
        <p:spPr>
          <a:xfrm>
            <a:off x="2810256" y="6336183"/>
            <a:ext cx="2876702" cy="257861"/>
          </a:xfrm>
          <a:prstGeom prst="rect">
            <a:avLst/>
          </a:prstGeom>
          <a:noFill/>
          <a:ln/>
        </p:spPr>
        <p:txBody>
          <a:bodyPr wrap="square" lIns="0" tIns="0" rIns="0" bIns="0" rtlCol="0" anchor="ctr"/>
          <a:lstStyle/>
          <a:p>
            <a:pPr marL="0" indent="0" algn="l">
              <a:buNone/>
            </a:pPr>
            <a:r>
              <a:rPr lang="en-US" sz="1300" dirty="0">
                <a:solidFill>
                  <a:srgbClr val="FFFFFF"/>
                </a:solidFill>
                <a:latin typeface="BIZ UDGothic" pitchFamily="34" charset="0"/>
                <a:ea typeface="BIZ UDGothic" pitchFamily="34" charset="-122"/>
                <a:cs typeface="BIZ UDGothic" pitchFamily="34" charset="-120"/>
              </a:rPr>
              <a:t>自治体と指定制度の適用可否を協議</a:t>
            </a:r>
            <a:endParaRPr lang="en-US" sz="1300" dirty="0"/>
          </a:p>
        </p:txBody>
      </p:sp>
      <p:sp>
        <p:nvSpPr>
          <p:cNvPr id="40" name="Shape 31"/>
          <p:cNvSpPr/>
          <p:nvPr/>
        </p:nvSpPr>
        <p:spPr>
          <a:xfrm>
            <a:off x="5796686" y="6198108"/>
            <a:ext cx="304495" cy="304495"/>
          </a:xfrm>
          <a:prstGeom prst="ellipse">
            <a:avLst/>
          </a:prstGeom>
          <a:solidFill>
            <a:srgbClr val="FFFFFF">
              <a:alpha val="20000"/>
            </a:srgbClr>
          </a:solidFill>
          <a:ln w="12700">
            <a:solidFill>
              <a:srgbClr val="FFFFFF">
                <a:alpha val="0"/>
              </a:srgbClr>
            </a:solidFill>
            <a:prstDash val="solid"/>
          </a:ln>
        </p:spPr>
      </p:sp>
      <p:pic>
        <p:nvPicPr>
          <p:cNvPr id="41" name="Image 7" descr="preencoded.png"/>
          <p:cNvPicPr>
            <a:picLocks noChangeAspect="1"/>
          </p:cNvPicPr>
          <p:nvPr/>
        </p:nvPicPr>
        <p:blipFill>
          <a:blip r:embed="rId7"/>
          <a:srcRect/>
          <a:stretch/>
        </p:blipFill>
        <p:spPr>
          <a:xfrm>
            <a:off x="5863438" y="6264860"/>
            <a:ext cx="171907" cy="171907"/>
          </a:xfrm>
          <a:prstGeom prst="rect">
            <a:avLst/>
          </a:prstGeom>
        </p:spPr>
      </p:pic>
      <p:sp>
        <p:nvSpPr>
          <p:cNvPr id="42" name="Text 32"/>
          <p:cNvSpPr txBox="1"/>
          <p:nvPr/>
        </p:nvSpPr>
        <p:spPr>
          <a:xfrm>
            <a:off x="6222797" y="6336183"/>
            <a:ext cx="3048610" cy="257861"/>
          </a:xfrm>
          <a:prstGeom prst="rect">
            <a:avLst/>
          </a:prstGeom>
          <a:noFill/>
          <a:ln/>
        </p:spPr>
        <p:txBody>
          <a:bodyPr wrap="square" lIns="0" tIns="0" rIns="0" bIns="0" rtlCol="0" anchor="ctr"/>
          <a:lstStyle/>
          <a:p>
            <a:pPr marL="0" indent="0" algn="l">
              <a:buNone/>
            </a:pPr>
            <a:r>
              <a:rPr lang="en-US" sz="1300" dirty="0">
                <a:solidFill>
                  <a:srgbClr val="FFFFFF"/>
                </a:solidFill>
                <a:latin typeface="BIZ UDGothic" pitchFamily="34" charset="0"/>
                <a:ea typeface="BIZ UDGothic" pitchFamily="34" charset="-122"/>
                <a:cs typeface="BIZ UDGothic" pitchFamily="34" charset="-120"/>
              </a:rPr>
              <a:t>既存指定法人の有無と先行事例を確認</a:t>
            </a:r>
            <a:endParaRPr lang="en-US" sz="1300" dirty="0"/>
          </a:p>
        </p:txBody>
      </p:sp>
      <p:sp>
        <p:nvSpPr>
          <p:cNvPr id="43" name="Text 33"/>
          <p:cNvSpPr txBox="1"/>
          <p:nvPr/>
        </p:nvSpPr>
        <p:spPr>
          <a:xfrm>
            <a:off x="895198" y="448056"/>
            <a:ext cx="2820010" cy="277063"/>
          </a:xfrm>
          <a:prstGeom prst="rect">
            <a:avLst/>
          </a:prstGeom>
          <a:noFill/>
          <a:ln/>
        </p:spPr>
        <p:txBody>
          <a:bodyPr wrap="square" lIns="0" tIns="0" rIns="0" bIns="0" rtlCol="0" anchor="ctr"/>
          <a:lstStyle/>
          <a:p>
            <a:pPr marL="0" indent="0" algn="l">
              <a:buNone/>
            </a:pPr>
            <a:r>
              <a:rPr lang="en-US" sz="1500" dirty="0">
                <a:solidFill>
                  <a:srgbClr val="007BFF"/>
                </a:solidFill>
                <a:latin typeface="Noto Sans JP" pitchFamily="34" charset="0"/>
                <a:ea typeface="Noto Sans JP" pitchFamily="34" charset="-122"/>
                <a:cs typeface="Noto Sans JP" pitchFamily="34" charset="-120"/>
              </a:rPr>
              <a:t>行政指定支援法人 5類型ガイド</a:t>
            </a:r>
            <a:endParaRPr lang="en-US" sz="1500" dirty="0"/>
          </a:p>
        </p:txBody>
      </p:sp>
      <p:sp>
        <p:nvSpPr>
          <p:cNvPr id="44" name="Text 34"/>
          <p:cNvSpPr txBox="1"/>
          <p:nvPr/>
        </p:nvSpPr>
        <p:spPr>
          <a:xfrm>
            <a:off x="923544" y="1461821"/>
            <a:ext cx="448056" cy="124358"/>
          </a:xfrm>
          <a:prstGeom prst="rect">
            <a:avLst/>
          </a:prstGeom>
          <a:noFill/>
          <a:ln/>
        </p:spPr>
        <p:txBody>
          <a:bodyPr wrap="square" lIns="0" tIns="0" rIns="0" bIns="0" rtlCol="0" anchor="ctr"/>
          <a:lstStyle/>
          <a:p>
            <a:pPr marL="0" indent="0" algn="l">
              <a:buNone/>
            </a:pPr>
            <a:r>
              <a:rPr lang="en-US" sz="900" b="1" dirty="0">
                <a:solidFill>
                  <a:srgbClr val="FFFFFF"/>
                </a:solidFill>
                <a:latin typeface="BIZ UDGothic" pitchFamily="34" charset="0"/>
                <a:ea typeface="BIZ UDGothic" pitchFamily="34" charset="-122"/>
                <a:cs typeface="BIZ UDGothic" pitchFamily="34" charset="-120"/>
              </a:rPr>
              <a:t>Case 1</a:t>
            </a:r>
            <a:endParaRPr lang="en-US" sz="900" dirty="0"/>
          </a:p>
        </p:txBody>
      </p:sp>
      <p:sp>
        <p:nvSpPr>
          <p:cNvPr id="45" name="Text 35"/>
          <p:cNvSpPr txBox="1"/>
          <p:nvPr/>
        </p:nvSpPr>
        <p:spPr>
          <a:xfrm>
            <a:off x="1487729" y="1437133"/>
            <a:ext cx="1996135" cy="162763"/>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相続放棄・老朽空き家群</a:t>
            </a:r>
            <a:endParaRPr lang="en-US" sz="1300" dirty="0"/>
          </a:p>
        </p:txBody>
      </p:sp>
      <p:sp>
        <p:nvSpPr>
          <p:cNvPr id="46" name="Text 36"/>
          <p:cNvSpPr txBox="1"/>
          <p:nvPr/>
        </p:nvSpPr>
        <p:spPr>
          <a:xfrm>
            <a:off x="979322" y="2654199"/>
            <a:ext cx="1728216" cy="143561"/>
          </a:xfrm>
          <a:prstGeom prst="rect">
            <a:avLst/>
          </a:prstGeom>
          <a:noFill/>
          <a:ln/>
        </p:spPr>
        <p:txBody>
          <a:bodyPr wrap="square" lIns="0" tIns="0" rIns="0" bIns="0" rtlCol="0" anchor="ctr"/>
          <a:lstStyle/>
          <a:p>
            <a:pPr marL="0" indent="0" algn="l">
              <a:buNone/>
            </a:pPr>
            <a:r>
              <a:rPr lang="en-US" sz="1100" b="1" dirty="0">
                <a:solidFill>
                  <a:srgbClr val="EF4444"/>
                </a:solidFill>
                <a:latin typeface="BIZ UDGothic" pitchFamily="34" charset="0"/>
                <a:ea typeface="BIZ UDGothic" pitchFamily="34" charset="-122"/>
                <a:cs typeface="BIZ UDGothic" pitchFamily="34" charset="-120"/>
              </a:rPr>
              <a:t>空家等管理活用支援法人</a:t>
            </a:r>
            <a:endParaRPr lang="en-US" sz="1100" dirty="0"/>
          </a:p>
        </p:txBody>
      </p:sp>
      <p:sp>
        <p:nvSpPr>
          <p:cNvPr id="47" name="Text 37"/>
          <p:cNvSpPr txBox="1"/>
          <p:nvPr/>
        </p:nvSpPr>
        <p:spPr>
          <a:xfrm>
            <a:off x="979322" y="2890114"/>
            <a:ext cx="3238805" cy="114300"/>
          </a:xfrm>
          <a:prstGeom prst="rect">
            <a:avLst/>
          </a:prstGeom>
          <a:noFill/>
          <a:ln/>
        </p:spPr>
        <p:txBody>
          <a:bodyPr wrap="square" lIns="0" tIns="0" rIns="0" bIns="0" rtlCol="0" anchor="ctr"/>
          <a:lstStyle/>
          <a:p>
            <a:pPr marL="0" indent="0" algn="l">
              <a:buNone/>
            </a:pPr>
            <a:r>
              <a:rPr lang="en-US" sz="900" dirty="0">
                <a:solidFill>
                  <a:srgbClr val="333333"/>
                </a:solidFill>
                <a:latin typeface="BIZ UDGothic" pitchFamily="34" charset="0"/>
                <a:ea typeface="BIZ UDGothic" pitchFamily="34" charset="-122"/>
                <a:cs typeface="BIZ UDGothic" pitchFamily="34" charset="-120"/>
              </a:rPr>
              <a:t>管理受託による危険回避 → 簡易改修で倉庫等へ暫定活用</a:t>
            </a:r>
            <a:endParaRPr lang="en-US" sz="900" dirty="0"/>
          </a:p>
        </p:txBody>
      </p:sp>
      <p:sp>
        <p:nvSpPr>
          <p:cNvPr id="48" name="Text 38"/>
          <p:cNvSpPr txBox="1"/>
          <p:nvPr/>
        </p:nvSpPr>
        <p:spPr>
          <a:xfrm>
            <a:off x="6524244" y="1461821"/>
            <a:ext cx="448056" cy="124358"/>
          </a:xfrm>
          <a:prstGeom prst="rect">
            <a:avLst/>
          </a:prstGeom>
          <a:noFill/>
          <a:ln/>
        </p:spPr>
        <p:txBody>
          <a:bodyPr wrap="square" lIns="0" tIns="0" rIns="0" bIns="0" rtlCol="0" anchor="ctr"/>
          <a:lstStyle/>
          <a:p>
            <a:pPr marL="0" indent="0" algn="l">
              <a:buNone/>
            </a:pPr>
            <a:r>
              <a:rPr lang="en-US" sz="900" b="1" dirty="0">
                <a:solidFill>
                  <a:srgbClr val="FFFFFF"/>
                </a:solidFill>
                <a:latin typeface="BIZ UDGothic" pitchFamily="34" charset="0"/>
                <a:ea typeface="BIZ UDGothic" pitchFamily="34" charset="-122"/>
                <a:cs typeface="BIZ UDGothic" pitchFamily="34" charset="-120"/>
              </a:rPr>
              <a:t>Case 2</a:t>
            </a:r>
            <a:endParaRPr lang="en-US" sz="900" dirty="0"/>
          </a:p>
        </p:txBody>
      </p:sp>
      <p:sp>
        <p:nvSpPr>
          <p:cNvPr id="49" name="Text 39"/>
          <p:cNvSpPr txBox="1"/>
          <p:nvPr/>
        </p:nvSpPr>
        <p:spPr>
          <a:xfrm>
            <a:off x="7088429" y="1437133"/>
            <a:ext cx="1996135" cy="162763"/>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駅前・低未利用地の活用</a:t>
            </a:r>
            <a:endParaRPr lang="en-US" sz="1300" dirty="0"/>
          </a:p>
        </p:txBody>
      </p:sp>
      <p:sp>
        <p:nvSpPr>
          <p:cNvPr id="50" name="Text 40"/>
          <p:cNvSpPr txBox="1"/>
          <p:nvPr/>
        </p:nvSpPr>
        <p:spPr>
          <a:xfrm>
            <a:off x="6580022" y="2654199"/>
            <a:ext cx="1255471" cy="143561"/>
          </a:xfrm>
          <a:prstGeom prst="rect">
            <a:avLst/>
          </a:prstGeom>
          <a:noFill/>
          <a:ln/>
        </p:spPr>
        <p:txBody>
          <a:bodyPr wrap="square" lIns="0" tIns="0" rIns="0" bIns="0" rtlCol="0" anchor="ctr"/>
          <a:lstStyle/>
          <a:p>
            <a:pPr marL="0" indent="0" algn="l">
              <a:buNone/>
            </a:pPr>
            <a:r>
              <a:rPr lang="en-US" sz="1100" b="1" dirty="0">
                <a:solidFill>
                  <a:srgbClr val="3B82F6"/>
                </a:solidFill>
                <a:latin typeface="BIZ UDGothic" pitchFamily="34" charset="0"/>
                <a:ea typeface="BIZ UDGothic" pitchFamily="34" charset="-122"/>
                <a:cs typeface="BIZ UDGothic" pitchFamily="34" charset="-120"/>
              </a:rPr>
              <a:t>都市再生推進法人</a:t>
            </a:r>
            <a:endParaRPr lang="en-US" sz="1100" dirty="0"/>
          </a:p>
        </p:txBody>
      </p:sp>
      <p:sp>
        <p:nvSpPr>
          <p:cNvPr id="51" name="Text 41"/>
          <p:cNvSpPr txBox="1"/>
          <p:nvPr/>
        </p:nvSpPr>
        <p:spPr>
          <a:xfrm>
            <a:off x="6580022" y="2890114"/>
            <a:ext cx="3477463" cy="114300"/>
          </a:xfrm>
          <a:prstGeom prst="rect">
            <a:avLst/>
          </a:prstGeom>
          <a:noFill/>
          <a:ln/>
        </p:spPr>
        <p:txBody>
          <a:bodyPr wrap="square" lIns="0" tIns="0" rIns="0" bIns="0" rtlCol="0" anchor="ctr"/>
          <a:lstStyle/>
          <a:p>
            <a:pPr marL="0" indent="0" algn="l">
              <a:buNone/>
            </a:pPr>
            <a:r>
              <a:rPr lang="en-US" sz="900" dirty="0">
                <a:solidFill>
                  <a:srgbClr val="333333"/>
                </a:solidFill>
                <a:latin typeface="BIZ UDGothic" pitchFamily="34" charset="0"/>
                <a:ea typeface="BIZ UDGothic" pitchFamily="34" charset="-122"/>
                <a:cs typeface="BIZ UDGothic" pitchFamily="34" charset="-120"/>
              </a:rPr>
              <a:t>都市利便増進協定に参画 → 公共空間活用を制度ルートで実装</a:t>
            </a:r>
            <a:endParaRPr lang="en-US" sz="900" dirty="0"/>
          </a:p>
        </p:txBody>
      </p:sp>
      <p:sp>
        <p:nvSpPr>
          <p:cNvPr id="52" name="Text 42"/>
          <p:cNvSpPr txBox="1"/>
          <p:nvPr/>
        </p:nvSpPr>
        <p:spPr>
          <a:xfrm>
            <a:off x="923544" y="3882238"/>
            <a:ext cx="448056" cy="124358"/>
          </a:xfrm>
          <a:prstGeom prst="rect">
            <a:avLst/>
          </a:prstGeom>
          <a:noFill/>
          <a:ln/>
        </p:spPr>
        <p:txBody>
          <a:bodyPr wrap="square" lIns="0" tIns="0" rIns="0" bIns="0" rtlCol="0" anchor="ctr"/>
          <a:lstStyle/>
          <a:p>
            <a:pPr marL="0" indent="0" algn="l">
              <a:buNone/>
            </a:pPr>
            <a:r>
              <a:rPr lang="en-US" sz="900" b="1" dirty="0">
                <a:solidFill>
                  <a:srgbClr val="FFFFFF"/>
                </a:solidFill>
                <a:latin typeface="BIZ UDGothic" pitchFamily="34" charset="0"/>
                <a:ea typeface="BIZ UDGothic" pitchFamily="34" charset="-122"/>
                <a:cs typeface="BIZ UDGothic" pitchFamily="34" charset="-120"/>
              </a:rPr>
              <a:t>Case 3</a:t>
            </a:r>
            <a:endParaRPr lang="en-US" sz="900" dirty="0"/>
          </a:p>
        </p:txBody>
      </p:sp>
      <p:sp>
        <p:nvSpPr>
          <p:cNvPr id="53" name="Text 43"/>
          <p:cNvSpPr txBox="1"/>
          <p:nvPr/>
        </p:nvSpPr>
        <p:spPr>
          <a:xfrm>
            <a:off x="1487729" y="3857549"/>
            <a:ext cx="1996135" cy="162763"/>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所有者不明地・防災活用</a:t>
            </a:r>
            <a:endParaRPr lang="en-US" sz="1300" dirty="0"/>
          </a:p>
        </p:txBody>
      </p:sp>
      <p:sp>
        <p:nvSpPr>
          <p:cNvPr id="54" name="Text 44"/>
          <p:cNvSpPr txBox="1"/>
          <p:nvPr/>
        </p:nvSpPr>
        <p:spPr>
          <a:xfrm>
            <a:off x="979322" y="5074616"/>
            <a:ext cx="1728216" cy="143561"/>
          </a:xfrm>
          <a:prstGeom prst="rect">
            <a:avLst/>
          </a:prstGeom>
          <a:noFill/>
          <a:ln/>
        </p:spPr>
        <p:txBody>
          <a:bodyPr wrap="square" lIns="0" tIns="0" rIns="0" bIns="0" rtlCol="0" anchor="ctr"/>
          <a:lstStyle/>
          <a:p>
            <a:pPr marL="0" indent="0" algn="l">
              <a:buNone/>
            </a:pPr>
            <a:r>
              <a:rPr lang="en-US" sz="1100" b="1" dirty="0">
                <a:solidFill>
                  <a:srgbClr val="10B981"/>
                </a:solidFill>
                <a:latin typeface="BIZ UDGothic" pitchFamily="34" charset="0"/>
                <a:ea typeface="BIZ UDGothic" pitchFamily="34" charset="-122"/>
                <a:cs typeface="BIZ UDGothic" pitchFamily="34" charset="-120"/>
              </a:rPr>
              <a:t>所有者不明土地推進法人</a:t>
            </a:r>
            <a:endParaRPr lang="en-US" sz="1100" dirty="0"/>
          </a:p>
        </p:txBody>
      </p:sp>
      <p:sp>
        <p:nvSpPr>
          <p:cNvPr id="55" name="Text 45"/>
          <p:cNvSpPr txBox="1"/>
          <p:nvPr/>
        </p:nvSpPr>
        <p:spPr>
          <a:xfrm>
            <a:off x="979322" y="5310531"/>
            <a:ext cx="3363163" cy="114300"/>
          </a:xfrm>
          <a:prstGeom prst="rect">
            <a:avLst/>
          </a:prstGeom>
          <a:noFill/>
          <a:ln/>
        </p:spPr>
        <p:txBody>
          <a:bodyPr wrap="square" lIns="0" tIns="0" rIns="0" bIns="0" rtlCol="0" anchor="ctr"/>
          <a:lstStyle/>
          <a:p>
            <a:pPr marL="0" indent="0" algn="l">
              <a:buNone/>
            </a:pPr>
            <a:r>
              <a:rPr lang="en-US" sz="900" dirty="0">
                <a:solidFill>
                  <a:srgbClr val="333333"/>
                </a:solidFill>
                <a:latin typeface="BIZ UDGothic" pitchFamily="34" charset="0"/>
                <a:ea typeface="BIZ UDGothic" pitchFamily="34" charset="-122"/>
                <a:cs typeface="BIZ UDGothic" pitchFamily="34" charset="-120"/>
              </a:rPr>
              <a:t>探索・管理受託 → 地域福利増進事業により広場として整備</a:t>
            </a:r>
            <a:endParaRPr lang="en-US" sz="900" dirty="0"/>
          </a:p>
        </p:txBody>
      </p:sp>
      <p:sp>
        <p:nvSpPr>
          <p:cNvPr id="56" name="Text 46"/>
          <p:cNvSpPr txBox="1"/>
          <p:nvPr/>
        </p:nvSpPr>
        <p:spPr>
          <a:xfrm>
            <a:off x="6524244" y="3882238"/>
            <a:ext cx="448056" cy="124358"/>
          </a:xfrm>
          <a:prstGeom prst="rect">
            <a:avLst/>
          </a:prstGeom>
          <a:noFill/>
          <a:ln/>
        </p:spPr>
        <p:txBody>
          <a:bodyPr wrap="square" lIns="0" tIns="0" rIns="0" bIns="0" rtlCol="0" anchor="ctr"/>
          <a:lstStyle/>
          <a:p>
            <a:pPr marL="0" indent="0" algn="l">
              <a:buNone/>
            </a:pPr>
            <a:r>
              <a:rPr lang="en-US" sz="900" b="1" dirty="0">
                <a:solidFill>
                  <a:srgbClr val="FFFFFF"/>
                </a:solidFill>
                <a:latin typeface="BIZ UDGothic" pitchFamily="34" charset="0"/>
                <a:ea typeface="BIZ UDGothic" pitchFamily="34" charset="-122"/>
                <a:cs typeface="BIZ UDGothic" pitchFamily="34" charset="-120"/>
              </a:rPr>
              <a:t>Case 4</a:t>
            </a:r>
            <a:endParaRPr lang="en-US" sz="900" dirty="0"/>
          </a:p>
        </p:txBody>
      </p:sp>
      <p:sp>
        <p:nvSpPr>
          <p:cNvPr id="57" name="Text 47"/>
          <p:cNvSpPr txBox="1"/>
          <p:nvPr/>
        </p:nvSpPr>
        <p:spPr>
          <a:xfrm>
            <a:off x="7088429" y="3857549"/>
            <a:ext cx="1635862" cy="162763"/>
          </a:xfrm>
          <a:prstGeom prst="rect">
            <a:avLst/>
          </a:prstGeom>
          <a:noFill/>
          <a:ln/>
        </p:spPr>
        <p:txBody>
          <a:bodyPr wrap="square" lIns="0" tIns="0" rIns="0" bIns="0" rtlCol="0" anchor="ctr"/>
          <a:lstStyle/>
          <a:p>
            <a:pPr marL="0" indent="0" algn="l">
              <a:buNone/>
            </a:pPr>
            <a:r>
              <a:rPr lang="en-US" sz="1300" b="1" dirty="0">
                <a:solidFill>
                  <a:srgbClr val="333333"/>
                </a:solidFill>
                <a:latin typeface="BIZ UDGothic" pitchFamily="34" charset="0"/>
                <a:ea typeface="BIZ UDGothic" pitchFamily="34" charset="-122"/>
                <a:cs typeface="BIZ UDGothic" pitchFamily="34" charset="-120"/>
              </a:rPr>
              <a:t>関係人口・副業受入</a:t>
            </a:r>
            <a:endParaRPr lang="en-US" sz="1300" dirty="0"/>
          </a:p>
        </p:txBody>
      </p:sp>
      <p:sp>
        <p:nvSpPr>
          <p:cNvPr id="58" name="Text 48"/>
          <p:cNvSpPr txBox="1"/>
          <p:nvPr/>
        </p:nvSpPr>
        <p:spPr>
          <a:xfrm>
            <a:off x="6580022" y="5074616"/>
            <a:ext cx="1563624" cy="143561"/>
          </a:xfrm>
          <a:prstGeom prst="rect">
            <a:avLst/>
          </a:prstGeom>
          <a:noFill/>
          <a:ln/>
        </p:spPr>
        <p:txBody>
          <a:bodyPr wrap="square" lIns="0" tIns="0" rIns="0" bIns="0" rtlCol="0" anchor="ctr"/>
          <a:lstStyle/>
          <a:p>
            <a:pPr marL="0" indent="0" algn="l">
              <a:buNone/>
            </a:pPr>
            <a:r>
              <a:rPr lang="en-US" sz="1100" b="1" dirty="0">
                <a:solidFill>
                  <a:srgbClr val="F59E0B"/>
                </a:solidFill>
                <a:latin typeface="BIZ UDGothic" pitchFamily="34" charset="0"/>
                <a:ea typeface="BIZ UDGothic" pitchFamily="34" charset="-122"/>
                <a:cs typeface="BIZ UDGothic" pitchFamily="34" charset="-120"/>
              </a:rPr>
              <a:t>二地域居住等支援法人</a:t>
            </a:r>
            <a:endParaRPr lang="en-US" sz="1100" dirty="0"/>
          </a:p>
        </p:txBody>
      </p:sp>
      <p:sp>
        <p:nvSpPr>
          <p:cNvPr id="59" name="Text 49"/>
          <p:cNvSpPr txBox="1"/>
          <p:nvPr/>
        </p:nvSpPr>
        <p:spPr>
          <a:xfrm>
            <a:off x="6580022" y="5310531"/>
            <a:ext cx="3182112" cy="114300"/>
          </a:xfrm>
          <a:prstGeom prst="rect">
            <a:avLst/>
          </a:prstGeom>
          <a:noFill/>
          <a:ln/>
        </p:spPr>
        <p:txBody>
          <a:bodyPr wrap="square" lIns="0" tIns="0" rIns="0" bIns="0" rtlCol="0" anchor="ctr"/>
          <a:lstStyle/>
          <a:p>
            <a:pPr marL="0" indent="0" algn="l">
              <a:buNone/>
            </a:pPr>
            <a:r>
              <a:rPr lang="en-US" sz="900" dirty="0">
                <a:solidFill>
                  <a:srgbClr val="333333"/>
                </a:solidFill>
                <a:latin typeface="BIZ UDGothic" pitchFamily="34" charset="0"/>
                <a:ea typeface="BIZ UDGothic" pitchFamily="34" charset="-122"/>
                <a:cs typeface="BIZ UDGothic" pitchFamily="34" charset="-120"/>
              </a:rPr>
              <a:t>住まい/仕事のマッチング ＋ 地域参加への導線設計支援</a:t>
            </a:r>
            <a:endParaRPr lang="en-US" sz="900" dirty="0"/>
          </a:p>
        </p:txBody>
      </p:sp>
      <p:sp>
        <p:nvSpPr>
          <p:cNvPr id="60" name="Text 50"/>
          <p:cNvSpPr txBox="1"/>
          <p:nvPr/>
        </p:nvSpPr>
        <p:spPr>
          <a:xfrm>
            <a:off x="2810256" y="6113069"/>
            <a:ext cx="2793492" cy="228600"/>
          </a:xfrm>
          <a:prstGeom prst="rect">
            <a:avLst/>
          </a:prstGeom>
          <a:noFill/>
          <a:ln/>
        </p:spPr>
        <p:txBody>
          <a:bodyPr wrap="square" lIns="0" tIns="0" rIns="0" bIns="0" rtlCol="0" anchor="ctr"/>
          <a:lstStyle/>
          <a:p>
            <a:pPr marL="0" indent="0" algn="l">
              <a:buNone/>
            </a:pPr>
            <a:r>
              <a:rPr lang="en-US" sz="1100" dirty="0">
                <a:solidFill>
                  <a:srgbClr val="FFFFFF">
                    <a:alpha val="90000"/>
                  </a:srgbClr>
                </a:solidFill>
                <a:latin typeface="BIZ UDGothic" pitchFamily="34" charset="0"/>
                <a:ea typeface="BIZ UDGothic" pitchFamily="34" charset="-122"/>
                <a:cs typeface="BIZ UDGothic" pitchFamily="34" charset="-120"/>
              </a:rPr>
              <a:t>Action 01</a:t>
            </a:r>
            <a:endParaRPr lang="en-US" sz="1100" dirty="0"/>
          </a:p>
        </p:txBody>
      </p:sp>
      <p:sp>
        <p:nvSpPr>
          <p:cNvPr id="61" name="Text 51"/>
          <p:cNvSpPr txBox="1"/>
          <p:nvPr/>
        </p:nvSpPr>
        <p:spPr>
          <a:xfrm>
            <a:off x="6222797" y="6113069"/>
            <a:ext cx="2971800" cy="228600"/>
          </a:xfrm>
          <a:prstGeom prst="rect">
            <a:avLst/>
          </a:prstGeom>
          <a:noFill/>
          <a:ln/>
        </p:spPr>
        <p:txBody>
          <a:bodyPr wrap="square" lIns="0" tIns="0" rIns="0" bIns="0" rtlCol="0" anchor="ctr"/>
          <a:lstStyle/>
          <a:p>
            <a:pPr marL="0" indent="0" algn="l">
              <a:buNone/>
            </a:pPr>
            <a:r>
              <a:rPr lang="en-US" sz="1100" dirty="0">
                <a:solidFill>
                  <a:srgbClr val="FFFFFF">
                    <a:alpha val="90000"/>
                  </a:srgbClr>
                </a:solidFill>
                <a:latin typeface="BIZ UDGothic" pitchFamily="34" charset="0"/>
                <a:ea typeface="BIZ UDGothic" pitchFamily="34" charset="-122"/>
                <a:cs typeface="BIZ UDGothic" pitchFamily="34" charset="-120"/>
              </a:rPr>
              <a:t>Action 02</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976</Words>
  <Application>Microsoft Macintosh PowerPoint</Application>
  <PresentationFormat>ワイド画面</PresentationFormat>
  <Paragraphs>282</Paragraphs>
  <Slides>11</Slides>
  <Notes>11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BIZ UDGothic</vt:lpstr>
      <vt:lpstr>Noto Sans JP</vt:lpstr>
      <vt:lpstr>ui-sans-serif</vt: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山名 健太</cp:lastModifiedBy>
  <cp:revision>4</cp:revision>
  <dcterms:created xsi:type="dcterms:W3CDTF">2026-01-28T05:14:18Z</dcterms:created>
  <dcterms:modified xsi:type="dcterms:W3CDTF">2026-01-30T04:22:02Z</dcterms:modified>
</cp:coreProperties>
</file>