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69" d="100"/>
          <a:sy n="169" d="100"/>
        </p:scale>
        <p:origin x="44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409602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18.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4.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4.png"/><Relationship Id="rId7"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png"/><Relationship Id="rId7"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pic>
        <p:nvPicPr>
          <p:cNvPr id="3" name="Image 0" descr="preencoded.png"/>
          <p:cNvPicPr>
            <a:picLocks noChangeAspect="1"/>
          </p:cNvPicPr>
          <p:nvPr/>
        </p:nvPicPr>
        <p:blipFill>
          <a:blip r:embed="rId3"/>
          <a:srcRect t="-201" b="-201"/>
          <a:stretch/>
        </p:blipFill>
        <p:spPr>
          <a:xfrm>
            <a:off x="381305" y="2000707"/>
            <a:ext cx="75895" cy="1143000"/>
          </a:xfrm>
          <a:prstGeom prst="rect">
            <a:avLst/>
          </a:prstGeom>
        </p:spPr>
      </p:pic>
      <p:sp>
        <p:nvSpPr>
          <p:cNvPr id="4" name="Shape 1"/>
          <p:cNvSpPr/>
          <p:nvPr/>
        </p:nvSpPr>
        <p:spPr>
          <a:xfrm>
            <a:off x="5810098" y="-1429207"/>
            <a:ext cx="4762195" cy="4762195"/>
          </a:xfrm>
          <a:prstGeom prst="ellipse">
            <a:avLst/>
          </a:prstGeom>
          <a:solidFill>
            <a:srgbClr val="007BFF"/>
          </a:solidFill>
          <a:ln w="12700">
            <a:solidFill>
              <a:srgbClr val="FFFFFF">
                <a:alpha val="0"/>
              </a:srgbClr>
            </a:solidFill>
            <a:prstDash val="solid"/>
          </a:ln>
        </p:spPr>
      </p:sp>
      <p:sp>
        <p:nvSpPr>
          <p:cNvPr id="5" name="Text 2"/>
          <p:cNvSpPr txBox="1"/>
          <p:nvPr/>
        </p:nvSpPr>
        <p:spPr>
          <a:xfrm>
            <a:off x="571500" y="1209751"/>
            <a:ext cx="8172907" cy="1143000"/>
          </a:xfrm>
          <a:prstGeom prst="rect">
            <a:avLst/>
          </a:prstGeom>
          <a:noFill/>
          <a:ln/>
        </p:spPr>
        <p:txBody>
          <a:bodyPr wrap="square" lIns="0" tIns="0" rIns="0" bIns="0" rtlCol="0" anchor="t"/>
          <a:lstStyle/>
          <a:p>
            <a:pPr marL="0" indent="0" algn="l">
              <a:buNone/>
            </a:pPr>
            <a:r>
              <a:rPr lang="en-US" sz="3600" b="1" dirty="0">
                <a:solidFill>
                  <a:srgbClr val="1F2937"/>
                </a:solidFill>
                <a:latin typeface="BIZ UDGothic" pitchFamily="34" charset="0"/>
                <a:ea typeface="BIZ UDGothic" pitchFamily="34" charset="-122"/>
                <a:cs typeface="BIZ UDGothic" pitchFamily="34" charset="-120"/>
              </a:rPr>
              <a:t> 令和７年度３月</a:t>
            </a:r>
            <a:endParaRPr lang="en-US" sz="3600" dirty="0"/>
          </a:p>
          <a:p>
            <a:pPr marL="0" indent="0" algn="l">
              <a:buNone/>
            </a:pPr>
            <a:r>
              <a:rPr lang="ja-JP" altLang="en-US" sz="3600" b="1">
                <a:solidFill>
                  <a:srgbClr val="1F2937"/>
                </a:solidFill>
                <a:latin typeface="BIZ UDGothic" pitchFamily="34" charset="0"/>
                <a:ea typeface="BIZ UDGothic" pitchFamily="34" charset="-122"/>
                <a:cs typeface="BIZ UDGothic" pitchFamily="34" charset="-120"/>
              </a:rPr>
              <a:t>　</a:t>
            </a:r>
            <a:r>
              <a:rPr lang="en-US" sz="3600" b="1" dirty="0" err="1">
                <a:solidFill>
                  <a:srgbClr val="1F2937"/>
                </a:solidFill>
                <a:latin typeface="BIZ UDGothic" pitchFamily="34" charset="0"/>
                <a:ea typeface="BIZ UDGothic" pitchFamily="34" charset="-122"/>
                <a:cs typeface="BIZ UDGothic" pitchFamily="34" charset="-120"/>
              </a:rPr>
              <a:t>勉強会資料</a:t>
            </a:r>
            <a:r>
              <a:rPr lang="en-US" sz="3600" b="1" dirty="0">
                <a:solidFill>
                  <a:srgbClr val="1F2937"/>
                </a:solidFill>
                <a:latin typeface="BIZ UDGothic" pitchFamily="34" charset="0"/>
                <a:ea typeface="BIZ UDGothic" pitchFamily="34" charset="-122"/>
                <a:cs typeface="BIZ UDGothic" pitchFamily="34" charset="-120"/>
              </a:rPr>
              <a:t> </a:t>
            </a:r>
            <a:endParaRPr lang="en-US" sz="3600" dirty="0"/>
          </a:p>
        </p:txBody>
      </p:sp>
      <p:pic>
        <p:nvPicPr>
          <p:cNvPr id="6" name="Image 1" descr="preencoded.png"/>
          <p:cNvPicPr>
            <a:picLocks noChangeAspect="1"/>
          </p:cNvPicPr>
          <p:nvPr/>
        </p:nvPicPr>
        <p:blipFill>
          <a:blip r:embed="rId4"/>
          <a:srcRect t="-384" b="-384"/>
          <a:stretch/>
        </p:blipFill>
        <p:spPr>
          <a:xfrm>
            <a:off x="571500" y="2771546"/>
            <a:ext cx="952805" cy="38405"/>
          </a:xfrm>
          <a:prstGeom prst="rect">
            <a:avLst/>
          </a:prstGeom>
        </p:spPr>
      </p:pic>
      <p:sp>
        <p:nvSpPr>
          <p:cNvPr id="7" name="Text 3"/>
          <p:cNvSpPr txBox="1"/>
          <p:nvPr/>
        </p:nvSpPr>
        <p:spPr>
          <a:xfrm>
            <a:off x="571500" y="3000146"/>
            <a:ext cx="8086954" cy="648310"/>
          </a:xfrm>
          <a:prstGeom prst="rect">
            <a:avLst/>
          </a:prstGeom>
          <a:noFill/>
          <a:ln/>
        </p:spPr>
        <p:txBody>
          <a:bodyPr wrap="square" lIns="0" tIns="0" rIns="0" bIns="0" rtlCol="0" anchor="t"/>
          <a:lstStyle/>
          <a:p>
            <a:pPr marL="0" indent="0" algn="l">
              <a:buNone/>
            </a:pPr>
            <a:r>
              <a:rPr lang="en-US" sz="1800" b="1" dirty="0">
                <a:solidFill>
                  <a:srgbClr val="4B5563"/>
                </a:solidFill>
                <a:latin typeface="BIZ UDGothic" pitchFamily="34" charset="0"/>
                <a:ea typeface="BIZ UDGothic" pitchFamily="34" charset="-122"/>
                <a:cs typeface="BIZ UDGothic" pitchFamily="34" charset="-120"/>
              </a:rPr>
              <a:t> 二地域居住促進法に基づく「指定支援法人」への挑戦</a:t>
            </a:r>
            <a:endParaRPr lang="en-US" sz="1800" dirty="0"/>
          </a:p>
          <a:p>
            <a:pPr marL="0" indent="0" algn="l">
              <a:buNone/>
            </a:pPr>
            <a:r>
              <a:rPr lang="en-US" sz="1300" b="1" dirty="0">
                <a:solidFill>
                  <a:srgbClr val="6B7280"/>
                </a:solidFill>
                <a:latin typeface="BIZ UDGothic" pitchFamily="34" charset="0"/>
                <a:ea typeface="BIZ UDGothic" pitchFamily="34" charset="-122"/>
                <a:cs typeface="BIZ UDGothic" pitchFamily="34" charset="-120"/>
              </a:rPr>
              <a:t>〜空き家対策の新たな公的スキーム〜</a:t>
            </a:r>
            <a:endParaRPr lang="en-US" sz="1800" dirty="0"/>
          </a:p>
        </p:txBody>
      </p:sp>
      <p:pic>
        <p:nvPicPr>
          <p:cNvPr id="8" name="Image 2" descr="preencoded.png"/>
          <p:cNvPicPr>
            <a:picLocks noChangeAspect="1"/>
          </p:cNvPicPr>
          <p:nvPr/>
        </p:nvPicPr>
        <p:blipFill>
          <a:blip r:embed="rId5"/>
          <a:srcRect l="-400" r="-400"/>
          <a:stretch/>
        </p:blipFill>
        <p:spPr>
          <a:xfrm>
            <a:off x="571500" y="4276649"/>
            <a:ext cx="38405" cy="457200"/>
          </a:xfrm>
          <a:prstGeom prst="rect">
            <a:avLst/>
          </a:prstGeom>
        </p:spPr>
      </p:pic>
      <p:sp>
        <p:nvSpPr>
          <p:cNvPr id="9" name="Text 4"/>
          <p:cNvSpPr txBox="1"/>
          <p:nvPr/>
        </p:nvSpPr>
        <p:spPr>
          <a:xfrm>
            <a:off x="761695" y="4257446"/>
            <a:ext cx="3715207" cy="191110"/>
          </a:xfrm>
          <a:prstGeom prst="rect">
            <a:avLst/>
          </a:prstGeom>
          <a:noFill/>
          <a:ln/>
        </p:spPr>
        <p:txBody>
          <a:bodyPr wrap="square" lIns="0" tIns="0" rIns="0" bIns="0" rtlCol="0" anchor="ctr"/>
          <a:lstStyle/>
          <a:p>
            <a:pPr marL="0" indent="0" algn="l">
              <a:buNone/>
            </a:pPr>
            <a:r>
              <a:rPr lang="en-US" sz="1000" dirty="0">
                <a:solidFill>
                  <a:srgbClr val="6B7280"/>
                </a:solidFill>
                <a:latin typeface="Noto Sans JP" pitchFamily="34" charset="0"/>
                <a:ea typeface="Noto Sans JP" pitchFamily="34" charset="-122"/>
                <a:cs typeface="Noto Sans JP" pitchFamily="34" charset="-120"/>
              </a:rPr>
              <a:t>対象</a:t>
            </a:r>
            <a:endParaRPr lang="en-US" sz="1000" dirty="0"/>
          </a:p>
        </p:txBody>
      </p:sp>
      <p:sp>
        <p:nvSpPr>
          <p:cNvPr id="10" name="Text 5"/>
          <p:cNvSpPr txBox="1"/>
          <p:nvPr/>
        </p:nvSpPr>
        <p:spPr>
          <a:xfrm>
            <a:off x="761695" y="4486046"/>
            <a:ext cx="3715207" cy="267005"/>
          </a:xfrm>
          <a:prstGeom prst="rect">
            <a:avLst/>
          </a:prstGeom>
          <a:noFill/>
          <a:ln/>
        </p:spPr>
        <p:txBody>
          <a:bodyPr wrap="square" lIns="0" tIns="0" rIns="0" bIns="0" rtlCol="0" anchor="ctr"/>
          <a:lstStyle/>
          <a:p>
            <a:pPr marL="0" indent="0" algn="l">
              <a:buNone/>
            </a:pPr>
            <a:r>
              <a:rPr lang="en-US" sz="1500" b="1" dirty="0">
                <a:solidFill>
                  <a:srgbClr val="1F2937"/>
                </a:solidFill>
                <a:latin typeface="BIZ UDGothic" pitchFamily="34" charset="0"/>
                <a:ea typeface="BIZ UDGothic" pitchFamily="34" charset="-122"/>
                <a:cs typeface="BIZ UDGothic" pitchFamily="34" charset="-120"/>
              </a:rPr>
              <a:t>全国空き家アドバイザー協議会 〇〇支部</a:t>
            </a:r>
            <a:endParaRPr lang="en-US" sz="1500" dirty="0"/>
          </a:p>
        </p:txBody>
      </p:sp>
      <p:sp>
        <p:nvSpPr>
          <p:cNvPr id="11" name="Shape 6"/>
          <p:cNvSpPr/>
          <p:nvPr/>
        </p:nvSpPr>
        <p:spPr>
          <a:xfrm>
            <a:off x="571500" y="390449"/>
            <a:ext cx="1218895" cy="381305"/>
          </a:xfrm>
          <a:prstGeom prst="roundRect">
            <a:avLst>
              <a:gd name="adj" fmla="val 23981"/>
            </a:avLst>
          </a:prstGeom>
          <a:solidFill>
            <a:srgbClr val="007BFF"/>
          </a:solidFill>
          <a:ln w="12700">
            <a:solidFill>
              <a:srgbClr val="FFFFFF">
                <a:alpha val="0"/>
              </a:srgbClr>
            </a:solidFill>
            <a:prstDash val="solid"/>
          </a:ln>
        </p:spPr>
      </p:sp>
      <p:sp>
        <p:nvSpPr>
          <p:cNvPr id="12" name="Text 7"/>
          <p:cNvSpPr txBox="1"/>
          <p:nvPr/>
        </p:nvSpPr>
        <p:spPr>
          <a:xfrm>
            <a:off x="571500" y="390449"/>
            <a:ext cx="1276502" cy="381305"/>
          </a:xfrm>
          <a:prstGeom prst="rect">
            <a:avLst/>
          </a:prstGeom>
          <a:solidFill>
            <a:srgbClr val="FFFFFF">
              <a:alpha val="0"/>
            </a:srgbClr>
          </a:solidFill>
          <a:ln>
            <a:solidFill>
              <a:srgbClr val="FFFFFF">
                <a:alpha val="0"/>
              </a:srgbClr>
            </a:solidFill>
          </a:ln>
        </p:spPr>
        <p:txBody>
          <a:bodyPr wrap="square" lIns="228600" tIns="76200" rIns="228600" bIns="76200" rtlCol="0" anchor="t"/>
          <a:lstStyle/>
          <a:p>
            <a:pPr marL="0" indent="0" algn="l">
              <a:buNone/>
            </a:pPr>
            <a:r>
              <a:rPr lang="en-US" sz="1200" b="1" dirty="0">
                <a:solidFill>
                  <a:srgbClr val="FFFFFF"/>
                </a:solidFill>
                <a:latin typeface="BIZ UDGothic" pitchFamily="34" charset="0"/>
                <a:ea typeface="BIZ UDGothic" pitchFamily="34" charset="-122"/>
                <a:cs typeface="BIZ UDGothic" pitchFamily="34" charset="-120"/>
              </a:rPr>
              <a:t>勉強会資料</a:t>
            </a:r>
            <a:endParaRPr lang="en-US" sz="1200" dirty="0"/>
          </a:p>
        </p:txBody>
      </p:sp>
      <p:sp>
        <p:nvSpPr>
          <p:cNvPr id="13" name="Text 8"/>
          <p:cNvSpPr txBox="1"/>
          <p:nvPr/>
        </p:nvSpPr>
        <p:spPr>
          <a:xfrm>
            <a:off x="6724498" y="4267505"/>
            <a:ext cx="1943100" cy="267005"/>
          </a:xfrm>
          <a:prstGeom prst="rect">
            <a:avLst/>
          </a:prstGeom>
          <a:noFill/>
          <a:ln/>
        </p:spPr>
        <p:txBody>
          <a:bodyPr wrap="square" lIns="0" tIns="0" rIns="0" bIns="0" rtlCol="0" anchor="ctr"/>
          <a:lstStyle/>
          <a:p>
            <a:pPr marL="0" indent="0" algn="r">
              <a:buNone/>
            </a:pPr>
            <a:r>
              <a:rPr lang="en-US" sz="1300" b="1" dirty="0">
                <a:solidFill>
                  <a:srgbClr val="1F2937"/>
                </a:solidFill>
                <a:latin typeface="BIZ UDGothic" pitchFamily="34" charset="0"/>
                <a:ea typeface="BIZ UDGothic" pitchFamily="34" charset="-122"/>
                <a:cs typeface="BIZ UDGothic" pitchFamily="34" charset="-120"/>
              </a:rPr>
              <a:t>2026年 3月</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背景</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2024年「二地域居住促進法」の施行</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pic>
        <p:nvPicPr>
          <p:cNvPr id="8" name="Image 1" descr="preencoded.png"/>
          <p:cNvPicPr>
            <a:picLocks noChangeAspect="1"/>
          </p:cNvPicPr>
          <p:nvPr/>
        </p:nvPicPr>
        <p:blipFill>
          <a:blip r:embed="rId4"/>
          <a:srcRect l="-3" r="-3"/>
          <a:stretch/>
        </p:blipFill>
        <p:spPr>
          <a:xfrm>
            <a:off x="476402" y="1432865"/>
            <a:ext cx="8191195" cy="3390595"/>
          </a:xfrm>
          <a:prstGeom prst="rect">
            <a:avLst/>
          </a:prstGeom>
        </p:spPr>
      </p:pic>
      <p:pic>
        <p:nvPicPr>
          <p:cNvPr id="9" name="Image 2" descr="preencoded.png"/>
          <p:cNvPicPr>
            <a:picLocks noChangeAspect="1"/>
          </p:cNvPicPr>
          <p:nvPr/>
        </p:nvPicPr>
        <p:blipFill>
          <a:blip r:embed="rId5"/>
          <a:srcRect/>
          <a:stretch/>
        </p:blipFill>
        <p:spPr>
          <a:xfrm>
            <a:off x="819302" y="1718158"/>
            <a:ext cx="171907" cy="171907"/>
          </a:xfrm>
          <a:prstGeom prst="rect">
            <a:avLst/>
          </a:prstGeom>
        </p:spPr>
      </p:pic>
      <p:sp>
        <p:nvSpPr>
          <p:cNvPr id="10" name="Text 5"/>
          <p:cNvSpPr txBox="1"/>
          <p:nvPr/>
        </p:nvSpPr>
        <p:spPr>
          <a:xfrm>
            <a:off x="1133856" y="1670609"/>
            <a:ext cx="5982005" cy="609905"/>
          </a:xfrm>
          <a:prstGeom prst="rect">
            <a:avLst/>
          </a:prstGeom>
          <a:noFill/>
          <a:ln/>
        </p:spPr>
        <p:txBody>
          <a:bodyPr wrap="square" lIns="0" tIns="0" rIns="0" bIns="0" rtlCol="0" anchor="t"/>
          <a:lstStyle/>
          <a:p>
            <a:pPr marL="0" indent="0" algn="l">
              <a:buNone/>
            </a:pPr>
            <a:r>
              <a:rPr lang="en-US" sz="1500" dirty="0">
                <a:solidFill>
                  <a:srgbClr val="333333"/>
                </a:solidFill>
                <a:latin typeface="Noto Sans JP" pitchFamily="34" charset="0"/>
                <a:ea typeface="Noto Sans JP" pitchFamily="34" charset="-122"/>
                <a:cs typeface="Noto Sans JP" pitchFamily="34" charset="-120"/>
              </a:rPr>
              <a:t> 2024年11月に全面施行された</a:t>
            </a:r>
            <a:endParaRPr lang="en-US" sz="1500" dirty="0"/>
          </a:p>
          <a:p>
            <a:pPr marL="0" indent="0" algn="l">
              <a:buNone/>
            </a:pPr>
            <a:r>
              <a:rPr lang="en-US" sz="1500" b="1" dirty="0">
                <a:solidFill>
                  <a:srgbClr val="007BFF"/>
                </a:solidFill>
                <a:latin typeface="Noto Sans JP" pitchFamily="34" charset="0"/>
                <a:ea typeface="Noto Sans JP" pitchFamily="34" charset="-122"/>
                <a:cs typeface="Noto Sans JP" pitchFamily="34" charset="-120"/>
              </a:rPr>
              <a:t>「広域的地域活性化のための基盤整備に関する法律」</a:t>
            </a:r>
            <a:r>
              <a:rPr lang="en-US" sz="1500" dirty="0">
                <a:solidFill>
                  <a:srgbClr val="333333"/>
                </a:solidFill>
                <a:latin typeface="Noto Sans JP" pitchFamily="34" charset="0"/>
                <a:ea typeface="Noto Sans JP" pitchFamily="34" charset="-122"/>
                <a:cs typeface="Noto Sans JP" pitchFamily="34" charset="-120"/>
              </a:rPr>
              <a:t>の改正ポイント </a:t>
            </a:r>
            <a:endParaRPr lang="en-US" sz="1500" dirty="0"/>
          </a:p>
        </p:txBody>
      </p:sp>
      <p:pic>
        <p:nvPicPr>
          <p:cNvPr id="11" name="Image 3" descr="preencoded.png"/>
          <p:cNvPicPr>
            <a:picLocks noChangeAspect="1"/>
          </p:cNvPicPr>
          <p:nvPr/>
        </p:nvPicPr>
        <p:blipFill>
          <a:blip r:embed="rId6"/>
          <a:srcRect/>
          <a:stretch/>
        </p:blipFill>
        <p:spPr>
          <a:xfrm>
            <a:off x="819302" y="2556662"/>
            <a:ext cx="171907" cy="171907"/>
          </a:xfrm>
          <a:prstGeom prst="rect">
            <a:avLst/>
          </a:prstGeom>
        </p:spPr>
      </p:pic>
      <p:sp>
        <p:nvSpPr>
          <p:cNvPr id="12" name="Text 6"/>
          <p:cNvSpPr txBox="1"/>
          <p:nvPr/>
        </p:nvSpPr>
        <p:spPr>
          <a:xfrm>
            <a:off x="1133856" y="2509114"/>
            <a:ext cx="4648810" cy="609905"/>
          </a:xfrm>
          <a:prstGeom prst="rect">
            <a:avLst/>
          </a:prstGeom>
          <a:noFill/>
          <a:ln/>
        </p:spPr>
        <p:txBody>
          <a:bodyPr wrap="square" lIns="0" tIns="0" rIns="0" bIns="0" rtlCol="0" anchor="t"/>
          <a:lstStyle/>
          <a:p>
            <a:pPr marL="0" indent="0" algn="l">
              <a:buNone/>
            </a:pPr>
            <a:r>
              <a:rPr lang="en-US" sz="1500" dirty="0">
                <a:solidFill>
                  <a:srgbClr val="333333"/>
                </a:solidFill>
                <a:latin typeface="Noto Sans JP" pitchFamily="34" charset="0"/>
                <a:ea typeface="Noto Sans JP" pitchFamily="34" charset="-122"/>
                <a:cs typeface="Noto Sans JP" pitchFamily="34" charset="-120"/>
              </a:rPr>
              <a:t> 国が</a:t>
            </a:r>
            <a:r>
              <a:rPr lang="en-US" sz="1500" b="1" dirty="0">
                <a:solidFill>
                  <a:srgbClr val="007BFF"/>
                </a:solidFill>
                <a:latin typeface="Noto Sans JP" pitchFamily="34" charset="0"/>
                <a:ea typeface="Noto Sans JP" pitchFamily="34" charset="-122"/>
                <a:cs typeface="Noto Sans JP" pitchFamily="34" charset="-120"/>
              </a:rPr>
              <a:t>「二地域居住」を国家戦略として格上げ</a:t>
            </a:r>
            <a:r>
              <a:rPr lang="en-US" sz="1500" dirty="0">
                <a:solidFill>
                  <a:srgbClr val="333333"/>
                </a:solidFill>
                <a:latin typeface="Noto Sans JP" pitchFamily="34" charset="0"/>
                <a:ea typeface="Noto Sans JP" pitchFamily="34" charset="-122"/>
                <a:cs typeface="Noto Sans JP" pitchFamily="34" charset="-120"/>
              </a:rPr>
              <a:t>した背景</a:t>
            </a:r>
            <a:endParaRPr lang="en-US" sz="1500" dirty="0"/>
          </a:p>
          <a:p>
            <a:pPr marL="0" indent="0" algn="l">
              <a:buNone/>
            </a:pPr>
            <a:r>
              <a:rPr lang="en-US" sz="1300" dirty="0">
                <a:solidFill>
                  <a:srgbClr val="6B7280"/>
                </a:solidFill>
                <a:latin typeface="Noto Sans JP" pitchFamily="34" charset="0"/>
                <a:ea typeface="Noto Sans JP" pitchFamily="34" charset="-122"/>
                <a:cs typeface="Noto Sans JP" pitchFamily="34" charset="-120"/>
              </a:rPr>
              <a:t>（人口減少下での関係人口創出・地域活性化の切り札）</a:t>
            </a:r>
            <a:endParaRPr lang="en-US" sz="1500" dirty="0"/>
          </a:p>
        </p:txBody>
      </p:sp>
      <p:pic>
        <p:nvPicPr>
          <p:cNvPr id="13" name="Image 4" descr="preencoded.png"/>
          <p:cNvPicPr>
            <a:picLocks noChangeAspect="1"/>
          </p:cNvPicPr>
          <p:nvPr/>
        </p:nvPicPr>
        <p:blipFill>
          <a:blip r:embed="rId7"/>
          <a:srcRect l="-1773" r="-1773"/>
          <a:stretch/>
        </p:blipFill>
        <p:spPr>
          <a:xfrm>
            <a:off x="819302" y="3395167"/>
            <a:ext cx="133502" cy="171907"/>
          </a:xfrm>
          <a:prstGeom prst="rect">
            <a:avLst/>
          </a:prstGeom>
        </p:spPr>
      </p:pic>
      <p:sp>
        <p:nvSpPr>
          <p:cNvPr id="14" name="Text 7"/>
          <p:cNvSpPr txBox="1"/>
          <p:nvPr/>
        </p:nvSpPr>
        <p:spPr>
          <a:xfrm>
            <a:off x="1095451" y="3346704"/>
            <a:ext cx="3734410" cy="305410"/>
          </a:xfrm>
          <a:prstGeom prst="rect">
            <a:avLst/>
          </a:prstGeom>
          <a:noFill/>
          <a:ln/>
        </p:spPr>
        <p:txBody>
          <a:bodyPr wrap="square" lIns="0" tIns="0" rIns="0" bIns="0" rtlCol="0" anchor="ctr"/>
          <a:lstStyle/>
          <a:p>
            <a:pPr marL="0" indent="0" algn="l">
              <a:buNone/>
            </a:pPr>
            <a:r>
              <a:rPr lang="en-US" sz="1500" dirty="0">
                <a:solidFill>
                  <a:srgbClr val="333333"/>
                </a:solidFill>
                <a:latin typeface="Noto Sans JP" pitchFamily="34" charset="0"/>
                <a:ea typeface="Noto Sans JP" pitchFamily="34" charset="-122"/>
                <a:cs typeface="Noto Sans JP" pitchFamily="34" charset="-120"/>
              </a:rPr>
              <a:t>以下の3つの柱を国が強力にバックアップ</a:t>
            </a:r>
            <a:endParaRPr lang="en-US" sz="1500" dirty="0"/>
          </a:p>
        </p:txBody>
      </p:sp>
      <p:sp>
        <p:nvSpPr>
          <p:cNvPr id="15" name="Shape 8"/>
          <p:cNvSpPr/>
          <p:nvPr/>
        </p:nvSpPr>
        <p:spPr>
          <a:xfrm>
            <a:off x="1123798" y="3870655"/>
            <a:ext cx="2324405" cy="714146"/>
          </a:xfrm>
          <a:prstGeom prst="roundRect">
            <a:avLst>
              <a:gd name="adj" fmla="val 20487"/>
            </a:avLst>
          </a:prstGeom>
          <a:solidFill>
            <a:srgbClr val="FFFFFF"/>
          </a:solidFill>
          <a:ln w="12700">
            <a:solidFill>
              <a:srgbClr val="BFDBFE"/>
            </a:solidFill>
            <a:prstDash val="solid"/>
          </a:ln>
        </p:spPr>
      </p:sp>
      <p:pic>
        <p:nvPicPr>
          <p:cNvPr id="16" name="Image 5" descr="preencoded.png"/>
          <p:cNvPicPr>
            <a:picLocks noChangeAspect="1"/>
          </p:cNvPicPr>
          <p:nvPr/>
        </p:nvPicPr>
        <p:blipFill>
          <a:blip r:embed="rId8"/>
          <a:srcRect t="-45" b="-45"/>
          <a:stretch/>
        </p:blipFill>
        <p:spPr>
          <a:xfrm>
            <a:off x="2157070" y="3975811"/>
            <a:ext cx="256946" cy="228600"/>
          </a:xfrm>
          <a:prstGeom prst="rect">
            <a:avLst/>
          </a:prstGeom>
        </p:spPr>
      </p:pic>
      <p:sp>
        <p:nvSpPr>
          <p:cNvPr id="17" name="Text 9"/>
          <p:cNvSpPr txBox="1"/>
          <p:nvPr/>
        </p:nvSpPr>
        <p:spPr>
          <a:xfrm>
            <a:off x="2018995" y="4251960"/>
            <a:ext cx="534010" cy="228600"/>
          </a:xfrm>
          <a:prstGeom prst="rect">
            <a:avLst/>
          </a:prstGeom>
          <a:noFill/>
          <a:ln/>
        </p:spPr>
        <p:txBody>
          <a:bodyPr wrap="square" lIns="0" tIns="0" rIns="0" bIns="0" rtlCol="0" anchor="ctr"/>
          <a:lstStyle/>
          <a:p>
            <a:pPr marL="0" indent="0" algn="ctr">
              <a:buNone/>
            </a:pPr>
            <a:r>
              <a:rPr lang="en-US" sz="1200" b="1" dirty="0">
                <a:solidFill>
                  <a:srgbClr val="333333"/>
                </a:solidFill>
                <a:latin typeface="BIZ UDGothic" pitchFamily="34" charset="0"/>
                <a:ea typeface="BIZ UDGothic" pitchFamily="34" charset="-122"/>
                <a:cs typeface="BIZ UDGothic" pitchFamily="34" charset="-120"/>
              </a:rPr>
              <a:t>住まい</a:t>
            </a:r>
            <a:endParaRPr lang="en-US" sz="1200" dirty="0"/>
          </a:p>
        </p:txBody>
      </p:sp>
      <p:sp>
        <p:nvSpPr>
          <p:cNvPr id="18" name="Shape 10"/>
          <p:cNvSpPr/>
          <p:nvPr/>
        </p:nvSpPr>
        <p:spPr>
          <a:xfrm>
            <a:off x="3590849" y="3870655"/>
            <a:ext cx="2324405" cy="714146"/>
          </a:xfrm>
          <a:prstGeom prst="roundRect">
            <a:avLst>
              <a:gd name="adj" fmla="val 20487"/>
            </a:avLst>
          </a:prstGeom>
          <a:solidFill>
            <a:srgbClr val="FFFFFF"/>
          </a:solidFill>
          <a:ln w="12700">
            <a:solidFill>
              <a:srgbClr val="BFDBFE"/>
            </a:solidFill>
            <a:prstDash val="solid"/>
          </a:ln>
        </p:spPr>
      </p:sp>
      <p:pic>
        <p:nvPicPr>
          <p:cNvPr id="19" name="Image 6" descr="preencoded.png"/>
          <p:cNvPicPr>
            <a:picLocks noChangeAspect="1"/>
          </p:cNvPicPr>
          <p:nvPr/>
        </p:nvPicPr>
        <p:blipFill>
          <a:blip r:embed="rId9"/>
          <a:srcRect/>
          <a:stretch/>
        </p:blipFill>
        <p:spPr>
          <a:xfrm>
            <a:off x="4638751" y="3975811"/>
            <a:ext cx="228600" cy="228600"/>
          </a:xfrm>
          <a:prstGeom prst="rect">
            <a:avLst/>
          </a:prstGeom>
        </p:spPr>
      </p:pic>
      <p:sp>
        <p:nvSpPr>
          <p:cNvPr id="20" name="Text 11"/>
          <p:cNvSpPr txBox="1"/>
          <p:nvPr/>
        </p:nvSpPr>
        <p:spPr>
          <a:xfrm>
            <a:off x="4562856" y="4251960"/>
            <a:ext cx="381305" cy="228600"/>
          </a:xfrm>
          <a:prstGeom prst="rect">
            <a:avLst/>
          </a:prstGeom>
          <a:noFill/>
          <a:ln/>
        </p:spPr>
        <p:txBody>
          <a:bodyPr wrap="square" lIns="0" tIns="0" rIns="0" bIns="0" rtlCol="0" anchor="ctr"/>
          <a:lstStyle/>
          <a:p>
            <a:pPr marL="0" indent="0" algn="ctr">
              <a:buNone/>
            </a:pPr>
            <a:r>
              <a:rPr lang="en-US" sz="1200" b="1" dirty="0">
                <a:solidFill>
                  <a:srgbClr val="333333"/>
                </a:solidFill>
                <a:latin typeface="BIZ UDGothic" pitchFamily="34" charset="0"/>
                <a:ea typeface="BIZ UDGothic" pitchFamily="34" charset="-122"/>
                <a:cs typeface="BIZ UDGothic" pitchFamily="34" charset="-120"/>
              </a:rPr>
              <a:t>仕事</a:t>
            </a:r>
            <a:endParaRPr lang="en-US" sz="1200" dirty="0"/>
          </a:p>
        </p:txBody>
      </p:sp>
      <p:sp>
        <p:nvSpPr>
          <p:cNvPr id="21" name="Shape 12"/>
          <p:cNvSpPr/>
          <p:nvPr/>
        </p:nvSpPr>
        <p:spPr>
          <a:xfrm>
            <a:off x="6057900" y="3870655"/>
            <a:ext cx="2324405" cy="714146"/>
          </a:xfrm>
          <a:prstGeom prst="roundRect">
            <a:avLst>
              <a:gd name="adj" fmla="val 20487"/>
            </a:avLst>
          </a:prstGeom>
          <a:solidFill>
            <a:srgbClr val="FFFFFF"/>
          </a:solidFill>
          <a:ln w="12700">
            <a:solidFill>
              <a:srgbClr val="BFDBFE"/>
            </a:solidFill>
            <a:prstDash val="solid"/>
          </a:ln>
        </p:spPr>
      </p:sp>
      <p:pic>
        <p:nvPicPr>
          <p:cNvPr id="22" name="Image 7" descr="preencoded.png"/>
          <p:cNvPicPr>
            <a:picLocks noChangeAspect="1"/>
          </p:cNvPicPr>
          <p:nvPr/>
        </p:nvPicPr>
        <p:blipFill>
          <a:blip r:embed="rId10"/>
          <a:srcRect l="-80" r="-80"/>
          <a:stretch/>
        </p:blipFill>
        <p:spPr>
          <a:xfrm>
            <a:off x="7077456" y="3975811"/>
            <a:ext cx="286207" cy="228600"/>
          </a:xfrm>
          <a:prstGeom prst="rect">
            <a:avLst/>
          </a:prstGeom>
        </p:spPr>
      </p:pic>
      <p:sp>
        <p:nvSpPr>
          <p:cNvPr id="23" name="Text 13"/>
          <p:cNvSpPr txBox="1"/>
          <p:nvPr/>
        </p:nvSpPr>
        <p:spPr>
          <a:xfrm>
            <a:off x="6724498" y="4251960"/>
            <a:ext cx="991210" cy="228600"/>
          </a:xfrm>
          <a:prstGeom prst="rect">
            <a:avLst/>
          </a:prstGeom>
          <a:noFill/>
          <a:ln/>
        </p:spPr>
        <p:txBody>
          <a:bodyPr wrap="square" lIns="0" tIns="0" rIns="0" bIns="0" rtlCol="0" anchor="ctr"/>
          <a:lstStyle/>
          <a:p>
            <a:pPr marL="0" indent="0" algn="ctr">
              <a:buNone/>
            </a:pPr>
            <a:r>
              <a:rPr lang="en-US" sz="1200" b="1" dirty="0">
                <a:solidFill>
                  <a:srgbClr val="333333"/>
                </a:solidFill>
                <a:latin typeface="BIZ UDGothic" pitchFamily="34" charset="0"/>
                <a:ea typeface="BIZ UDGothic" pitchFamily="34" charset="-122"/>
                <a:cs typeface="BIZ UDGothic" pitchFamily="34" charset="-120"/>
              </a:rPr>
              <a:t>コミュニティ</a:t>
            </a:r>
            <a:endParaRPr lang="en-US" sz="1200" dirty="0"/>
          </a:p>
        </p:txBody>
      </p:sp>
      <p:sp>
        <p:nvSpPr>
          <p:cNvPr id="24" name="Text 14"/>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25" name="Text 15"/>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2 / 10</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新制度①</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「ふるさと住民登録制度」の仕組み</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sp>
        <p:nvSpPr>
          <p:cNvPr id="8" name="Shape 5"/>
          <p:cNvSpPr/>
          <p:nvPr/>
        </p:nvSpPr>
        <p:spPr>
          <a:xfrm>
            <a:off x="476402" y="1432865"/>
            <a:ext cx="2609698" cy="3333902"/>
          </a:xfrm>
          <a:prstGeom prst="roundRect">
            <a:avLst>
              <a:gd name="adj" fmla="val 2046"/>
            </a:avLst>
          </a:prstGeom>
          <a:solidFill>
            <a:srgbClr val="F8F9FA"/>
          </a:solidFill>
          <a:ln w="12700">
            <a:solidFill>
              <a:srgbClr val="FFFFFF">
                <a:alpha val="0"/>
              </a:srgbClr>
            </a:solidFill>
            <a:prstDash val="solid"/>
          </a:ln>
          <a:effectLst>
            <a:outerShdw blurRad="50800" dist="25400" dir="16200000" algn="bl" rotWithShape="0">
              <a:srgbClr val="000000">
                <a:alpha val="5000"/>
              </a:srgbClr>
            </a:outerShdw>
          </a:effectLst>
        </p:spPr>
      </p:sp>
      <p:pic>
        <p:nvPicPr>
          <p:cNvPr id="9" name="Image 1" descr="preencoded.png"/>
          <p:cNvPicPr>
            <a:picLocks noChangeAspect="1"/>
          </p:cNvPicPr>
          <p:nvPr/>
        </p:nvPicPr>
        <p:blipFill>
          <a:blip r:embed="rId4"/>
          <a:srcRect t="-8" b="-8"/>
          <a:stretch/>
        </p:blipFill>
        <p:spPr>
          <a:xfrm>
            <a:off x="476402" y="2071116"/>
            <a:ext cx="2603297" cy="2691994"/>
          </a:xfrm>
          <a:prstGeom prst="rect">
            <a:avLst/>
          </a:prstGeom>
        </p:spPr>
      </p:pic>
      <p:sp>
        <p:nvSpPr>
          <p:cNvPr id="10" name="Text 6"/>
          <p:cNvSpPr txBox="1"/>
          <p:nvPr/>
        </p:nvSpPr>
        <p:spPr>
          <a:xfrm>
            <a:off x="666598" y="2451506"/>
            <a:ext cx="2257654" cy="685800"/>
          </a:xfrm>
          <a:prstGeom prst="rect">
            <a:avLst/>
          </a:prstGeom>
          <a:noFill/>
          <a:ln/>
        </p:spPr>
        <p:txBody>
          <a:bodyPr wrap="square" lIns="0" tIns="0" rIns="0" bIns="0" rtlCol="0" anchor="t"/>
          <a:lstStyle/>
          <a:p>
            <a:pPr marL="0" indent="0" algn="ctr">
              <a:buNone/>
            </a:pPr>
            <a:r>
              <a:rPr lang="en-US" sz="1200" b="1" dirty="0">
                <a:solidFill>
                  <a:srgbClr val="333333"/>
                </a:solidFill>
                <a:latin typeface="Noto Sans JP" pitchFamily="34" charset="0"/>
                <a:ea typeface="Noto Sans JP" pitchFamily="34" charset="-122"/>
                <a:cs typeface="Noto Sans JP" pitchFamily="34" charset="-120"/>
              </a:rPr>
              <a:t> 住民票を移さずに</a:t>
            </a:r>
            <a:endParaRPr lang="en-US" sz="1200" dirty="0"/>
          </a:p>
          <a:p>
            <a:pPr marL="0" indent="0" algn="ctr">
              <a:buNone/>
            </a:pPr>
            <a:r>
              <a:rPr lang="en-US" sz="1200" b="1" dirty="0">
                <a:solidFill>
                  <a:srgbClr val="333333"/>
                </a:solidFill>
                <a:latin typeface="Noto Sans JP" pitchFamily="34" charset="0"/>
                <a:ea typeface="Noto Sans JP" pitchFamily="34" charset="-122"/>
                <a:cs typeface="Noto Sans JP" pitchFamily="34" charset="-120"/>
              </a:rPr>
              <a:t>特定の自治体の「住民」として</a:t>
            </a:r>
            <a:endParaRPr lang="en-US" sz="1200" dirty="0"/>
          </a:p>
          <a:p>
            <a:pPr marL="0" indent="0" algn="ctr">
              <a:buNone/>
            </a:pPr>
            <a:r>
              <a:rPr lang="en-US" sz="1200" b="1" dirty="0">
                <a:solidFill>
                  <a:srgbClr val="333333"/>
                </a:solidFill>
                <a:latin typeface="Noto Sans JP" pitchFamily="34" charset="0"/>
                <a:ea typeface="Noto Sans JP" pitchFamily="34" charset="-122"/>
                <a:cs typeface="Noto Sans JP" pitchFamily="34" charset="-120"/>
              </a:rPr>
              <a:t>公的に登録する制度 </a:t>
            </a:r>
            <a:endParaRPr lang="en-US" sz="1200" dirty="0"/>
          </a:p>
        </p:txBody>
      </p:sp>
      <p:sp>
        <p:nvSpPr>
          <p:cNvPr id="11" name="Text 7"/>
          <p:cNvSpPr txBox="1"/>
          <p:nvPr/>
        </p:nvSpPr>
        <p:spPr>
          <a:xfrm>
            <a:off x="666598" y="3280867"/>
            <a:ext cx="2257654" cy="648310"/>
          </a:xfrm>
          <a:prstGeom prst="rect">
            <a:avLst/>
          </a:prstGeom>
          <a:noFill/>
          <a:ln/>
        </p:spPr>
        <p:txBody>
          <a:bodyPr wrap="square" lIns="0" tIns="0" rIns="0" bIns="0" rtlCol="0" anchor="t"/>
          <a:lstStyle/>
          <a:p>
            <a:pPr marL="0" indent="0" algn="ctr">
              <a:buNone/>
            </a:pPr>
            <a:r>
              <a:rPr lang="en-US" sz="1000" dirty="0">
                <a:solidFill>
                  <a:srgbClr val="555555"/>
                </a:solidFill>
                <a:latin typeface="Noto Sans JP" pitchFamily="34" charset="0"/>
                <a:ea typeface="Noto Sans JP" pitchFamily="34" charset="-122"/>
                <a:cs typeface="Noto Sans JP" pitchFamily="34" charset="-120"/>
              </a:rPr>
              <a:t>従来の「関係人口」を一歩進め、行政サービスの一部利用や地域活動への参加資格を付与する仕組み。</a:t>
            </a:r>
            <a:endParaRPr lang="en-US" sz="1000" dirty="0"/>
          </a:p>
        </p:txBody>
      </p:sp>
      <p:sp>
        <p:nvSpPr>
          <p:cNvPr id="12" name="Shape 8"/>
          <p:cNvSpPr/>
          <p:nvPr/>
        </p:nvSpPr>
        <p:spPr>
          <a:xfrm>
            <a:off x="3269894" y="1432865"/>
            <a:ext cx="2609698" cy="3333902"/>
          </a:xfrm>
          <a:prstGeom prst="roundRect">
            <a:avLst>
              <a:gd name="adj" fmla="val 2046"/>
            </a:avLst>
          </a:prstGeom>
          <a:solidFill>
            <a:srgbClr val="F8F9FA"/>
          </a:solidFill>
          <a:ln w="12700">
            <a:solidFill>
              <a:srgbClr val="FFFFFF">
                <a:alpha val="0"/>
              </a:srgbClr>
            </a:solidFill>
            <a:prstDash val="solid"/>
          </a:ln>
          <a:effectLst>
            <a:outerShdw blurRad="50800" dist="25400" dir="16200000" algn="bl" rotWithShape="0">
              <a:srgbClr val="000000">
                <a:alpha val="5000"/>
              </a:srgbClr>
            </a:outerShdw>
          </a:effectLst>
        </p:spPr>
      </p:sp>
      <p:pic>
        <p:nvPicPr>
          <p:cNvPr id="13" name="Image 2" descr="preencoded.png"/>
          <p:cNvPicPr>
            <a:picLocks noChangeAspect="1"/>
          </p:cNvPicPr>
          <p:nvPr/>
        </p:nvPicPr>
        <p:blipFill>
          <a:blip r:embed="rId4"/>
          <a:srcRect t="-8" b="-8"/>
          <a:stretch/>
        </p:blipFill>
        <p:spPr>
          <a:xfrm>
            <a:off x="3269894" y="2071116"/>
            <a:ext cx="2603297" cy="2691994"/>
          </a:xfrm>
          <a:prstGeom prst="rect">
            <a:avLst/>
          </a:prstGeom>
        </p:spPr>
      </p:pic>
      <p:sp>
        <p:nvSpPr>
          <p:cNvPr id="14" name="Text 9"/>
          <p:cNvSpPr txBox="1"/>
          <p:nvPr/>
        </p:nvSpPr>
        <p:spPr>
          <a:xfrm>
            <a:off x="3461004" y="2451506"/>
            <a:ext cx="2257654" cy="457200"/>
          </a:xfrm>
          <a:prstGeom prst="rect">
            <a:avLst/>
          </a:prstGeom>
          <a:noFill/>
          <a:ln/>
        </p:spPr>
        <p:txBody>
          <a:bodyPr wrap="square" lIns="0" tIns="0" rIns="0" bIns="0" rtlCol="0" anchor="t"/>
          <a:lstStyle/>
          <a:p>
            <a:pPr marL="0" indent="0" algn="ctr">
              <a:buNone/>
            </a:pPr>
            <a:r>
              <a:rPr lang="en-US" sz="1200" b="1" dirty="0">
                <a:solidFill>
                  <a:srgbClr val="333333"/>
                </a:solidFill>
                <a:latin typeface="Noto Sans JP" pitchFamily="34" charset="0"/>
                <a:ea typeface="Noto Sans JP" pitchFamily="34" charset="-122"/>
                <a:cs typeface="Noto Sans JP" pitchFamily="34" charset="-120"/>
              </a:rPr>
              <a:t> 継続的な来訪・貢献を促し</a:t>
            </a:r>
            <a:endParaRPr lang="en-US" sz="1200" dirty="0"/>
          </a:p>
          <a:p>
            <a:pPr marL="0" indent="0" algn="ctr">
              <a:buNone/>
            </a:pPr>
            <a:r>
              <a:rPr lang="en-US" sz="1200" b="1" dirty="0">
                <a:solidFill>
                  <a:srgbClr val="333333"/>
                </a:solidFill>
                <a:latin typeface="Noto Sans JP" pitchFamily="34" charset="0"/>
                <a:ea typeface="Noto Sans JP" pitchFamily="34" charset="-122"/>
                <a:cs typeface="Noto Sans JP" pitchFamily="34" charset="-120"/>
              </a:rPr>
              <a:t>将来の移住予備軍を可視化 </a:t>
            </a:r>
            <a:endParaRPr lang="en-US" sz="1200" dirty="0"/>
          </a:p>
        </p:txBody>
      </p:sp>
      <p:sp>
        <p:nvSpPr>
          <p:cNvPr id="15" name="Text 10"/>
          <p:cNvSpPr txBox="1"/>
          <p:nvPr/>
        </p:nvSpPr>
        <p:spPr>
          <a:xfrm>
            <a:off x="3461004" y="3052267"/>
            <a:ext cx="2257654" cy="648310"/>
          </a:xfrm>
          <a:prstGeom prst="rect">
            <a:avLst/>
          </a:prstGeom>
          <a:noFill/>
          <a:ln/>
        </p:spPr>
        <p:txBody>
          <a:bodyPr wrap="square" lIns="0" tIns="0" rIns="0" bIns="0" rtlCol="0" anchor="t"/>
          <a:lstStyle/>
          <a:p>
            <a:pPr marL="0" indent="0" algn="ctr">
              <a:buNone/>
            </a:pPr>
            <a:r>
              <a:rPr lang="en-US" sz="1000" dirty="0">
                <a:solidFill>
                  <a:srgbClr val="555555"/>
                </a:solidFill>
                <a:latin typeface="Noto Sans JP" pitchFamily="34" charset="0"/>
                <a:ea typeface="Noto Sans JP" pitchFamily="34" charset="-122"/>
                <a:cs typeface="Noto Sans JP" pitchFamily="34" charset="-120"/>
              </a:rPr>
              <a:t>単発の観光客ではなく、地域課題の解決やコミュニティ維持に貢献する「第二の住民」を確保する。</a:t>
            </a:r>
            <a:endParaRPr lang="en-US" sz="1000" dirty="0"/>
          </a:p>
        </p:txBody>
      </p:sp>
      <p:sp>
        <p:nvSpPr>
          <p:cNvPr id="16" name="Shape 11"/>
          <p:cNvSpPr/>
          <p:nvPr/>
        </p:nvSpPr>
        <p:spPr>
          <a:xfrm>
            <a:off x="6064301" y="1432865"/>
            <a:ext cx="2609698" cy="3333902"/>
          </a:xfrm>
          <a:prstGeom prst="roundRect">
            <a:avLst>
              <a:gd name="adj" fmla="val 2046"/>
            </a:avLst>
          </a:prstGeom>
          <a:solidFill>
            <a:srgbClr val="F8F9FA"/>
          </a:solidFill>
          <a:ln w="12700">
            <a:solidFill>
              <a:srgbClr val="FFFFFF">
                <a:alpha val="0"/>
              </a:srgbClr>
            </a:solidFill>
            <a:prstDash val="solid"/>
          </a:ln>
          <a:effectLst>
            <a:outerShdw blurRad="50800" dist="25400" dir="16200000" algn="bl" rotWithShape="0">
              <a:srgbClr val="000000">
                <a:alpha val="5000"/>
              </a:srgbClr>
            </a:outerShdw>
          </a:effectLst>
        </p:spPr>
      </p:sp>
      <p:pic>
        <p:nvPicPr>
          <p:cNvPr id="17" name="Image 3" descr="preencoded.png"/>
          <p:cNvPicPr>
            <a:picLocks noChangeAspect="1"/>
          </p:cNvPicPr>
          <p:nvPr/>
        </p:nvPicPr>
        <p:blipFill>
          <a:blip r:embed="rId5"/>
          <a:srcRect t="-11" b="-11"/>
          <a:stretch/>
        </p:blipFill>
        <p:spPr>
          <a:xfrm>
            <a:off x="6064301" y="2071116"/>
            <a:ext cx="2603297" cy="2691994"/>
          </a:xfrm>
          <a:prstGeom prst="rect">
            <a:avLst/>
          </a:prstGeom>
        </p:spPr>
      </p:pic>
      <p:sp>
        <p:nvSpPr>
          <p:cNvPr id="18" name="Text 12"/>
          <p:cNvSpPr txBox="1"/>
          <p:nvPr/>
        </p:nvSpPr>
        <p:spPr>
          <a:xfrm>
            <a:off x="6254496" y="2451506"/>
            <a:ext cx="2257654" cy="457200"/>
          </a:xfrm>
          <a:prstGeom prst="rect">
            <a:avLst/>
          </a:prstGeom>
          <a:noFill/>
          <a:ln/>
        </p:spPr>
        <p:txBody>
          <a:bodyPr wrap="square" lIns="0" tIns="0" rIns="0" bIns="0" rtlCol="0" anchor="t"/>
          <a:lstStyle/>
          <a:p>
            <a:pPr marL="0" indent="0" algn="ctr">
              <a:buNone/>
            </a:pPr>
            <a:r>
              <a:rPr lang="en-US" sz="1200" b="1" dirty="0">
                <a:solidFill>
                  <a:srgbClr val="333333"/>
                </a:solidFill>
                <a:latin typeface="Noto Sans JP" pitchFamily="34" charset="0"/>
                <a:ea typeface="Noto Sans JP" pitchFamily="34" charset="-122"/>
                <a:cs typeface="Noto Sans JP" pitchFamily="34" charset="-120"/>
              </a:rPr>
              <a:t> 平時の地域活動の担い手</a:t>
            </a:r>
            <a:endParaRPr lang="en-US" sz="1200" dirty="0"/>
          </a:p>
          <a:p>
            <a:pPr marL="0" indent="0" algn="ctr">
              <a:buNone/>
            </a:pPr>
            <a:r>
              <a:rPr lang="en-US" sz="1200" b="1" dirty="0">
                <a:solidFill>
                  <a:srgbClr val="333333"/>
                </a:solidFill>
                <a:latin typeface="Noto Sans JP" pitchFamily="34" charset="0"/>
                <a:ea typeface="Noto Sans JP" pitchFamily="34" charset="-122"/>
                <a:cs typeface="Noto Sans JP" pitchFamily="34" charset="-120"/>
              </a:rPr>
              <a:t>災害時の支援拠点としての期待 </a:t>
            </a:r>
            <a:endParaRPr lang="en-US" sz="1200" dirty="0"/>
          </a:p>
        </p:txBody>
      </p:sp>
      <p:sp>
        <p:nvSpPr>
          <p:cNvPr id="19" name="Text 13"/>
          <p:cNvSpPr txBox="1"/>
          <p:nvPr/>
        </p:nvSpPr>
        <p:spPr>
          <a:xfrm>
            <a:off x="6254496" y="3052267"/>
            <a:ext cx="2257654" cy="857707"/>
          </a:xfrm>
          <a:prstGeom prst="rect">
            <a:avLst/>
          </a:prstGeom>
          <a:noFill/>
          <a:ln/>
        </p:spPr>
        <p:txBody>
          <a:bodyPr wrap="square" lIns="0" tIns="0" rIns="0" bIns="0" rtlCol="0" anchor="t"/>
          <a:lstStyle/>
          <a:p>
            <a:pPr marL="0" indent="0" algn="ctr">
              <a:buNone/>
            </a:pPr>
            <a:r>
              <a:rPr lang="en-US" sz="1000" dirty="0">
                <a:solidFill>
                  <a:srgbClr val="555555"/>
                </a:solidFill>
                <a:latin typeface="Noto Sans JP" pitchFamily="34" charset="0"/>
                <a:ea typeface="Noto Sans JP" pitchFamily="34" charset="-122"/>
                <a:cs typeface="Noto Sans JP" pitchFamily="34" charset="-120"/>
              </a:rPr>
              <a:t>草刈りや祭り等の人手不足解消に加え、有事の際に外部からの支援を受け入れやすくするネットワークを構築。</a:t>
            </a:r>
            <a:endParaRPr lang="en-US" sz="1000" dirty="0"/>
          </a:p>
        </p:txBody>
      </p:sp>
      <p:sp>
        <p:nvSpPr>
          <p:cNvPr id="20" name="Shape 14"/>
          <p:cNvSpPr/>
          <p:nvPr/>
        </p:nvSpPr>
        <p:spPr>
          <a:xfrm>
            <a:off x="476402" y="1432865"/>
            <a:ext cx="2609698" cy="638251"/>
          </a:xfrm>
          <a:prstGeom prst="roundRect">
            <a:avLst>
              <a:gd name="adj" fmla="val 34213"/>
            </a:avLst>
          </a:prstGeom>
          <a:solidFill>
            <a:srgbClr val="007BFF"/>
          </a:solidFill>
          <a:ln w="12700">
            <a:solidFill>
              <a:srgbClr val="FFFFFF">
                <a:alpha val="0"/>
              </a:srgbClr>
            </a:solidFill>
            <a:prstDash val="solid"/>
          </a:ln>
        </p:spPr>
      </p:sp>
      <p:sp>
        <p:nvSpPr>
          <p:cNvPr id="21" name="Text 15"/>
          <p:cNvSpPr txBox="1"/>
          <p:nvPr/>
        </p:nvSpPr>
        <p:spPr>
          <a:xfrm>
            <a:off x="1578254" y="1575511"/>
            <a:ext cx="400507" cy="352958"/>
          </a:xfrm>
          <a:prstGeom prst="rect">
            <a:avLst/>
          </a:prstGeom>
          <a:noFill/>
          <a:ln/>
        </p:spPr>
        <p:txBody>
          <a:bodyPr wrap="square" lIns="0" tIns="0" rIns="0" bIns="0" rtlCol="0" anchor="t"/>
          <a:lstStyle/>
          <a:p>
            <a:pPr marL="0" indent="0" algn="ctr">
              <a:buNone/>
            </a:pPr>
            <a:r>
              <a:rPr lang="en-US" sz="1300" b="1" dirty="0">
                <a:solidFill>
                  <a:srgbClr val="FFFFFF"/>
                </a:solidFill>
                <a:latin typeface="BIZ UDGothic" pitchFamily="34" charset="0"/>
                <a:ea typeface="BIZ UDGothic" pitchFamily="34" charset="-122"/>
                <a:cs typeface="BIZ UDGothic" pitchFamily="34" charset="-120"/>
              </a:rPr>
              <a:t>定義</a:t>
            </a:r>
            <a:endParaRPr lang="en-US" sz="1300" dirty="0"/>
          </a:p>
        </p:txBody>
      </p:sp>
      <p:sp>
        <p:nvSpPr>
          <p:cNvPr id="22" name="Shape 16"/>
          <p:cNvSpPr/>
          <p:nvPr/>
        </p:nvSpPr>
        <p:spPr>
          <a:xfrm>
            <a:off x="3269894" y="1432865"/>
            <a:ext cx="2609698" cy="638251"/>
          </a:xfrm>
          <a:prstGeom prst="roundRect">
            <a:avLst>
              <a:gd name="adj" fmla="val 34213"/>
            </a:avLst>
          </a:prstGeom>
          <a:solidFill>
            <a:srgbClr val="007BFF"/>
          </a:solidFill>
          <a:ln w="12700">
            <a:solidFill>
              <a:srgbClr val="FFFFFF">
                <a:alpha val="0"/>
              </a:srgbClr>
            </a:solidFill>
            <a:prstDash val="solid"/>
          </a:ln>
        </p:spPr>
      </p:sp>
      <p:sp>
        <p:nvSpPr>
          <p:cNvPr id="23" name="Text 17"/>
          <p:cNvSpPr txBox="1"/>
          <p:nvPr/>
        </p:nvSpPr>
        <p:spPr>
          <a:xfrm>
            <a:off x="4371746" y="1575511"/>
            <a:ext cx="400507" cy="352958"/>
          </a:xfrm>
          <a:prstGeom prst="rect">
            <a:avLst/>
          </a:prstGeom>
          <a:noFill/>
          <a:ln/>
        </p:spPr>
        <p:txBody>
          <a:bodyPr wrap="square" lIns="0" tIns="0" rIns="0" bIns="0" rtlCol="0" anchor="t"/>
          <a:lstStyle/>
          <a:p>
            <a:pPr marL="0" indent="0" algn="ctr">
              <a:buNone/>
            </a:pPr>
            <a:r>
              <a:rPr lang="en-US" sz="1300" b="1" dirty="0">
                <a:solidFill>
                  <a:srgbClr val="FFFFFF"/>
                </a:solidFill>
                <a:latin typeface="BIZ UDGothic" pitchFamily="34" charset="0"/>
                <a:ea typeface="BIZ UDGothic" pitchFamily="34" charset="-122"/>
                <a:cs typeface="BIZ UDGothic" pitchFamily="34" charset="-120"/>
              </a:rPr>
              <a:t>目的</a:t>
            </a:r>
            <a:endParaRPr lang="en-US" sz="1300" dirty="0"/>
          </a:p>
        </p:txBody>
      </p:sp>
      <p:sp>
        <p:nvSpPr>
          <p:cNvPr id="24" name="Shape 18"/>
          <p:cNvSpPr/>
          <p:nvPr/>
        </p:nvSpPr>
        <p:spPr>
          <a:xfrm>
            <a:off x="6064301" y="1432865"/>
            <a:ext cx="2609698" cy="638251"/>
          </a:xfrm>
          <a:prstGeom prst="roundRect">
            <a:avLst>
              <a:gd name="adj" fmla="val 34213"/>
            </a:avLst>
          </a:prstGeom>
          <a:solidFill>
            <a:srgbClr val="007BFF"/>
          </a:solidFill>
          <a:ln w="12700">
            <a:solidFill>
              <a:srgbClr val="FFFFFF">
                <a:alpha val="0"/>
              </a:srgbClr>
            </a:solidFill>
            <a:prstDash val="solid"/>
          </a:ln>
        </p:spPr>
      </p:sp>
      <p:sp>
        <p:nvSpPr>
          <p:cNvPr id="25" name="Text 19"/>
          <p:cNvSpPr txBox="1"/>
          <p:nvPr/>
        </p:nvSpPr>
        <p:spPr>
          <a:xfrm>
            <a:off x="6651346" y="1575511"/>
            <a:ext cx="1429207" cy="352958"/>
          </a:xfrm>
          <a:prstGeom prst="rect">
            <a:avLst/>
          </a:prstGeom>
          <a:noFill/>
          <a:ln/>
        </p:spPr>
        <p:txBody>
          <a:bodyPr wrap="square" lIns="0" tIns="0" rIns="0" bIns="0" rtlCol="0" anchor="t"/>
          <a:lstStyle/>
          <a:p>
            <a:pPr marL="0" indent="0" algn="ctr">
              <a:buNone/>
            </a:pPr>
            <a:r>
              <a:rPr lang="en-US" sz="1300" b="1" dirty="0">
                <a:solidFill>
                  <a:srgbClr val="FFFFFF"/>
                </a:solidFill>
                <a:latin typeface="BIZ UDGothic" pitchFamily="34" charset="0"/>
                <a:ea typeface="BIZ UDGothic" pitchFamily="34" charset="-122"/>
                <a:cs typeface="BIZ UDGothic" pitchFamily="34" charset="-120"/>
              </a:rPr>
              <a:t>行政側のメリット</a:t>
            </a:r>
            <a:endParaRPr lang="en-US" sz="1300" dirty="0"/>
          </a:p>
        </p:txBody>
      </p:sp>
      <p:pic>
        <p:nvPicPr>
          <p:cNvPr id="26" name="Image 4" descr="preencoded.png"/>
          <p:cNvPicPr>
            <a:picLocks noChangeAspect="1"/>
          </p:cNvPicPr>
          <p:nvPr/>
        </p:nvPicPr>
        <p:blipFill>
          <a:blip r:embed="rId6"/>
          <a:srcRect/>
          <a:stretch/>
        </p:blipFill>
        <p:spPr>
          <a:xfrm>
            <a:off x="1539850" y="1832458"/>
            <a:ext cx="476402" cy="476402"/>
          </a:xfrm>
          <a:prstGeom prst="rect">
            <a:avLst/>
          </a:prstGeom>
        </p:spPr>
      </p:pic>
      <p:pic>
        <p:nvPicPr>
          <p:cNvPr id="27" name="Image 5" descr="preencoded.png"/>
          <p:cNvPicPr>
            <a:picLocks noChangeAspect="1"/>
          </p:cNvPicPr>
          <p:nvPr/>
        </p:nvPicPr>
        <p:blipFill>
          <a:blip r:embed="rId7"/>
          <a:srcRect t="-45" b="-45"/>
          <a:stretch/>
        </p:blipFill>
        <p:spPr>
          <a:xfrm>
            <a:off x="1649578" y="1956816"/>
            <a:ext cx="256946" cy="228600"/>
          </a:xfrm>
          <a:prstGeom prst="rect">
            <a:avLst/>
          </a:prstGeom>
        </p:spPr>
      </p:pic>
      <p:pic>
        <p:nvPicPr>
          <p:cNvPr id="28" name="Image 6" descr="preencoded.png"/>
          <p:cNvPicPr>
            <a:picLocks noChangeAspect="1"/>
          </p:cNvPicPr>
          <p:nvPr/>
        </p:nvPicPr>
        <p:blipFill>
          <a:blip r:embed="rId6"/>
          <a:srcRect/>
          <a:stretch/>
        </p:blipFill>
        <p:spPr>
          <a:xfrm>
            <a:off x="4333342" y="1832458"/>
            <a:ext cx="476402" cy="476402"/>
          </a:xfrm>
          <a:prstGeom prst="rect">
            <a:avLst/>
          </a:prstGeom>
        </p:spPr>
      </p:pic>
      <p:pic>
        <p:nvPicPr>
          <p:cNvPr id="29" name="Image 7" descr="preencoded.png"/>
          <p:cNvPicPr>
            <a:picLocks noChangeAspect="1"/>
          </p:cNvPicPr>
          <p:nvPr/>
        </p:nvPicPr>
        <p:blipFill>
          <a:blip r:embed="rId8"/>
          <a:srcRect/>
          <a:stretch/>
        </p:blipFill>
        <p:spPr>
          <a:xfrm>
            <a:off x="4457700" y="1956816"/>
            <a:ext cx="228600" cy="228600"/>
          </a:xfrm>
          <a:prstGeom prst="rect">
            <a:avLst/>
          </a:prstGeom>
        </p:spPr>
      </p:pic>
      <p:pic>
        <p:nvPicPr>
          <p:cNvPr id="30" name="Image 8" descr="preencoded.png"/>
          <p:cNvPicPr>
            <a:picLocks noChangeAspect="1"/>
          </p:cNvPicPr>
          <p:nvPr/>
        </p:nvPicPr>
        <p:blipFill>
          <a:blip r:embed="rId6"/>
          <a:srcRect/>
          <a:stretch/>
        </p:blipFill>
        <p:spPr>
          <a:xfrm>
            <a:off x="7127748" y="1832458"/>
            <a:ext cx="476402" cy="476402"/>
          </a:xfrm>
          <a:prstGeom prst="rect">
            <a:avLst/>
          </a:prstGeom>
        </p:spPr>
      </p:pic>
      <p:pic>
        <p:nvPicPr>
          <p:cNvPr id="31" name="Image 9" descr="preencoded.png"/>
          <p:cNvPicPr>
            <a:picLocks noChangeAspect="1"/>
          </p:cNvPicPr>
          <p:nvPr/>
        </p:nvPicPr>
        <p:blipFill>
          <a:blip r:embed="rId9"/>
          <a:srcRect t="-45" b="-45"/>
          <a:stretch/>
        </p:blipFill>
        <p:spPr>
          <a:xfrm>
            <a:off x="7237476" y="1956816"/>
            <a:ext cx="256946" cy="228600"/>
          </a:xfrm>
          <a:prstGeom prst="rect">
            <a:avLst/>
          </a:prstGeom>
        </p:spPr>
      </p:pic>
      <p:sp>
        <p:nvSpPr>
          <p:cNvPr id="32" name="Text 20"/>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33" name="Text 21"/>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3 / 10</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新制度②</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「二地域居住支援法人」とは</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pic>
        <p:nvPicPr>
          <p:cNvPr id="8" name="Image 1" descr="preencoded.png"/>
          <p:cNvPicPr>
            <a:picLocks noChangeAspect="1"/>
          </p:cNvPicPr>
          <p:nvPr/>
        </p:nvPicPr>
        <p:blipFill>
          <a:blip r:embed="rId4"/>
          <a:srcRect t="-1" b="-1"/>
          <a:stretch/>
        </p:blipFill>
        <p:spPr>
          <a:xfrm>
            <a:off x="476402" y="1432865"/>
            <a:ext cx="8191195" cy="3362249"/>
          </a:xfrm>
          <a:prstGeom prst="rect">
            <a:avLst/>
          </a:prstGeom>
        </p:spPr>
      </p:pic>
      <p:pic>
        <p:nvPicPr>
          <p:cNvPr id="9" name="Image 2" descr="preencoded.png"/>
          <p:cNvPicPr>
            <a:picLocks noChangeAspect="1"/>
          </p:cNvPicPr>
          <p:nvPr/>
        </p:nvPicPr>
        <p:blipFill>
          <a:blip r:embed="rId5"/>
          <a:srcRect l="-1773" r="-1773"/>
          <a:stretch/>
        </p:blipFill>
        <p:spPr>
          <a:xfrm>
            <a:off x="819302" y="1718158"/>
            <a:ext cx="133502" cy="171907"/>
          </a:xfrm>
          <a:prstGeom prst="rect">
            <a:avLst/>
          </a:prstGeom>
        </p:spPr>
      </p:pic>
      <p:sp>
        <p:nvSpPr>
          <p:cNvPr id="10" name="Text 5"/>
          <p:cNvSpPr txBox="1"/>
          <p:nvPr/>
        </p:nvSpPr>
        <p:spPr>
          <a:xfrm>
            <a:off x="1095451" y="1670609"/>
            <a:ext cx="3867912" cy="305410"/>
          </a:xfrm>
          <a:prstGeom prst="rect">
            <a:avLst/>
          </a:prstGeom>
          <a:noFill/>
          <a:ln/>
        </p:spPr>
        <p:txBody>
          <a:bodyPr wrap="square" lIns="0" tIns="0" rIns="0" bIns="0" rtlCol="0" anchor="ctr"/>
          <a:lstStyle/>
          <a:p>
            <a:pPr marL="0" indent="0" algn="l">
              <a:buNone/>
            </a:pPr>
            <a:r>
              <a:rPr lang="en-US" sz="1500" dirty="0">
                <a:solidFill>
                  <a:srgbClr val="333333"/>
                </a:solidFill>
                <a:latin typeface="Noto Sans JP" pitchFamily="34" charset="0"/>
                <a:ea typeface="Noto Sans JP" pitchFamily="34" charset="-122"/>
                <a:cs typeface="Noto Sans JP" pitchFamily="34" charset="-120"/>
              </a:rPr>
              <a:t> 市町村長が指定する</a:t>
            </a:r>
            <a:r>
              <a:rPr lang="en-US" sz="1500" b="1" dirty="0">
                <a:solidFill>
                  <a:srgbClr val="007BFF"/>
                </a:solidFill>
                <a:latin typeface="Noto Sans JP" pitchFamily="34" charset="0"/>
                <a:ea typeface="Noto Sans JP" pitchFamily="34" charset="-122"/>
                <a:cs typeface="Noto Sans JP" pitchFamily="34" charset="-120"/>
              </a:rPr>
              <a:t>「公的な支援組織」</a:t>
            </a:r>
            <a:endParaRPr lang="en-US" sz="1500" dirty="0"/>
          </a:p>
        </p:txBody>
      </p:sp>
      <p:sp>
        <p:nvSpPr>
          <p:cNvPr id="11" name="Text 6"/>
          <p:cNvSpPr txBox="1"/>
          <p:nvPr/>
        </p:nvSpPr>
        <p:spPr>
          <a:xfrm>
            <a:off x="1095451" y="2023567"/>
            <a:ext cx="3867912" cy="228600"/>
          </a:xfrm>
          <a:prstGeom prst="rect">
            <a:avLst/>
          </a:prstGeom>
          <a:noFill/>
          <a:ln/>
        </p:spPr>
        <p:txBody>
          <a:bodyPr wrap="square" lIns="0" tIns="0" rIns="0" bIns="0" rtlCol="0" anchor="ctr"/>
          <a:lstStyle/>
          <a:p>
            <a:pPr marL="0" indent="0" algn="l">
              <a:buNone/>
            </a:pPr>
            <a:r>
              <a:rPr lang="en-US" sz="1200" dirty="0">
                <a:solidFill>
                  <a:srgbClr val="555555"/>
                </a:solidFill>
                <a:latin typeface="Noto Sans JP" pitchFamily="34" charset="0"/>
                <a:ea typeface="Noto Sans JP" pitchFamily="34" charset="-122"/>
                <a:cs typeface="Noto Sans JP" pitchFamily="34" charset="-120"/>
              </a:rPr>
              <a:t>（NPO法人、一般社団法人、民間企業等が指定対象）</a:t>
            </a:r>
            <a:endParaRPr lang="en-US" sz="1200" dirty="0"/>
          </a:p>
        </p:txBody>
      </p:sp>
      <p:pic>
        <p:nvPicPr>
          <p:cNvPr id="12" name="Image 3" descr="preencoded.png"/>
          <p:cNvPicPr>
            <a:picLocks noChangeAspect="1"/>
          </p:cNvPicPr>
          <p:nvPr/>
        </p:nvPicPr>
        <p:blipFill>
          <a:blip r:embed="rId6"/>
          <a:srcRect/>
          <a:stretch/>
        </p:blipFill>
        <p:spPr>
          <a:xfrm>
            <a:off x="819302" y="2575865"/>
            <a:ext cx="171907" cy="171907"/>
          </a:xfrm>
          <a:prstGeom prst="rect">
            <a:avLst/>
          </a:prstGeom>
        </p:spPr>
      </p:pic>
      <p:sp>
        <p:nvSpPr>
          <p:cNvPr id="13" name="Text 7"/>
          <p:cNvSpPr txBox="1"/>
          <p:nvPr/>
        </p:nvSpPr>
        <p:spPr>
          <a:xfrm>
            <a:off x="1133856" y="2528316"/>
            <a:ext cx="2417674" cy="305410"/>
          </a:xfrm>
          <a:prstGeom prst="rect">
            <a:avLst/>
          </a:prstGeom>
          <a:noFill/>
          <a:ln/>
        </p:spPr>
        <p:txBody>
          <a:bodyPr wrap="square" lIns="0" tIns="0" rIns="0" bIns="0" rtlCol="0" anchor="ctr"/>
          <a:lstStyle/>
          <a:p>
            <a:pPr marL="0" indent="0" algn="l">
              <a:buNone/>
            </a:pPr>
            <a:r>
              <a:rPr lang="en-US" sz="1500" dirty="0">
                <a:solidFill>
                  <a:srgbClr val="333333"/>
                </a:solidFill>
                <a:latin typeface="Noto Sans JP" pitchFamily="34" charset="0"/>
                <a:ea typeface="Noto Sans JP" pitchFamily="34" charset="-122"/>
                <a:cs typeface="Noto Sans JP" pitchFamily="34" charset="-120"/>
              </a:rPr>
              <a:t> 法に基づく</a:t>
            </a:r>
            <a:r>
              <a:rPr lang="en-US" sz="1500" b="1" dirty="0">
                <a:solidFill>
                  <a:srgbClr val="007BFF"/>
                </a:solidFill>
                <a:latin typeface="Noto Sans JP" pitchFamily="34" charset="0"/>
                <a:ea typeface="Noto Sans JP" pitchFamily="34" charset="-122"/>
                <a:cs typeface="Noto Sans JP" pitchFamily="34" charset="-120"/>
              </a:rPr>
              <a:t>主な3つの業務</a:t>
            </a:r>
            <a:endParaRPr lang="en-US" sz="1500" dirty="0"/>
          </a:p>
        </p:txBody>
      </p:sp>
      <p:sp>
        <p:nvSpPr>
          <p:cNvPr id="14" name="Shape 8"/>
          <p:cNvSpPr/>
          <p:nvPr/>
        </p:nvSpPr>
        <p:spPr>
          <a:xfrm>
            <a:off x="1123798" y="3052267"/>
            <a:ext cx="7258507" cy="437998"/>
          </a:xfrm>
          <a:prstGeom prst="roundRect">
            <a:avLst>
              <a:gd name="adj" fmla="val 54461"/>
            </a:avLst>
          </a:prstGeom>
          <a:solidFill>
            <a:srgbClr val="FFFFFF"/>
          </a:solidFill>
          <a:ln w="12700">
            <a:solidFill>
              <a:srgbClr val="BFDBFE"/>
            </a:solidFill>
            <a:prstDash val="solid"/>
          </a:ln>
        </p:spPr>
      </p:sp>
      <p:pic>
        <p:nvPicPr>
          <p:cNvPr id="15" name="Image 4" descr="preencoded.png"/>
          <p:cNvPicPr>
            <a:picLocks noChangeAspect="1"/>
          </p:cNvPicPr>
          <p:nvPr/>
        </p:nvPicPr>
        <p:blipFill>
          <a:blip r:embed="rId7"/>
          <a:srcRect l="-33245" r="-33245"/>
          <a:stretch/>
        </p:blipFill>
        <p:spPr>
          <a:xfrm>
            <a:off x="1276502" y="3184855"/>
            <a:ext cx="286207" cy="171907"/>
          </a:xfrm>
          <a:prstGeom prst="rect">
            <a:avLst/>
          </a:prstGeom>
        </p:spPr>
      </p:pic>
      <p:sp>
        <p:nvSpPr>
          <p:cNvPr id="16" name="Text 9"/>
          <p:cNvSpPr txBox="1"/>
          <p:nvPr/>
        </p:nvSpPr>
        <p:spPr>
          <a:xfrm>
            <a:off x="1705356" y="3052267"/>
            <a:ext cx="2220163" cy="438912"/>
          </a:xfrm>
          <a:prstGeom prst="rect">
            <a:avLst/>
          </a:prstGeom>
          <a:noFill/>
          <a:ln/>
        </p:spPr>
        <p:txBody>
          <a:bodyPr wrap="square" lIns="0" tIns="0" rIns="0" bIns="0" rtlCol="0" anchor="ctr"/>
          <a:lstStyle/>
          <a:p>
            <a:pPr marL="0" indent="0" algn="l">
              <a:buNone/>
            </a:pPr>
            <a:r>
              <a:rPr lang="en-US" sz="1200" dirty="0">
                <a:solidFill>
                  <a:srgbClr val="333333"/>
                </a:solidFill>
                <a:latin typeface="Noto Sans JP" pitchFamily="34" charset="0"/>
                <a:ea typeface="Noto Sans JP" pitchFamily="34" charset="-122"/>
                <a:cs typeface="Noto Sans JP" pitchFamily="34" charset="-120"/>
              </a:rPr>
              <a:t>空き家・土地情報の収集と提供</a:t>
            </a:r>
            <a:endParaRPr lang="en-US" sz="1200" dirty="0"/>
          </a:p>
        </p:txBody>
      </p:sp>
      <p:sp>
        <p:nvSpPr>
          <p:cNvPr id="17" name="Shape 10"/>
          <p:cNvSpPr/>
          <p:nvPr/>
        </p:nvSpPr>
        <p:spPr>
          <a:xfrm>
            <a:off x="1123798" y="3585362"/>
            <a:ext cx="7258507" cy="437998"/>
          </a:xfrm>
          <a:prstGeom prst="roundRect">
            <a:avLst>
              <a:gd name="adj" fmla="val 54461"/>
            </a:avLst>
          </a:prstGeom>
          <a:solidFill>
            <a:srgbClr val="FFFFFF"/>
          </a:solidFill>
          <a:ln w="12700">
            <a:solidFill>
              <a:srgbClr val="BFDBFE"/>
            </a:solidFill>
            <a:prstDash val="solid"/>
          </a:ln>
        </p:spPr>
      </p:sp>
      <p:pic>
        <p:nvPicPr>
          <p:cNvPr id="18" name="Image 5" descr="preencoded.png"/>
          <p:cNvPicPr>
            <a:picLocks noChangeAspect="1"/>
          </p:cNvPicPr>
          <p:nvPr/>
        </p:nvPicPr>
        <p:blipFill>
          <a:blip r:embed="rId8"/>
          <a:srcRect l="-16596" r="-16596"/>
          <a:stretch/>
        </p:blipFill>
        <p:spPr>
          <a:xfrm>
            <a:off x="1276502" y="3718865"/>
            <a:ext cx="286207" cy="171907"/>
          </a:xfrm>
          <a:prstGeom prst="rect">
            <a:avLst/>
          </a:prstGeom>
        </p:spPr>
      </p:pic>
      <p:sp>
        <p:nvSpPr>
          <p:cNvPr id="19" name="Text 11"/>
          <p:cNvSpPr txBox="1"/>
          <p:nvPr/>
        </p:nvSpPr>
        <p:spPr>
          <a:xfrm>
            <a:off x="1705356" y="3585362"/>
            <a:ext cx="3134563" cy="438912"/>
          </a:xfrm>
          <a:prstGeom prst="rect">
            <a:avLst/>
          </a:prstGeom>
          <a:noFill/>
          <a:ln/>
        </p:spPr>
        <p:txBody>
          <a:bodyPr wrap="square" lIns="0" tIns="0" rIns="0" bIns="0" rtlCol="0" anchor="ctr"/>
          <a:lstStyle/>
          <a:p>
            <a:pPr marL="0" indent="0" algn="l">
              <a:buNone/>
            </a:pPr>
            <a:r>
              <a:rPr lang="en-US" sz="1200" dirty="0">
                <a:solidFill>
                  <a:srgbClr val="333333"/>
                </a:solidFill>
                <a:latin typeface="Noto Sans JP" pitchFamily="34" charset="0"/>
                <a:ea typeface="Noto Sans JP" pitchFamily="34" charset="-122"/>
                <a:cs typeface="Noto Sans JP" pitchFamily="34" charset="-120"/>
              </a:rPr>
              <a:t>利用希望者と所有者のマッチング・相談対応</a:t>
            </a:r>
            <a:endParaRPr lang="en-US" sz="1200" dirty="0"/>
          </a:p>
        </p:txBody>
      </p:sp>
      <p:sp>
        <p:nvSpPr>
          <p:cNvPr id="20" name="Shape 12"/>
          <p:cNvSpPr/>
          <p:nvPr/>
        </p:nvSpPr>
        <p:spPr>
          <a:xfrm>
            <a:off x="1123798" y="4118458"/>
            <a:ext cx="7258507" cy="437998"/>
          </a:xfrm>
          <a:prstGeom prst="roundRect">
            <a:avLst>
              <a:gd name="adj" fmla="val 54461"/>
            </a:avLst>
          </a:prstGeom>
          <a:solidFill>
            <a:srgbClr val="FFFFFF"/>
          </a:solidFill>
          <a:ln w="12700">
            <a:solidFill>
              <a:srgbClr val="BFDBFE"/>
            </a:solidFill>
            <a:prstDash val="solid"/>
          </a:ln>
        </p:spPr>
      </p:sp>
      <p:pic>
        <p:nvPicPr>
          <p:cNvPr id="21" name="Image 6" descr="preencoded.png"/>
          <p:cNvPicPr>
            <a:picLocks noChangeAspect="1"/>
          </p:cNvPicPr>
          <p:nvPr/>
        </p:nvPicPr>
        <p:blipFill>
          <a:blip r:embed="rId9"/>
          <a:srcRect l="-16596" r="-16596"/>
          <a:stretch/>
        </p:blipFill>
        <p:spPr>
          <a:xfrm>
            <a:off x="1276502" y="4251960"/>
            <a:ext cx="286207" cy="171907"/>
          </a:xfrm>
          <a:prstGeom prst="rect">
            <a:avLst/>
          </a:prstGeom>
        </p:spPr>
      </p:pic>
      <p:sp>
        <p:nvSpPr>
          <p:cNvPr id="22" name="Text 13"/>
          <p:cNvSpPr txBox="1"/>
          <p:nvPr/>
        </p:nvSpPr>
        <p:spPr>
          <a:xfrm>
            <a:off x="1705356" y="4118458"/>
            <a:ext cx="3581705" cy="438912"/>
          </a:xfrm>
          <a:prstGeom prst="rect">
            <a:avLst/>
          </a:prstGeom>
          <a:noFill/>
          <a:ln/>
        </p:spPr>
        <p:txBody>
          <a:bodyPr wrap="square" lIns="0" tIns="0" rIns="0" bIns="0" rtlCol="0" anchor="ctr"/>
          <a:lstStyle/>
          <a:p>
            <a:pPr marL="0" indent="0" algn="l">
              <a:buNone/>
            </a:pPr>
            <a:r>
              <a:rPr lang="en-US" sz="1200" dirty="0">
                <a:solidFill>
                  <a:srgbClr val="333333"/>
                </a:solidFill>
                <a:latin typeface="Noto Sans JP" pitchFamily="34" charset="0"/>
                <a:ea typeface="Noto Sans JP" pitchFamily="34" charset="-122"/>
                <a:cs typeface="Noto Sans JP" pitchFamily="34" charset="-120"/>
              </a:rPr>
              <a:t>地域住民との対立を防ぐための合意形成・普及啓発</a:t>
            </a:r>
            <a:endParaRPr lang="en-US" sz="1200" dirty="0"/>
          </a:p>
        </p:txBody>
      </p:sp>
      <p:sp>
        <p:nvSpPr>
          <p:cNvPr id="23" name="Text 14"/>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24" name="Text 15"/>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戦略的理由</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協議会支部が「支援法人」を目指すべき理由</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sp>
        <p:nvSpPr>
          <p:cNvPr id="8" name="Shape 5"/>
          <p:cNvSpPr/>
          <p:nvPr/>
        </p:nvSpPr>
        <p:spPr>
          <a:xfrm>
            <a:off x="476402" y="1432865"/>
            <a:ext cx="2581351" cy="3333902"/>
          </a:xfrm>
          <a:prstGeom prst="roundRect">
            <a:avLst>
              <a:gd name="adj" fmla="val 2091"/>
            </a:avLst>
          </a:prstGeom>
          <a:solidFill>
            <a:srgbClr val="F8F9FA"/>
          </a:solidFill>
          <a:ln/>
          <a:effectLst>
            <a:outerShdw blurRad="63500" dist="38100" dir="16200000" algn="bl" rotWithShape="0">
              <a:srgbClr val="000000">
                <a:alpha val="5000"/>
              </a:srgbClr>
            </a:outerShdw>
          </a:effectLst>
        </p:spPr>
      </p:sp>
      <p:sp>
        <p:nvSpPr>
          <p:cNvPr id="9" name="Shape 6"/>
          <p:cNvSpPr/>
          <p:nvPr/>
        </p:nvSpPr>
        <p:spPr>
          <a:xfrm>
            <a:off x="476402" y="1432865"/>
            <a:ext cx="2581351" cy="38405"/>
          </a:xfrm>
          <a:prstGeom prst="roundRect">
            <a:avLst>
              <a:gd name="adj" fmla="val 140572"/>
            </a:avLst>
          </a:prstGeom>
          <a:solidFill>
            <a:srgbClr val="007BFF"/>
          </a:solidFill>
          <a:ln w="12700">
            <a:solidFill>
              <a:srgbClr val="007BFF">
                <a:alpha val="0"/>
              </a:srgbClr>
            </a:solidFill>
            <a:prstDash val="solid"/>
          </a:ln>
        </p:spPr>
      </p:sp>
      <p:sp>
        <p:nvSpPr>
          <p:cNvPr id="10" name="Text 7"/>
          <p:cNvSpPr txBox="1"/>
          <p:nvPr/>
        </p:nvSpPr>
        <p:spPr>
          <a:xfrm>
            <a:off x="2339950" y="1566367"/>
            <a:ext cx="755294" cy="571500"/>
          </a:xfrm>
          <a:prstGeom prst="rect">
            <a:avLst/>
          </a:prstGeom>
          <a:noFill/>
          <a:ln/>
        </p:spPr>
        <p:txBody>
          <a:bodyPr wrap="square" lIns="0" tIns="0" rIns="0" bIns="0" rtlCol="0" anchor="ctr"/>
          <a:lstStyle/>
          <a:p>
            <a:pPr marL="0" indent="0" algn="l">
              <a:buNone/>
            </a:pPr>
            <a:r>
              <a:rPr lang="en-US" sz="4500" b="1" dirty="0">
                <a:solidFill>
                  <a:srgbClr val="007BFF">
                    <a:alpha val="5000"/>
                  </a:srgbClr>
                </a:solidFill>
                <a:latin typeface="BIZ UDGothic" pitchFamily="34" charset="0"/>
                <a:ea typeface="BIZ UDGothic" pitchFamily="34" charset="-122"/>
                <a:cs typeface="BIZ UDGothic" pitchFamily="34" charset="-120"/>
              </a:rPr>
              <a:t>01</a:t>
            </a:r>
            <a:endParaRPr lang="en-US" sz="4500" dirty="0"/>
          </a:p>
        </p:txBody>
      </p:sp>
      <p:sp>
        <p:nvSpPr>
          <p:cNvPr id="11" name="Shape 8"/>
          <p:cNvSpPr/>
          <p:nvPr/>
        </p:nvSpPr>
        <p:spPr>
          <a:xfrm>
            <a:off x="705002" y="1698955"/>
            <a:ext cx="457200" cy="457200"/>
          </a:xfrm>
          <a:prstGeom prst="ellipse">
            <a:avLst/>
          </a:prstGeom>
          <a:solidFill>
            <a:srgbClr val="E6F2FF"/>
          </a:solidFill>
          <a:ln w="12700">
            <a:solidFill>
              <a:srgbClr val="FFFFFF">
                <a:alpha val="0"/>
              </a:srgbClr>
            </a:solidFill>
            <a:prstDash val="solid"/>
          </a:ln>
        </p:spPr>
      </p:sp>
      <p:pic>
        <p:nvPicPr>
          <p:cNvPr id="12" name="Image 1" descr="preencoded.png"/>
          <p:cNvPicPr>
            <a:picLocks noChangeAspect="1"/>
          </p:cNvPicPr>
          <p:nvPr/>
        </p:nvPicPr>
        <p:blipFill>
          <a:blip r:embed="rId4"/>
          <a:srcRect l="-1282" r="-1282"/>
          <a:stretch/>
        </p:blipFill>
        <p:spPr>
          <a:xfrm>
            <a:off x="823874" y="1832458"/>
            <a:ext cx="219456" cy="190195"/>
          </a:xfrm>
          <a:prstGeom prst="rect">
            <a:avLst/>
          </a:prstGeom>
        </p:spPr>
      </p:pic>
      <p:sp>
        <p:nvSpPr>
          <p:cNvPr id="13" name="Text 9"/>
          <p:cNvSpPr txBox="1"/>
          <p:nvPr/>
        </p:nvSpPr>
        <p:spPr>
          <a:xfrm>
            <a:off x="1276502" y="1804111"/>
            <a:ext cx="648310"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専門性</a:t>
            </a:r>
            <a:endParaRPr lang="en-US" sz="1500" dirty="0"/>
          </a:p>
        </p:txBody>
      </p:sp>
      <p:sp>
        <p:nvSpPr>
          <p:cNvPr id="14" name="Text 10"/>
          <p:cNvSpPr txBox="1"/>
          <p:nvPr/>
        </p:nvSpPr>
        <p:spPr>
          <a:xfrm>
            <a:off x="705002" y="2308860"/>
            <a:ext cx="2200961" cy="1705356"/>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 建築・不動産の</a:t>
            </a:r>
            <a:r>
              <a:rPr lang="en-US" sz="1100" b="1" dirty="0">
                <a:solidFill>
                  <a:srgbClr val="007BFF"/>
                </a:solidFill>
                <a:latin typeface="Noto Sans JP" pitchFamily="34" charset="0"/>
                <a:ea typeface="Noto Sans JP" pitchFamily="34" charset="-122"/>
                <a:cs typeface="Noto Sans JP" pitchFamily="34" charset="-120"/>
              </a:rPr>
              <a:t>プロフェッショナル</a:t>
            </a:r>
            <a:r>
              <a:rPr lang="en-US" sz="1100" dirty="0">
                <a:solidFill>
                  <a:srgbClr val="555555"/>
                </a:solidFill>
                <a:latin typeface="Noto Sans JP" pitchFamily="34" charset="0"/>
                <a:ea typeface="Noto Sans JP" pitchFamily="34" charset="-122"/>
                <a:cs typeface="Noto Sans JP" pitchFamily="34" charset="-120"/>
              </a:rPr>
              <a:t>が揃っている点。</a:t>
            </a:r>
            <a:endParaRPr lang="en-US" sz="1100" dirty="0"/>
          </a:p>
          <a:p>
            <a:pPr marL="0" indent="0" algn="l">
              <a:buNone/>
            </a:pPr>
            <a:endParaRPr lang="en-US" sz="1100" dirty="0"/>
          </a:p>
          <a:p>
            <a:pPr marL="0" indent="0" algn="l">
              <a:buNone/>
            </a:pPr>
            <a:r>
              <a:rPr lang="en-US" sz="1100" dirty="0">
                <a:solidFill>
                  <a:srgbClr val="555555"/>
                </a:solidFill>
                <a:latin typeface="Noto Sans JP" pitchFamily="34" charset="0"/>
                <a:ea typeface="Noto Sans JP" pitchFamily="34" charset="-122"/>
                <a:cs typeface="Noto Sans JP" pitchFamily="34" charset="-120"/>
              </a:rPr>
              <a:t> 一般のNPO法人やボランティア団体にはない、実務に即した具体的な解決策を提示できる強みがあります。 </a:t>
            </a:r>
            <a:endParaRPr lang="en-US" sz="1100" dirty="0"/>
          </a:p>
        </p:txBody>
      </p:sp>
      <p:sp>
        <p:nvSpPr>
          <p:cNvPr id="15" name="Shape 11"/>
          <p:cNvSpPr/>
          <p:nvPr/>
        </p:nvSpPr>
        <p:spPr>
          <a:xfrm>
            <a:off x="3282696" y="1432865"/>
            <a:ext cx="2581351" cy="3333902"/>
          </a:xfrm>
          <a:prstGeom prst="roundRect">
            <a:avLst>
              <a:gd name="adj" fmla="val 2091"/>
            </a:avLst>
          </a:prstGeom>
          <a:solidFill>
            <a:srgbClr val="F8F9FA"/>
          </a:solidFill>
          <a:ln/>
          <a:effectLst>
            <a:outerShdw blurRad="63500" dist="38100" dir="16200000" algn="bl" rotWithShape="0">
              <a:srgbClr val="000000">
                <a:alpha val="5000"/>
              </a:srgbClr>
            </a:outerShdw>
          </a:effectLst>
        </p:spPr>
      </p:sp>
      <p:sp>
        <p:nvSpPr>
          <p:cNvPr id="16" name="Shape 12"/>
          <p:cNvSpPr/>
          <p:nvPr/>
        </p:nvSpPr>
        <p:spPr>
          <a:xfrm>
            <a:off x="3282696" y="1432865"/>
            <a:ext cx="2581351" cy="38405"/>
          </a:xfrm>
          <a:prstGeom prst="roundRect">
            <a:avLst>
              <a:gd name="adj" fmla="val 140572"/>
            </a:avLst>
          </a:prstGeom>
          <a:solidFill>
            <a:srgbClr val="007BFF"/>
          </a:solidFill>
          <a:ln w="12700">
            <a:solidFill>
              <a:srgbClr val="007BFF">
                <a:alpha val="0"/>
              </a:srgbClr>
            </a:solidFill>
            <a:prstDash val="solid"/>
          </a:ln>
        </p:spPr>
      </p:sp>
      <p:sp>
        <p:nvSpPr>
          <p:cNvPr id="17" name="Text 13"/>
          <p:cNvSpPr txBox="1"/>
          <p:nvPr/>
        </p:nvSpPr>
        <p:spPr>
          <a:xfrm>
            <a:off x="5146243" y="1566367"/>
            <a:ext cx="755294" cy="571500"/>
          </a:xfrm>
          <a:prstGeom prst="rect">
            <a:avLst/>
          </a:prstGeom>
          <a:noFill/>
          <a:ln/>
        </p:spPr>
        <p:txBody>
          <a:bodyPr wrap="square" lIns="0" tIns="0" rIns="0" bIns="0" rtlCol="0" anchor="ctr"/>
          <a:lstStyle/>
          <a:p>
            <a:pPr marL="0" indent="0" algn="l">
              <a:buNone/>
            </a:pPr>
            <a:r>
              <a:rPr lang="en-US" sz="4500" b="1" dirty="0">
                <a:solidFill>
                  <a:srgbClr val="007BFF">
                    <a:alpha val="5000"/>
                  </a:srgbClr>
                </a:solidFill>
                <a:latin typeface="BIZ UDGothic" pitchFamily="34" charset="0"/>
                <a:ea typeface="BIZ UDGothic" pitchFamily="34" charset="-122"/>
                <a:cs typeface="BIZ UDGothic" pitchFamily="34" charset="-120"/>
              </a:rPr>
              <a:t>02</a:t>
            </a:r>
            <a:endParaRPr lang="en-US" sz="4500" dirty="0"/>
          </a:p>
        </p:txBody>
      </p:sp>
      <p:sp>
        <p:nvSpPr>
          <p:cNvPr id="18" name="Shape 14"/>
          <p:cNvSpPr/>
          <p:nvPr/>
        </p:nvSpPr>
        <p:spPr>
          <a:xfrm>
            <a:off x="3511296" y="1698955"/>
            <a:ext cx="457200" cy="457200"/>
          </a:xfrm>
          <a:prstGeom prst="ellipse">
            <a:avLst/>
          </a:prstGeom>
          <a:solidFill>
            <a:srgbClr val="E6F2FF"/>
          </a:solidFill>
          <a:ln w="12700">
            <a:solidFill>
              <a:srgbClr val="FFFFFF">
                <a:alpha val="0"/>
              </a:srgbClr>
            </a:solidFill>
            <a:prstDash val="solid"/>
          </a:ln>
        </p:spPr>
      </p:sp>
      <p:pic>
        <p:nvPicPr>
          <p:cNvPr id="19" name="Image 2" descr="preencoded.png"/>
          <p:cNvPicPr>
            <a:picLocks noChangeAspect="1"/>
          </p:cNvPicPr>
          <p:nvPr/>
        </p:nvPicPr>
        <p:blipFill>
          <a:blip r:embed="rId5"/>
          <a:srcRect/>
          <a:stretch/>
        </p:blipFill>
        <p:spPr>
          <a:xfrm>
            <a:off x="3644798" y="1832458"/>
            <a:ext cx="190195" cy="190195"/>
          </a:xfrm>
          <a:prstGeom prst="rect">
            <a:avLst/>
          </a:prstGeom>
        </p:spPr>
      </p:pic>
      <p:sp>
        <p:nvSpPr>
          <p:cNvPr id="20" name="Text 15"/>
          <p:cNvSpPr txBox="1"/>
          <p:nvPr/>
        </p:nvSpPr>
        <p:spPr>
          <a:xfrm>
            <a:off x="4082796" y="1804111"/>
            <a:ext cx="648310"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信頼性</a:t>
            </a:r>
            <a:endParaRPr lang="en-US" sz="1500" dirty="0"/>
          </a:p>
        </p:txBody>
      </p:sp>
      <p:sp>
        <p:nvSpPr>
          <p:cNvPr id="21" name="Text 16"/>
          <p:cNvSpPr txBox="1"/>
          <p:nvPr/>
        </p:nvSpPr>
        <p:spPr>
          <a:xfrm>
            <a:off x="3511296" y="2308860"/>
            <a:ext cx="2200961" cy="1705356"/>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 「指定支援法人」という</a:t>
            </a:r>
            <a:r>
              <a:rPr lang="en-US" sz="1100" b="1" dirty="0">
                <a:solidFill>
                  <a:srgbClr val="007BFF"/>
                </a:solidFill>
                <a:latin typeface="Noto Sans JP" pitchFamily="34" charset="0"/>
                <a:ea typeface="Noto Sans JP" pitchFamily="34" charset="-122"/>
                <a:cs typeface="Noto Sans JP" pitchFamily="34" charset="-120"/>
              </a:rPr>
              <a:t>公的な看板</a:t>
            </a:r>
            <a:r>
              <a:rPr lang="en-US" sz="1100" dirty="0">
                <a:solidFill>
                  <a:srgbClr val="555555"/>
                </a:solidFill>
                <a:latin typeface="Noto Sans JP" pitchFamily="34" charset="0"/>
                <a:ea typeface="Noto Sans JP" pitchFamily="34" charset="-122"/>
                <a:cs typeface="Noto Sans JP" pitchFamily="34" charset="-120"/>
              </a:rPr>
              <a:t>を取得。</a:t>
            </a:r>
            <a:endParaRPr lang="en-US" sz="1100" dirty="0"/>
          </a:p>
          <a:p>
            <a:pPr marL="0" indent="0" algn="l">
              <a:buNone/>
            </a:pPr>
            <a:endParaRPr lang="en-US" sz="1100" dirty="0"/>
          </a:p>
          <a:p>
            <a:pPr marL="0" indent="0" algn="l">
              <a:buNone/>
            </a:pPr>
            <a:r>
              <a:rPr lang="en-US" sz="1100" dirty="0">
                <a:solidFill>
                  <a:srgbClr val="555555"/>
                </a:solidFill>
                <a:latin typeface="Noto Sans JP" pitchFamily="34" charset="0"/>
                <a:ea typeface="Noto Sans JP" pitchFamily="34" charset="-122"/>
                <a:cs typeface="Noto Sans JP" pitchFamily="34" charset="-120"/>
              </a:rPr>
              <a:t> これにより、行政からの円滑な情報提供や、空き家所有者へのアプローチにおける心理的ハードルが大幅に下がります。 </a:t>
            </a:r>
            <a:endParaRPr lang="en-US" sz="1100" dirty="0"/>
          </a:p>
        </p:txBody>
      </p:sp>
      <p:sp>
        <p:nvSpPr>
          <p:cNvPr id="22" name="Shape 17"/>
          <p:cNvSpPr/>
          <p:nvPr/>
        </p:nvSpPr>
        <p:spPr>
          <a:xfrm>
            <a:off x="6089904" y="1432865"/>
            <a:ext cx="2581351" cy="3333902"/>
          </a:xfrm>
          <a:prstGeom prst="roundRect">
            <a:avLst>
              <a:gd name="adj" fmla="val 2091"/>
            </a:avLst>
          </a:prstGeom>
          <a:solidFill>
            <a:srgbClr val="F8F9FA"/>
          </a:solidFill>
          <a:ln/>
          <a:effectLst>
            <a:outerShdw blurRad="63500" dist="38100" dir="16200000" algn="bl" rotWithShape="0">
              <a:srgbClr val="000000">
                <a:alpha val="5000"/>
              </a:srgbClr>
            </a:outerShdw>
          </a:effectLst>
        </p:spPr>
      </p:sp>
      <p:sp>
        <p:nvSpPr>
          <p:cNvPr id="23" name="Shape 18"/>
          <p:cNvSpPr/>
          <p:nvPr/>
        </p:nvSpPr>
        <p:spPr>
          <a:xfrm>
            <a:off x="6089904" y="1432865"/>
            <a:ext cx="2581351" cy="38405"/>
          </a:xfrm>
          <a:prstGeom prst="roundRect">
            <a:avLst>
              <a:gd name="adj" fmla="val 140572"/>
            </a:avLst>
          </a:prstGeom>
          <a:solidFill>
            <a:srgbClr val="007BFF"/>
          </a:solidFill>
          <a:ln w="12700">
            <a:solidFill>
              <a:srgbClr val="007BFF">
                <a:alpha val="0"/>
              </a:srgbClr>
            </a:solidFill>
            <a:prstDash val="solid"/>
          </a:ln>
        </p:spPr>
      </p:sp>
      <p:sp>
        <p:nvSpPr>
          <p:cNvPr id="24" name="Text 19"/>
          <p:cNvSpPr txBox="1"/>
          <p:nvPr/>
        </p:nvSpPr>
        <p:spPr>
          <a:xfrm>
            <a:off x="7953451" y="1566367"/>
            <a:ext cx="755294" cy="571500"/>
          </a:xfrm>
          <a:prstGeom prst="rect">
            <a:avLst/>
          </a:prstGeom>
          <a:noFill/>
          <a:ln/>
        </p:spPr>
        <p:txBody>
          <a:bodyPr wrap="square" lIns="0" tIns="0" rIns="0" bIns="0" rtlCol="0" anchor="ctr"/>
          <a:lstStyle/>
          <a:p>
            <a:pPr marL="0" indent="0" algn="l">
              <a:buNone/>
            </a:pPr>
            <a:r>
              <a:rPr lang="en-US" sz="4500" b="1" dirty="0">
                <a:solidFill>
                  <a:srgbClr val="007BFF">
                    <a:alpha val="5000"/>
                  </a:srgbClr>
                </a:solidFill>
                <a:latin typeface="BIZ UDGothic" pitchFamily="34" charset="0"/>
                <a:ea typeface="BIZ UDGothic" pitchFamily="34" charset="-122"/>
                <a:cs typeface="BIZ UDGothic" pitchFamily="34" charset="-120"/>
              </a:rPr>
              <a:t>03</a:t>
            </a:r>
            <a:endParaRPr lang="en-US" sz="4500" dirty="0"/>
          </a:p>
        </p:txBody>
      </p:sp>
      <p:sp>
        <p:nvSpPr>
          <p:cNvPr id="25" name="Shape 20"/>
          <p:cNvSpPr/>
          <p:nvPr/>
        </p:nvSpPr>
        <p:spPr>
          <a:xfrm>
            <a:off x="6318504" y="1698955"/>
            <a:ext cx="457200" cy="457200"/>
          </a:xfrm>
          <a:prstGeom prst="ellipse">
            <a:avLst/>
          </a:prstGeom>
          <a:solidFill>
            <a:srgbClr val="E6F2FF"/>
          </a:solidFill>
          <a:ln w="12700">
            <a:solidFill>
              <a:srgbClr val="FFFFFF">
                <a:alpha val="0"/>
              </a:srgbClr>
            </a:solidFill>
            <a:prstDash val="solid"/>
          </a:ln>
        </p:spPr>
      </p:sp>
      <p:pic>
        <p:nvPicPr>
          <p:cNvPr id="26" name="Image 3" descr="preencoded.png"/>
          <p:cNvPicPr>
            <a:picLocks noChangeAspect="1"/>
          </p:cNvPicPr>
          <p:nvPr/>
        </p:nvPicPr>
        <p:blipFill>
          <a:blip r:embed="rId6"/>
          <a:srcRect/>
          <a:stretch/>
        </p:blipFill>
        <p:spPr>
          <a:xfrm>
            <a:off x="6427318" y="1832458"/>
            <a:ext cx="237744" cy="190195"/>
          </a:xfrm>
          <a:prstGeom prst="rect">
            <a:avLst/>
          </a:prstGeom>
        </p:spPr>
      </p:pic>
      <p:sp>
        <p:nvSpPr>
          <p:cNvPr id="27" name="Text 21"/>
          <p:cNvSpPr txBox="1"/>
          <p:nvPr/>
        </p:nvSpPr>
        <p:spPr>
          <a:xfrm>
            <a:off x="6890004" y="1804111"/>
            <a:ext cx="1234440"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ネットワーク</a:t>
            </a:r>
            <a:endParaRPr lang="en-US" sz="1500" dirty="0"/>
          </a:p>
        </p:txBody>
      </p:sp>
      <p:sp>
        <p:nvSpPr>
          <p:cNvPr id="28" name="Text 22"/>
          <p:cNvSpPr txBox="1"/>
          <p:nvPr/>
        </p:nvSpPr>
        <p:spPr>
          <a:xfrm>
            <a:off x="6318504" y="2308860"/>
            <a:ext cx="2200961" cy="1705356"/>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 全国組織としての</a:t>
            </a:r>
            <a:r>
              <a:rPr lang="en-US" sz="1100" b="1" dirty="0">
                <a:solidFill>
                  <a:srgbClr val="007BFF"/>
                </a:solidFill>
                <a:latin typeface="Noto Sans JP" pitchFamily="34" charset="0"/>
                <a:ea typeface="Noto Sans JP" pitchFamily="34" charset="-122"/>
                <a:cs typeface="Noto Sans JP" pitchFamily="34" charset="-120"/>
              </a:rPr>
              <a:t>広域的な知見</a:t>
            </a:r>
            <a:r>
              <a:rPr lang="en-US" sz="1100" dirty="0">
                <a:solidFill>
                  <a:srgbClr val="555555"/>
                </a:solidFill>
                <a:latin typeface="Noto Sans JP" pitchFamily="34" charset="0"/>
                <a:ea typeface="Noto Sans JP" pitchFamily="34" charset="-122"/>
                <a:cs typeface="Noto Sans JP" pitchFamily="34" charset="-120"/>
              </a:rPr>
              <a:t>。</a:t>
            </a:r>
            <a:endParaRPr lang="en-US" sz="1100" dirty="0"/>
          </a:p>
          <a:p>
            <a:pPr marL="0" indent="0" algn="l">
              <a:buNone/>
            </a:pPr>
            <a:endParaRPr lang="en-US" sz="1100" dirty="0"/>
          </a:p>
          <a:p>
            <a:pPr marL="0" indent="0" algn="l">
              <a:buNone/>
            </a:pPr>
            <a:r>
              <a:rPr lang="en-US" sz="1100" dirty="0">
                <a:solidFill>
                  <a:srgbClr val="555555"/>
                </a:solidFill>
                <a:latin typeface="Noto Sans JP" pitchFamily="34" charset="0"/>
                <a:ea typeface="Noto Sans JP" pitchFamily="34" charset="-122"/>
                <a:cs typeface="Noto Sans JP" pitchFamily="34" charset="-120"/>
              </a:rPr>
              <a:t> 他地域の先進事例やノウハウを、ローカルな現場に落とし込んで活用できる組織力が差別化要因となります。 </a:t>
            </a:r>
            <a:endParaRPr lang="en-US" sz="1100" dirty="0"/>
          </a:p>
        </p:txBody>
      </p:sp>
      <p:sp>
        <p:nvSpPr>
          <p:cNvPr id="29" name="Text 23"/>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30" name="Text 24"/>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5 / 10</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活用資源</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支援法人が活用できる「予算・支援メニュー」</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sp>
        <p:nvSpPr>
          <p:cNvPr id="8" name="Shape 5"/>
          <p:cNvSpPr/>
          <p:nvPr/>
        </p:nvSpPr>
        <p:spPr>
          <a:xfrm>
            <a:off x="476402" y="1432865"/>
            <a:ext cx="2581351" cy="3333902"/>
          </a:xfrm>
          <a:prstGeom prst="roundRect">
            <a:avLst>
              <a:gd name="adj" fmla="val 2091"/>
            </a:avLst>
          </a:prstGeom>
          <a:solidFill>
            <a:srgbClr val="F8F9FA"/>
          </a:solidFill>
          <a:ln/>
          <a:effectLst>
            <a:outerShdw blurRad="63500" dist="38100" dir="16200000" algn="bl" rotWithShape="0">
              <a:srgbClr val="000000">
                <a:alpha val="5000"/>
              </a:srgbClr>
            </a:outerShdw>
          </a:effectLst>
        </p:spPr>
      </p:sp>
      <p:sp>
        <p:nvSpPr>
          <p:cNvPr id="9" name="Shape 6"/>
          <p:cNvSpPr/>
          <p:nvPr/>
        </p:nvSpPr>
        <p:spPr>
          <a:xfrm>
            <a:off x="476402" y="1432865"/>
            <a:ext cx="2581351" cy="38405"/>
          </a:xfrm>
          <a:prstGeom prst="roundRect">
            <a:avLst>
              <a:gd name="adj" fmla="val 140572"/>
            </a:avLst>
          </a:prstGeom>
          <a:solidFill>
            <a:srgbClr val="007BFF"/>
          </a:solidFill>
          <a:ln w="12700">
            <a:solidFill>
              <a:srgbClr val="007BFF">
                <a:alpha val="0"/>
              </a:srgbClr>
            </a:solidFill>
            <a:prstDash val="solid"/>
          </a:ln>
        </p:spPr>
      </p:sp>
      <p:pic>
        <p:nvPicPr>
          <p:cNvPr id="10" name="Image 1" descr="preencoded.png"/>
          <p:cNvPicPr>
            <a:picLocks noChangeAspect="1"/>
          </p:cNvPicPr>
          <p:nvPr/>
        </p:nvPicPr>
        <p:blipFill>
          <a:blip r:embed="rId4"/>
          <a:srcRect/>
          <a:stretch/>
        </p:blipFill>
        <p:spPr>
          <a:xfrm>
            <a:off x="2387498" y="4095598"/>
            <a:ext cx="761695" cy="761695"/>
          </a:xfrm>
          <a:prstGeom prst="rect">
            <a:avLst/>
          </a:prstGeom>
        </p:spPr>
      </p:pic>
      <p:sp>
        <p:nvSpPr>
          <p:cNvPr id="11" name="Shape 7"/>
          <p:cNvSpPr/>
          <p:nvPr/>
        </p:nvSpPr>
        <p:spPr>
          <a:xfrm>
            <a:off x="705002" y="1698955"/>
            <a:ext cx="457200" cy="457200"/>
          </a:xfrm>
          <a:prstGeom prst="ellipse">
            <a:avLst/>
          </a:prstGeom>
          <a:solidFill>
            <a:srgbClr val="E6F2FF"/>
          </a:solidFill>
          <a:ln w="12700">
            <a:solidFill>
              <a:srgbClr val="FFFFFF">
                <a:alpha val="0"/>
              </a:srgbClr>
            </a:solidFill>
            <a:prstDash val="solid"/>
          </a:ln>
        </p:spPr>
      </p:sp>
      <p:pic>
        <p:nvPicPr>
          <p:cNvPr id="12" name="Image 2" descr="preencoded.png"/>
          <p:cNvPicPr>
            <a:picLocks noChangeAspect="1"/>
          </p:cNvPicPr>
          <p:nvPr/>
        </p:nvPicPr>
        <p:blipFill>
          <a:blip r:embed="rId5"/>
          <a:srcRect/>
          <a:stretch/>
        </p:blipFill>
        <p:spPr>
          <a:xfrm>
            <a:off x="838505" y="1832458"/>
            <a:ext cx="190195" cy="190195"/>
          </a:xfrm>
          <a:prstGeom prst="rect">
            <a:avLst/>
          </a:prstGeom>
        </p:spPr>
      </p:pic>
      <p:sp>
        <p:nvSpPr>
          <p:cNvPr id="13" name="Text 8"/>
          <p:cNvSpPr txBox="1"/>
          <p:nvPr/>
        </p:nvSpPr>
        <p:spPr>
          <a:xfrm>
            <a:off x="1276502" y="1804111"/>
            <a:ext cx="1028700"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国交省予算</a:t>
            </a:r>
            <a:endParaRPr lang="en-US" sz="1500" dirty="0"/>
          </a:p>
        </p:txBody>
      </p:sp>
      <p:sp>
        <p:nvSpPr>
          <p:cNvPr id="14" name="Text 9"/>
          <p:cNvSpPr txBox="1"/>
          <p:nvPr/>
        </p:nvSpPr>
        <p:spPr>
          <a:xfrm>
            <a:off x="705002" y="2308860"/>
            <a:ext cx="2200961" cy="486461"/>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二地域居住の推進に向けた</a:t>
            </a:r>
            <a:r>
              <a:rPr lang="en-US" sz="1100" b="1" dirty="0">
                <a:solidFill>
                  <a:srgbClr val="007BFF"/>
                </a:solidFill>
                <a:latin typeface="Noto Sans JP" pitchFamily="34" charset="0"/>
                <a:ea typeface="Noto Sans JP" pitchFamily="34" charset="-122"/>
                <a:cs typeface="Noto Sans JP" pitchFamily="34" charset="-120"/>
              </a:rPr>
              <a:t>モデル事業</a:t>
            </a:r>
            <a:r>
              <a:rPr lang="en-US" sz="1100" dirty="0">
                <a:solidFill>
                  <a:srgbClr val="555555"/>
                </a:solidFill>
                <a:latin typeface="Noto Sans JP" pitchFamily="34" charset="0"/>
                <a:ea typeface="Noto Sans JP" pitchFamily="34" charset="-122"/>
                <a:cs typeface="Noto Sans JP" pitchFamily="34" charset="-120"/>
              </a:rPr>
              <a:t>の活用</a:t>
            </a:r>
            <a:endParaRPr lang="en-US" sz="1100" dirty="0"/>
          </a:p>
        </p:txBody>
      </p:sp>
      <p:sp>
        <p:nvSpPr>
          <p:cNvPr id="15" name="Text 10"/>
          <p:cNvSpPr txBox="1"/>
          <p:nvPr/>
        </p:nvSpPr>
        <p:spPr>
          <a:xfrm>
            <a:off x="705002" y="2871216"/>
            <a:ext cx="2200961" cy="486461"/>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空き家対策総合支援事業によるリフォーム補助や除却支援</a:t>
            </a:r>
            <a:endParaRPr lang="en-US" sz="1100" dirty="0"/>
          </a:p>
        </p:txBody>
      </p:sp>
      <p:sp>
        <p:nvSpPr>
          <p:cNvPr id="16" name="Text 11"/>
          <p:cNvSpPr txBox="1"/>
          <p:nvPr/>
        </p:nvSpPr>
        <p:spPr>
          <a:xfrm>
            <a:off x="705002" y="3451860"/>
            <a:ext cx="2200961" cy="428854"/>
          </a:xfrm>
          <a:prstGeom prst="rect">
            <a:avLst/>
          </a:prstGeom>
          <a:noFill/>
          <a:ln/>
        </p:spPr>
        <p:txBody>
          <a:bodyPr wrap="square" lIns="0" tIns="0" rIns="0" bIns="0" rtlCol="0" anchor="t"/>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※国の直接的な補助メニューを最大限活用し、事業の初期コストを低減</a:t>
            </a:r>
            <a:endParaRPr lang="en-US" sz="900" dirty="0"/>
          </a:p>
        </p:txBody>
      </p:sp>
      <p:sp>
        <p:nvSpPr>
          <p:cNvPr id="17" name="Shape 12"/>
          <p:cNvSpPr/>
          <p:nvPr/>
        </p:nvSpPr>
        <p:spPr>
          <a:xfrm>
            <a:off x="3282696" y="1432865"/>
            <a:ext cx="2581351" cy="3333902"/>
          </a:xfrm>
          <a:prstGeom prst="roundRect">
            <a:avLst>
              <a:gd name="adj" fmla="val 2091"/>
            </a:avLst>
          </a:prstGeom>
          <a:solidFill>
            <a:srgbClr val="F8F9FA"/>
          </a:solidFill>
          <a:ln/>
          <a:effectLst>
            <a:outerShdw blurRad="63500" dist="38100" dir="16200000" algn="bl" rotWithShape="0">
              <a:srgbClr val="000000">
                <a:alpha val="5000"/>
              </a:srgbClr>
            </a:outerShdw>
          </a:effectLst>
        </p:spPr>
      </p:sp>
      <p:sp>
        <p:nvSpPr>
          <p:cNvPr id="18" name="Shape 13"/>
          <p:cNvSpPr/>
          <p:nvPr/>
        </p:nvSpPr>
        <p:spPr>
          <a:xfrm>
            <a:off x="3282696" y="1432865"/>
            <a:ext cx="2581351" cy="38405"/>
          </a:xfrm>
          <a:prstGeom prst="roundRect">
            <a:avLst>
              <a:gd name="adj" fmla="val 140572"/>
            </a:avLst>
          </a:prstGeom>
          <a:solidFill>
            <a:srgbClr val="007BFF"/>
          </a:solidFill>
          <a:ln w="12700">
            <a:solidFill>
              <a:srgbClr val="007BFF">
                <a:alpha val="0"/>
              </a:srgbClr>
            </a:solidFill>
            <a:prstDash val="solid"/>
          </a:ln>
        </p:spPr>
      </p:sp>
      <p:pic>
        <p:nvPicPr>
          <p:cNvPr id="19" name="Image 3" descr="preencoded.png"/>
          <p:cNvPicPr>
            <a:picLocks noChangeAspect="1"/>
          </p:cNvPicPr>
          <p:nvPr/>
        </p:nvPicPr>
        <p:blipFill>
          <a:blip r:embed="rId6"/>
          <a:srcRect l="-47" r="-47"/>
          <a:stretch/>
        </p:blipFill>
        <p:spPr>
          <a:xfrm>
            <a:off x="5098694" y="4095598"/>
            <a:ext cx="857707" cy="761695"/>
          </a:xfrm>
          <a:prstGeom prst="rect">
            <a:avLst/>
          </a:prstGeom>
        </p:spPr>
      </p:pic>
      <p:sp>
        <p:nvSpPr>
          <p:cNvPr id="20" name="Shape 14"/>
          <p:cNvSpPr/>
          <p:nvPr/>
        </p:nvSpPr>
        <p:spPr>
          <a:xfrm>
            <a:off x="3511296" y="1698955"/>
            <a:ext cx="457200" cy="457200"/>
          </a:xfrm>
          <a:prstGeom prst="ellipse">
            <a:avLst/>
          </a:prstGeom>
          <a:solidFill>
            <a:srgbClr val="E6F2FF"/>
          </a:solidFill>
          <a:ln w="12700">
            <a:solidFill>
              <a:srgbClr val="FFFFFF">
                <a:alpha val="0"/>
              </a:srgbClr>
            </a:solidFill>
            <a:prstDash val="solid"/>
          </a:ln>
        </p:spPr>
      </p:sp>
      <p:pic>
        <p:nvPicPr>
          <p:cNvPr id="21" name="Image 4" descr="preencoded.png"/>
          <p:cNvPicPr>
            <a:picLocks noChangeAspect="1"/>
          </p:cNvPicPr>
          <p:nvPr/>
        </p:nvPicPr>
        <p:blipFill>
          <a:blip r:embed="rId7"/>
          <a:srcRect l="-1282" r="-1282"/>
          <a:stretch/>
        </p:blipFill>
        <p:spPr>
          <a:xfrm>
            <a:off x="3630168" y="1832458"/>
            <a:ext cx="219456" cy="190195"/>
          </a:xfrm>
          <a:prstGeom prst="rect">
            <a:avLst/>
          </a:prstGeom>
        </p:spPr>
      </p:pic>
      <p:sp>
        <p:nvSpPr>
          <p:cNvPr id="22" name="Text 15"/>
          <p:cNvSpPr txBox="1"/>
          <p:nvPr/>
        </p:nvSpPr>
        <p:spPr>
          <a:xfrm>
            <a:off x="4082796" y="1804111"/>
            <a:ext cx="648310"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委託費</a:t>
            </a:r>
            <a:endParaRPr lang="en-US" sz="1500" dirty="0"/>
          </a:p>
        </p:txBody>
      </p:sp>
      <p:sp>
        <p:nvSpPr>
          <p:cNvPr id="23" name="Text 16"/>
          <p:cNvSpPr txBox="1"/>
          <p:nvPr/>
        </p:nvSpPr>
        <p:spPr>
          <a:xfrm>
            <a:off x="3511296" y="2308860"/>
            <a:ext cx="2200961" cy="486461"/>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自治体からの</a:t>
            </a:r>
            <a:r>
              <a:rPr lang="en-US" sz="1100" b="1" dirty="0">
                <a:solidFill>
                  <a:srgbClr val="007BFF"/>
                </a:solidFill>
                <a:latin typeface="Noto Sans JP" pitchFamily="34" charset="0"/>
                <a:ea typeface="Noto Sans JP" pitchFamily="34" charset="-122"/>
                <a:cs typeface="Noto Sans JP" pitchFamily="34" charset="-120"/>
              </a:rPr>
              <a:t>「空き家バンク運営」</a:t>
            </a:r>
            <a:r>
              <a:rPr lang="en-US" sz="1100" dirty="0">
                <a:solidFill>
                  <a:srgbClr val="555555"/>
                </a:solidFill>
                <a:latin typeface="Noto Sans JP" pitchFamily="34" charset="0"/>
                <a:ea typeface="Noto Sans JP" pitchFamily="34" charset="-122"/>
                <a:cs typeface="Noto Sans JP" pitchFamily="34" charset="-120"/>
              </a:rPr>
              <a:t>業務受託</a:t>
            </a:r>
            <a:endParaRPr lang="en-US" sz="1100" dirty="0"/>
          </a:p>
        </p:txBody>
      </p:sp>
      <p:sp>
        <p:nvSpPr>
          <p:cNvPr id="24" name="Text 17"/>
          <p:cNvSpPr txBox="1"/>
          <p:nvPr/>
        </p:nvSpPr>
        <p:spPr>
          <a:xfrm>
            <a:off x="3511296" y="2871216"/>
            <a:ext cx="2200961" cy="486461"/>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移住・定住促進に関する「相談窓口」の運営業務委託費</a:t>
            </a:r>
            <a:endParaRPr lang="en-US" sz="1100" dirty="0"/>
          </a:p>
        </p:txBody>
      </p:sp>
      <p:sp>
        <p:nvSpPr>
          <p:cNvPr id="25" name="Text 18"/>
          <p:cNvSpPr txBox="1"/>
          <p:nvPr/>
        </p:nvSpPr>
        <p:spPr>
          <a:xfrm>
            <a:off x="3511296" y="3451860"/>
            <a:ext cx="2200961" cy="428854"/>
          </a:xfrm>
          <a:prstGeom prst="rect">
            <a:avLst/>
          </a:prstGeom>
          <a:noFill/>
          <a:ln/>
        </p:spPr>
        <p:txBody>
          <a:bodyPr wrap="square" lIns="0" tIns="0" rIns="0" bIns="0" rtlCol="0" anchor="t"/>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※行政機能の代行として、安定的な運営資金を確保する仕組み</a:t>
            </a:r>
            <a:endParaRPr lang="en-US" sz="900" dirty="0"/>
          </a:p>
        </p:txBody>
      </p:sp>
      <p:sp>
        <p:nvSpPr>
          <p:cNvPr id="26" name="Shape 19"/>
          <p:cNvSpPr/>
          <p:nvPr/>
        </p:nvSpPr>
        <p:spPr>
          <a:xfrm>
            <a:off x="6089904" y="1432865"/>
            <a:ext cx="2581351" cy="3333902"/>
          </a:xfrm>
          <a:prstGeom prst="roundRect">
            <a:avLst>
              <a:gd name="adj" fmla="val 2091"/>
            </a:avLst>
          </a:prstGeom>
          <a:solidFill>
            <a:srgbClr val="F8F9FA"/>
          </a:solidFill>
          <a:ln/>
          <a:effectLst>
            <a:outerShdw blurRad="63500" dist="38100" dir="16200000" algn="bl" rotWithShape="0">
              <a:srgbClr val="000000">
                <a:alpha val="5000"/>
              </a:srgbClr>
            </a:outerShdw>
          </a:effectLst>
        </p:spPr>
      </p:sp>
      <p:sp>
        <p:nvSpPr>
          <p:cNvPr id="27" name="Shape 20"/>
          <p:cNvSpPr/>
          <p:nvPr/>
        </p:nvSpPr>
        <p:spPr>
          <a:xfrm>
            <a:off x="6089904" y="1432865"/>
            <a:ext cx="2581351" cy="38405"/>
          </a:xfrm>
          <a:prstGeom prst="roundRect">
            <a:avLst>
              <a:gd name="adj" fmla="val 140572"/>
            </a:avLst>
          </a:prstGeom>
          <a:solidFill>
            <a:srgbClr val="007BFF"/>
          </a:solidFill>
          <a:ln w="12700">
            <a:solidFill>
              <a:srgbClr val="007BFF">
                <a:alpha val="0"/>
              </a:srgbClr>
            </a:solidFill>
            <a:prstDash val="solid"/>
          </a:ln>
        </p:spPr>
      </p:sp>
      <p:pic>
        <p:nvPicPr>
          <p:cNvPr id="28" name="Image 5" descr="preencoded.png"/>
          <p:cNvPicPr>
            <a:picLocks noChangeAspect="1"/>
          </p:cNvPicPr>
          <p:nvPr/>
        </p:nvPicPr>
        <p:blipFill>
          <a:blip r:embed="rId8"/>
          <a:srcRect l="-20" r="-20"/>
          <a:stretch/>
        </p:blipFill>
        <p:spPr>
          <a:xfrm>
            <a:off x="8191195" y="4095598"/>
            <a:ext cx="571500" cy="761695"/>
          </a:xfrm>
          <a:prstGeom prst="rect">
            <a:avLst/>
          </a:prstGeom>
        </p:spPr>
      </p:pic>
      <p:sp>
        <p:nvSpPr>
          <p:cNvPr id="29" name="Shape 21"/>
          <p:cNvSpPr/>
          <p:nvPr/>
        </p:nvSpPr>
        <p:spPr>
          <a:xfrm>
            <a:off x="6318504" y="1698955"/>
            <a:ext cx="457200" cy="457200"/>
          </a:xfrm>
          <a:prstGeom prst="ellipse">
            <a:avLst/>
          </a:prstGeom>
          <a:solidFill>
            <a:srgbClr val="E6F2FF"/>
          </a:solidFill>
          <a:ln w="12700">
            <a:solidFill>
              <a:srgbClr val="FFFFFF">
                <a:alpha val="0"/>
              </a:srgbClr>
            </a:solidFill>
            <a:prstDash val="solid"/>
          </a:ln>
        </p:spPr>
      </p:sp>
      <p:pic>
        <p:nvPicPr>
          <p:cNvPr id="30" name="Image 6" descr="preencoded.png"/>
          <p:cNvPicPr>
            <a:picLocks noChangeAspect="1"/>
          </p:cNvPicPr>
          <p:nvPr/>
        </p:nvPicPr>
        <p:blipFill>
          <a:blip r:embed="rId9"/>
          <a:srcRect/>
          <a:stretch/>
        </p:blipFill>
        <p:spPr>
          <a:xfrm>
            <a:off x="6475781" y="1832458"/>
            <a:ext cx="142646" cy="190195"/>
          </a:xfrm>
          <a:prstGeom prst="rect">
            <a:avLst/>
          </a:prstGeom>
        </p:spPr>
      </p:pic>
      <p:sp>
        <p:nvSpPr>
          <p:cNvPr id="31" name="Text 22"/>
          <p:cNvSpPr txBox="1"/>
          <p:nvPr/>
        </p:nvSpPr>
        <p:spPr>
          <a:xfrm>
            <a:off x="6890004" y="1804111"/>
            <a:ext cx="838505"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税制優遇</a:t>
            </a:r>
            <a:endParaRPr lang="en-US" sz="1500" dirty="0"/>
          </a:p>
        </p:txBody>
      </p:sp>
      <p:sp>
        <p:nvSpPr>
          <p:cNvPr id="32" name="Text 23"/>
          <p:cNvSpPr txBox="1"/>
          <p:nvPr/>
        </p:nvSpPr>
        <p:spPr>
          <a:xfrm>
            <a:off x="6318504" y="2308860"/>
            <a:ext cx="2200961" cy="486461"/>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低未利用土地の</a:t>
            </a:r>
            <a:r>
              <a:rPr lang="en-US" sz="1100" b="1" dirty="0">
                <a:solidFill>
                  <a:srgbClr val="007BFF"/>
                </a:solidFill>
                <a:latin typeface="Noto Sans JP" pitchFamily="34" charset="0"/>
                <a:ea typeface="Noto Sans JP" pitchFamily="34" charset="-122"/>
                <a:cs typeface="Noto Sans JP" pitchFamily="34" charset="-120"/>
              </a:rPr>
              <a:t>譲渡促進税制</a:t>
            </a:r>
            <a:r>
              <a:rPr lang="en-US" sz="1100" dirty="0">
                <a:solidFill>
                  <a:srgbClr val="555555"/>
                </a:solidFill>
                <a:latin typeface="Noto Sans JP" pitchFamily="34" charset="0"/>
                <a:ea typeface="Noto Sans JP" pitchFamily="34" charset="-122"/>
                <a:cs typeface="Noto Sans JP" pitchFamily="34" charset="-120"/>
              </a:rPr>
              <a:t>（100万円控除等）の活用</a:t>
            </a:r>
            <a:endParaRPr lang="en-US" sz="1100" dirty="0"/>
          </a:p>
        </p:txBody>
      </p:sp>
      <p:sp>
        <p:nvSpPr>
          <p:cNvPr id="33" name="Text 24"/>
          <p:cNvSpPr txBox="1"/>
          <p:nvPr/>
        </p:nvSpPr>
        <p:spPr>
          <a:xfrm>
            <a:off x="6318504" y="2871216"/>
            <a:ext cx="2200961" cy="486461"/>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空き家特例（3000万円控除）と絡めた売却提案</a:t>
            </a:r>
            <a:endParaRPr lang="en-US" sz="1100" dirty="0"/>
          </a:p>
        </p:txBody>
      </p:sp>
      <p:sp>
        <p:nvSpPr>
          <p:cNvPr id="34" name="Text 25"/>
          <p:cNvSpPr txBox="1"/>
          <p:nvPr/>
        </p:nvSpPr>
        <p:spPr>
          <a:xfrm>
            <a:off x="6318504" y="3451860"/>
            <a:ext cx="2200961" cy="428854"/>
          </a:xfrm>
          <a:prstGeom prst="rect">
            <a:avLst/>
          </a:prstGeom>
          <a:noFill/>
          <a:ln/>
        </p:spPr>
        <p:txBody>
          <a:bodyPr wrap="square" lIns="0" tIns="0" rIns="0" bIns="0" rtlCol="0" anchor="t"/>
          <a:lstStyle/>
          <a:p>
            <a:pPr marL="0" indent="0" algn="l">
              <a:buNone/>
            </a:pPr>
            <a:r>
              <a:rPr lang="en-US" sz="900" dirty="0">
                <a:solidFill>
                  <a:srgbClr val="666666"/>
                </a:solidFill>
                <a:latin typeface="Noto Sans JP" pitchFamily="34" charset="0"/>
                <a:ea typeface="Noto Sans JP" pitchFamily="34" charset="-122"/>
                <a:cs typeface="Noto Sans JP" pitchFamily="34" charset="-120"/>
              </a:rPr>
              <a:t>※所有者にとっての経済的メリットを提示し、市場流通を促進</a:t>
            </a:r>
            <a:endParaRPr lang="en-US" sz="900" dirty="0"/>
          </a:p>
        </p:txBody>
      </p:sp>
      <p:sp>
        <p:nvSpPr>
          <p:cNvPr id="35" name="Text 26"/>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36" name="Text 27"/>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6 / 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事業モデル</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具体的事業モデル：マッチングから管理まで</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pic>
        <p:nvPicPr>
          <p:cNvPr id="8" name="Image 1" descr="preencoded.png"/>
          <p:cNvPicPr>
            <a:picLocks noChangeAspect="1"/>
          </p:cNvPicPr>
          <p:nvPr/>
        </p:nvPicPr>
        <p:blipFill>
          <a:blip r:embed="rId4"/>
          <a:srcRect t="-80" b="-80"/>
          <a:stretch/>
        </p:blipFill>
        <p:spPr>
          <a:xfrm>
            <a:off x="3040380" y="2983687"/>
            <a:ext cx="142646" cy="228600"/>
          </a:xfrm>
          <a:prstGeom prst="rect">
            <a:avLst/>
          </a:prstGeom>
        </p:spPr>
      </p:pic>
      <p:pic>
        <p:nvPicPr>
          <p:cNvPr id="9" name="Image 2" descr="preencoded.png"/>
          <p:cNvPicPr>
            <a:picLocks noChangeAspect="1"/>
          </p:cNvPicPr>
          <p:nvPr/>
        </p:nvPicPr>
        <p:blipFill>
          <a:blip r:embed="rId4"/>
          <a:srcRect t="-80" b="-80"/>
          <a:stretch/>
        </p:blipFill>
        <p:spPr>
          <a:xfrm>
            <a:off x="5960974" y="2983687"/>
            <a:ext cx="142646" cy="228600"/>
          </a:xfrm>
          <a:prstGeom prst="rect">
            <a:avLst/>
          </a:prstGeom>
        </p:spPr>
      </p:pic>
      <p:sp>
        <p:nvSpPr>
          <p:cNvPr id="10" name="Shape 5"/>
          <p:cNvSpPr/>
          <p:nvPr/>
        </p:nvSpPr>
        <p:spPr>
          <a:xfrm>
            <a:off x="476402" y="1763878"/>
            <a:ext cx="2352751" cy="2667305"/>
          </a:xfrm>
          <a:prstGeom prst="roundRect">
            <a:avLst>
              <a:gd name="adj" fmla="val 2518"/>
            </a:avLst>
          </a:prstGeom>
          <a:solidFill>
            <a:srgbClr val="F8F9FA"/>
          </a:solidFill>
          <a:ln w="12700">
            <a:solidFill>
              <a:srgbClr val="FFFFFF">
                <a:alpha val="0"/>
              </a:srgbClr>
            </a:solidFill>
            <a:prstDash val="solid"/>
          </a:ln>
          <a:effectLst>
            <a:outerShdw blurRad="63500" dist="38100" dir="16200000" algn="bl" rotWithShape="0">
              <a:srgbClr val="000000">
                <a:alpha val="5000"/>
              </a:srgbClr>
            </a:outerShdw>
          </a:effectLst>
        </p:spPr>
      </p:sp>
      <p:sp>
        <p:nvSpPr>
          <p:cNvPr id="11" name="Text 6"/>
          <p:cNvSpPr txBox="1"/>
          <p:nvPr/>
        </p:nvSpPr>
        <p:spPr>
          <a:xfrm>
            <a:off x="437998" y="1763878"/>
            <a:ext cx="2429561" cy="486461"/>
          </a:xfrm>
          <a:prstGeom prst="rect">
            <a:avLst/>
          </a:prstGeom>
          <a:solidFill>
            <a:srgbClr val="60A5FA"/>
          </a:solidFill>
          <a:ln>
            <a:solidFill>
              <a:srgbClr val="FFFFFF">
                <a:alpha val="0"/>
              </a:srgbClr>
            </a:solidFill>
          </a:ln>
        </p:spPr>
        <p:txBody>
          <a:bodyPr wrap="square" lIns="114300" tIns="114300" rIns="114300" bIns="114300" rtlCol="0" anchor="t"/>
          <a:lstStyle/>
          <a:p>
            <a:pPr marL="0" indent="0" algn="ctr">
              <a:buNone/>
            </a:pPr>
            <a:r>
              <a:rPr lang="en-US" sz="1300" b="1" dirty="0">
                <a:solidFill>
                  <a:srgbClr val="FFFFFF"/>
                </a:solidFill>
                <a:latin typeface="BIZ UDGothic" pitchFamily="34" charset="0"/>
                <a:ea typeface="BIZ UDGothic" pitchFamily="34" charset="-122"/>
                <a:cs typeface="BIZ UDGothic" pitchFamily="34" charset="-120"/>
              </a:rPr>
              <a:t>上流：認知・集客</a:t>
            </a:r>
            <a:endParaRPr lang="en-US" sz="1300" dirty="0"/>
          </a:p>
        </p:txBody>
      </p:sp>
      <p:pic>
        <p:nvPicPr>
          <p:cNvPr id="12" name="Image 3" descr="preencoded.png"/>
          <p:cNvPicPr>
            <a:picLocks noChangeAspect="1"/>
          </p:cNvPicPr>
          <p:nvPr/>
        </p:nvPicPr>
        <p:blipFill>
          <a:blip r:embed="rId5"/>
          <a:srcRect t="-9" b="-9"/>
          <a:stretch/>
        </p:blipFill>
        <p:spPr>
          <a:xfrm>
            <a:off x="476402" y="2249424"/>
            <a:ext cx="2349094" cy="2832811"/>
          </a:xfrm>
          <a:prstGeom prst="rect">
            <a:avLst/>
          </a:prstGeom>
        </p:spPr>
      </p:pic>
      <p:sp>
        <p:nvSpPr>
          <p:cNvPr id="13" name="Shape 7"/>
          <p:cNvSpPr/>
          <p:nvPr/>
        </p:nvSpPr>
        <p:spPr>
          <a:xfrm>
            <a:off x="1346911" y="2440534"/>
            <a:ext cx="609905" cy="247802"/>
          </a:xfrm>
          <a:prstGeom prst="roundRect">
            <a:avLst>
              <a:gd name="adj" fmla="val 369004"/>
            </a:avLst>
          </a:prstGeom>
          <a:solidFill>
            <a:srgbClr val="E6F2FF"/>
          </a:solidFill>
          <a:ln w="12700">
            <a:solidFill>
              <a:srgbClr val="FFFFFF">
                <a:alpha val="0"/>
              </a:srgbClr>
            </a:solidFill>
            <a:prstDash val="solid"/>
          </a:ln>
        </p:spPr>
      </p:sp>
      <p:sp>
        <p:nvSpPr>
          <p:cNvPr id="14" name="Text 8"/>
          <p:cNvSpPr/>
          <p:nvPr/>
        </p:nvSpPr>
        <p:spPr>
          <a:xfrm>
            <a:off x="1318565" y="2440534"/>
            <a:ext cx="667512" cy="247802"/>
          </a:xfrm>
          <a:prstGeom prst="rect">
            <a:avLst/>
          </a:prstGeom>
          <a:solidFill>
            <a:srgbClr val="FFFFFF">
              <a:alpha val="0"/>
            </a:srgbClr>
          </a:solidFill>
          <a:ln>
            <a:solidFill>
              <a:srgbClr val="FFFFFF">
                <a:alpha val="0"/>
              </a:srgbClr>
            </a:solidFill>
          </a:ln>
        </p:spPr>
        <p:txBody>
          <a:bodyPr wrap="square" lIns="114300" tIns="38100" rIns="114300" bIns="38100" rtlCol="0" anchor="ctr"/>
          <a:lstStyle/>
          <a:p>
            <a:pPr marL="0" indent="0" algn="ctr">
              <a:buNone/>
            </a:pPr>
            <a:r>
              <a:rPr lang="en-US" sz="900" b="1" dirty="0">
                <a:solidFill>
                  <a:srgbClr val="007BFF"/>
                </a:solidFill>
                <a:latin typeface="Noto Sans JP" pitchFamily="34" charset="0"/>
                <a:ea typeface="Noto Sans JP" pitchFamily="34" charset="-122"/>
                <a:cs typeface="Noto Sans JP" pitchFamily="34" charset="-120"/>
              </a:rPr>
              <a:t>STEP 1</a:t>
            </a:r>
            <a:endParaRPr lang="en-US" sz="900" dirty="0"/>
          </a:p>
        </p:txBody>
      </p:sp>
      <p:sp>
        <p:nvSpPr>
          <p:cNvPr id="15" name="Shape 9"/>
          <p:cNvSpPr/>
          <p:nvPr/>
        </p:nvSpPr>
        <p:spPr>
          <a:xfrm>
            <a:off x="1345997" y="2830982"/>
            <a:ext cx="609905" cy="609905"/>
          </a:xfrm>
          <a:prstGeom prst="ellipse">
            <a:avLst/>
          </a:prstGeom>
          <a:solidFill>
            <a:srgbClr val="F0F9FF"/>
          </a:solidFill>
          <a:ln w="12700">
            <a:solidFill>
              <a:srgbClr val="FFFFFF">
                <a:alpha val="0"/>
              </a:srgbClr>
            </a:solidFill>
            <a:prstDash val="solid"/>
          </a:ln>
        </p:spPr>
      </p:sp>
      <p:pic>
        <p:nvPicPr>
          <p:cNvPr id="16" name="Image 4" descr="preencoded.png"/>
          <p:cNvPicPr>
            <a:picLocks noChangeAspect="1"/>
          </p:cNvPicPr>
          <p:nvPr/>
        </p:nvPicPr>
        <p:blipFill>
          <a:blip r:embed="rId6"/>
          <a:srcRect l="-107" r="-107"/>
          <a:stretch/>
        </p:blipFill>
        <p:spPr>
          <a:xfrm>
            <a:off x="1517904" y="2983687"/>
            <a:ext cx="267005" cy="304495"/>
          </a:xfrm>
          <a:prstGeom prst="rect">
            <a:avLst/>
          </a:prstGeom>
        </p:spPr>
      </p:pic>
      <p:sp>
        <p:nvSpPr>
          <p:cNvPr id="17" name="Text 10"/>
          <p:cNvSpPr txBox="1"/>
          <p:nvPr/>
        </p:nvSpPr>
        <p:spPr>
          <a:xfrm>
            <a:off x="749808" y="3583534"/>
            <a:ext cx="1811426" cy="219456"/>
          </a:xfrm>
          <a:prstGeom prst="rect">
            <a:avLst/>
          </a:prstGeom>
          <a:noFill/>
          <a:ln/>
        </p:spPr>
        <p:txBody>
          <a:bodyPr wrap="square" lIns="0" tIns="0" rIns="0" bIns="0" rtlCol="0" anchor="ctr"/>
          <a:lstStyle/>
          <a:p>
            <a:pPr marL="0" indent="0" algn="ctr">
              <a:buNone/>
            </a:pPr>
            <a:r>
              <a:rPr lang="en-US" sz="1200" b="1" dirty="0">
                <a:solidFill>
                  <a:srgbClr val="333333"/>
                </a:solidFill>
                <a:latin typeface="Noto Sans JP" pitchFamily="34" charset="0"/>
                <a:ea typeface="Noto Sans JP" pitchFamily="34" charset="-122"/>
                <a:cs typeface="Noto Sans JP" pitchFamily="34" charset="-120"/>
              </a:rPr>
              <a:t>空き家活用ツアーの実施</a:t>
            </a:r>
            <a:endParaRPr lang="en-US" sz="1200" dirty="0"/>
          </a:p>
        </p:txBody>
      </p:sp>
      <p:sp>
        <p:nvSpPr>
          <p:cNvPr id="18" name="Text 11"/>
          <p:cNvSpPr txBox="1"/>
          <p:nvPr/>
        </p:nvSpPr>
        <p:spPr>
          <a:xfrm>
            <a:off x="638251" y="3891686"/>
            <a:ext cx="2029054" cy="991210"/>
          </a:xfrm>
          <a:prstGeom prst="rect">
            <a:avLst/>
          </a:prstGeom>
          <a:noFill/>
          <a:ln/>
        </p:spPr>
        <p:txBody>
          <a:bodyPr wrap="square" lIns="0" tIns="0" rIns="0" bIns="0" rtlCol="0" anchor="t"/>
          <a:lstStyle/>
          <a:p>
            <a:pPr marL="0" indent="0" algn="ctr">
              <a:buNone/>
            </a:pPr>
            <a:r>
              <a:rPr lang="en-US" sz="900" dirty="0">
                <a:solidFill>
                  <a:srgbClr val="666666"/>
                </a:solidFill>
                <a:latin typeface="Noto Sans JP" pitchFamily="34" charset="0"/>
                <a:ea typeface="Noto Sans JP" pitchFamily="34" charset="-122"/>
                <a:cs typeface="Noto Sans JP" pitchFamily="34" charset="-120"/>
              </a:rPr>
              <a:t> ふるさと住民登録者を対象に、地域の空き家を巡るツアーを企画。</a:t>
            </a:r>
            <a:endParaRPr lang="en-US" sz="900" dirty="0"/>
          </a:p>
          <a:p>
            <a:pPr marL="0" indent="0" algn="ctr">
              <a:buNone/>
            </a:pPr>
            <a:r>
              <a:rPr lang="en-US" sz="900" dirty="0">
                <a:solidFill>
                  <a:srgbClr val="666666"/>
                </a:solidFill>
                <a:latin typeface="Noto Sans JP" pitchFamily="34" charset="0"/>
                <a:ea typeface="Noto Sans JP" pitchFamily="34" charset="-122"/>
                <a:cs typeface="Noto Sans JP" pitchFamily="34" charset="-120"/>
              </a:rPr>
              <a:t> 地域の魅力と物件のポテンシャルを体験してもらい、興味喚起を図る。 </a:t>
            </a:r>
            <a:endParaRPr lang="en-US" sz="900" dirty="0"/>
          </a:p>
        </p:txBody>
      </p:sp>
      <p:sp>
        <p:nvSpPr>
          <p:cNvPr id="19" name="Shape 12"/>
          <p:cNvSpPr/>
          <p:nvPr/>
        </p:nvSpPr>
        <p:spPr>
          <a:xfrm>
            <a:off x="3396996" y="1763878"/>
            <a:ext cx="2352751" cy="2667305"/>
          </a:xfrm>
          <a:prstGeom prst="roundRect">
            <a:avLst>
              <a:gd name="adj" fmla="val 2518"/>
            </a:avLst>
          </a:prstGeom>
          <a:solidFill>
            <a:srgbClr val="F8F9FA"/>
          </a:solidFill>
          <a:ln w="12700">
            <a:solidFill>
              <a:srgbClr val="FFFFFF">
                <a:alpha val="0"/>
              </a:srgbClr>
            </a:solidFill>
            <a:prstDash val="solid"/>
          </a:ln>
          <a:effectLst>
            <a:outerShdw blurRad="63500" dist="38100" dir="16200000" algn="bl" rotWithShape="0">
              <a:srgbClr val="000000">
                <a:alpha val="5000"/>
              </a:srgbClr>
            </a:outerShdw>
          </a:effectLst>
        </p:spPr>
      </p:sp>
      <p:sp>
        <p:nvSpPr>
          <p:cNvPr id="20" name="Text 13"/>
          <p:cNvSpPr txBox="1"/>
          <p:nvPr/>
        </p:nvSpPr>
        <p:spPr>
          <a:xfrm>
            <a:off x="3359506" y="1763878"/>
            <a:ext cx="2429561" cy="486461"/>
          </a:xfrm>
          <a:prstGeom prst="rect">
            <a:avLst/>
          </a:prstGeom>
          <a:solidFill>
            <a:srgbClr val="3B82F6"/>
          </a:solidFill>
          <a:ln>
            <a:solidFill>
              <a:srgbClr val="FFFFFF">
                <a:alpha val="0"/>
              </a:srgbClr>
            </a:solidFill>
          </a:ln>
        </p:spPr>
        <p:txBody>
          <a:bodyPr wrap="square" lIns="114300" tIns="114300" rIns="114300" bIns="114300" rtlCol="0" anchor="t"/>
          <a:lstStyle/>
          <a:p>
            <a:pPr marL="0" indent="0" algn="ctr">
              <a:buNone/>
            </a:pPr>
            <a:r>
              <a:rPr lang="en-US" sz="1300" b="1" dirty="0">
                <a:solidFill>
                  <a:srgbClr val="FFFFFF"/>
                </a:solidFill>
                <a:latin typeface="BIZ UDGothic" pitchFamily="34" charset="0"/>
                <a:ea typeface="BIZ UDGothic" pitchFamily="34" charset="-122"/>
                <a:cs typeface="BIZ UDGothic" pitchFamily="34" charset="-120"/>
              </a:rPr>
              <a:t>中流：成約・改修</a:t>
            </a:r>
            <a:endParaRPr lang="en-US" sz="1300" dirty="0"/>
          </a:p>
        </p:txBody>
      </p:sp>
      <p:pic>
        <p:nvPicPr>
          <p:cNvPr id="21" name="Image 5" descr="preencoded.png"/>
          <p:cNvPicPr>
            <a:picLocks noChangeAspect="1"/>
          </p:cNvPicPr>
          <p:nvPr/>
        </p:nvPicPr>
        <p:blipFill>
          <a:blip r:embed="rId7"/>
          <a:srcRect t="-13" b="-13"/>
          <a:stretch/>
        </p:blipFill>
        <p:spPr>
          <a:xfrm>
            <a:off x="3396996" y="2249424"/>
            <a:ext cx="2349094" cy="2832811"/>
          </a:xfrm>
          <a:prstGeom prst="rect">
            <a:avLst/>
          </a:prstGeom>
        </p:spPr>
      </p:pic>
      <p:sp>
        <p:nvSpPr>
          <p:cNvPr id="22" name="Shape 14"/>
          <p:cNvSpPr/>
          <p:nvPr/>
        </p:nvSpPr>
        <p:spPr>
          <a:xfrm>
            <a:off x="4267505" y="2440534"/>
            <a:ext cx="609905" cy="247802"/>
          </a:xfrm>
          <a:prstGeom prst="roundRect">
            <a:avLst>
              <a:gd name="adj" fmla="val 369004"/>
            </a:avLst>
          </a:prstGeom>
          <a:solidFill>
            <a:srgbClr val="E6F2FF"/>
          </a:solidFill>
          <a:ln w="12700">
            <a:solidFill>
              <a:srgbClr val="FFFFFF">
                <a:alpha val="0"/>
              </a:srgbClr>
            </a:solidFill>
            <a:prstDash val="solid"/>
          </a:ln>
        </p:spPr>
      </p:sp>
      <p:sp>
        <p:nvSpPr>
          <p:cNvPr id="23" name="Text 15"/>
          <p:cNvSpPr/>
          <p:nvPr/>
        </p:nvSpPr>
        <p:spPr>
          <a:xfrm>
            <a:off x="4239158" y="2440534"/>
            <a:ext cx="667512" cy="247802"/>
          </a:xfrm>
          <a:prstGeom prst="rect">
            <a:avLst/>
          </a:prstGeom>
          <a:solidFill>
            <a:srgbClr val="FFFFFF">
              <a:alpha val="0"/>
            </a:srgbClr>
          </a:solidFill>
          <a:ln>
            <a:solidFill>
              <a:srgbClr val="FFFFFF">
                <a:alpha val="0"/>
              </a:srgbClr>
            </a:solidFill>
          </a:ln>
        </p:spPr>
        <p:txBody>
          <a:bodyPr wrap="square" lIns="114300" tIns="38100" rIns="114300" bIns="38100" rtlCol="0" anchor="ctr"/>
          <a:lstStyle/>
          <a:p>
            <a:pPr marL="0" indent="0" algn="ctr">
              <a:buNone/>
            </a:pPr>
            <a:r>
              <a:rPr lang="en-US" sz="900" b="1" dirty="0">
                <a:solidFill>
                  <a:srgbClr val="007BFF"/>
                </a:solidFill>
                <a:latin typeface="Noto Sans JP" pitchFamily="34" charset="0"/>
                <a:ea typeface="Noto Sans JP" pitchFamily="34" charset="-122"/>
                <a:cs typeface="Noto Sans JP" pitchFamily="34" charset="-120"/>
              </a:rPr>
              <a:t>STEP 2</a:t>
            </a:r>
            <a:endParaRPr lang="en-US" sz="900" dirty="0"/>
          </a:p>
        </p:txBody>
      </p:sp>
      <p:sp>
        <p:nvSpPr>
          <p:cNvPr id="24" name="Shape 16"/>
          <p:cNvSpPr/>
          <p:nvPr/>
        </p:nvSpPr>
        <p:spPr>
          <a:xfrm>
            <a:off x="4267505" y="2830982"/>
            <a:ext cx="609905" cy="609905"/>
          </a:xfrm>
          <a:prstGeom prst="ellipse">
            <a:avLst/>
          </a:prstGeom>
          <a:solidFill>
            <a:srgbClr val="F0F9FF"/>
          </a:solidFill>
          <a:ln w="12700">
            <a:solidFill>
              <a:srgbClr val="FFFFFF">
                <a:alpha val="0"/>
              </a:srgbClr>
            </a:solidFill>
            <a:prstDash val="solid"/>
          </a:ln>
        </p:spPr>
      </p:sp>
      <p:pic>
        <p:nvPicPr>
          <p:cNvPr id="25" name="Image 6" descr="preencoded.png"/>
          <p:cNvPicPr>
            <a:picLocks noChangeAspect="1"/>
          </p:cNvPicPr>
          <p:nvPr/>
        </p:nvPicPr>
        <p:blipFill>
          <a:blip r:embed="rId8"/>
          <a:srcRect/>
          <a:stretch/>
        </p:blipFill>
        <p:spPr>
          <a:xfrm>
            <a:off x="4419295" y="2983687"/>
            <a:ext cx="304495" cy="304495"/>
          </a:xfrm>
          <a:prstGeom prst="rect">
            <a:avLst/>
          </a:prstGeom>
        </p:spPr>
      </p:pic>
      <p:sp>
        <p:nvSpPr>
          <p:cNvPr id="26" name="Text 17"/>
          <p:cNvSpPr txBox="1"/>
          <p:nvPr/>
        </p:nvSpPr>
        <p:spPr>
          <a:xfrm>
            <a:off x="3585362" y="3583534"/>
            <a:ext cx="1975104" cy="219456"/>
          </a:xfrm>
          <a:prstGeom prst="rect">
            <a:avLst/>
          </a:prstGeom>
          <a:noFill/>
          <a:ln/>
        </p:spPr>
        <p:txBody>
          <a:bodyPr wrap="square" lIns="0" tIns="0" rIns="0" bIns="0" rtlCol="0" anchor="ctr"/>
          <a:lstStyle/>
          <a:p>
            <a:pPr marL="0" indent="0" algn="ctr">
              <a:buNone/>
            </a:pPr>
            <a:r>
              <a:rPr lang="en-US" sz="1200" b="1" dirty="0">
                <a:solidFill>
                  <a:srgbClr val="333333"/>
                </a:solidFill>
                <a:latin typeface="Noto Sans JP" pitchFamily="34" charset="0"/>
                <a:ea typeface="Noto Sans JP" pitchFamily="34" charset="-122"/>
                <a:cs typeface="Noto Sans JP" pitchFamily="34" charset="-120"/>
              </a:rPr>
              <a:t>リノベーション設計・施工</a:t>
            </a:r>
            <a:endParaRPr lang="en-US" sz="1200" dirty="0"/>
          </a:p>
        </p:txBody>
      </p:sp>
      <p:sp>
        <p:nvSpPr>
          <p:cNvPr id="27" name="Text 18"/>
          <p:cNvSpPr txBox="1"/>
          <p:nvPr/>
        </p:nvSpPr>
        <p:spPr>
          <a:xfrm>
            <a:off x="3558845" y="3891686"/>
            <a:ext cx="2029054" cy="991210"/>
          </a:xfrm>
          <a:prstGeom prst="rect">
            <a:avLst/>
          </a:prstGeom>
          <a:noFill/>
          <a:ln/>
        </p:spPr>
        <p:txBody>
          <a:bodyPr wrap="square" lIns="0" tIns="0" rIns="0" bIns="0" rtlCol="0" anchor="t"/>
          <a:lstStyle/>
          <a:p>
            <a:pPr marL="0" indent="0" algn="ctr">
              <a:buNone/>
            </a:pPr>
            <a:r>
              <a:rPr lang="en-US" sz="900" dirty="0">
                <a:solidFill>
                  <a:srgbClr val="666666"/>
                </a:solidFill>
                <a:latin typeface="Noto Sans JP" pitchFamily="34" charset="0"/>
                <a:ea typeface="Noto Sans JP" pitchFamily="34" charset="-122"/>
                <a:cs typeface="Noto Sans JP" pitchFamily="34" charset="-120"/>
              </a:rPr>
              <a:t> 二地域居住者のニーズに合わせたリノベーションを提案・受託。</a:t>
            </a:r>
            <a:endParaRPr lang="en-US" sz="900" dirty="0"/>
          </a:p>
          <a:p>
            <a:pPr marL="0" indent="0" algn="ctr">
              <a:buNone/>
            </a:pPr>
            <a:r>
              <a:rPr lang="en-US" sz="900" dirty="0">
                <a:solidFill>
                  <a:srgbClr val="666666"/>
                </a:solidFill>
                <a:latin typeface="Noto Sans JP" pitchFamily="34" charset="0"/>
                <a:ea typeface="Noto Sans JP" pitchFamily="34" charset="-122"/>
                <a:cs typeface="Noto Sans JP" pitchFamily="34" charset="-120"/>
              </a:rPr>
              <a:t> テレワーク環境の整備や、DIY支援など柔軟なプランニングで成約へ。 </a:t>
            </a:r>
            <a:endParaRPr lang="en-US" sz="900" dirty="0"/>
          </a:p>
        </p:txBody>
      </p:sp>
      <p:sp>
        <p:nvSpPr>
          <p:cNvPr id="28" name="Shape 19"/>
          <p:cNvSpPr/>
          <p:nvPr/>
        </p:nvSpPr>
        <p:spPr>
          <a:xfrm>
            <a:off x="6318504" y="1763878"/>
            <a:ext cx="2352751" cy="2667305"/>
          </a:xfrm>
          <a:prstGeom prst="roundRect">
            <a:avLst>
              <a:gd name="adj" fmla="val 2518"/>
            </a:avLst>
          </a:prstGeom>
          <a:solidFill>
            <a:srgbClr val="F8F9FA"/>
          </a:solidFill>
          <a:ln w="12700">
            <a:solidFill>
              <a:srgbClr val="FFFFFF">
                <a:alpha val="0"/>
              </a:srgbClr>
            </a:solidFill>
            <a:prstDash val="solid"/>
          </a:ln>
          <a:effectLst>
            <a:outerShdw blurRad="63500" dist="38100" dir="16200000" algn="bl" rotWithShape="0">
              <a:srgbClr val="000000">
                <a:alpha val="5000"/>
              </a:srgbClr>
            </a:outerShdw>
          </a:effectLst>
        </p:spPr>
      </p:sp>
      <p:sp>
        <p:nvSpPr>
          <p:cNvPr id="29" name="Text 20"/>
          <p:cNvSpPr txBox="1"/>
          <p:nvPr/>
        </p:nvSpPr>
        <p:spPr>
          <a:xfrm>
            <a:off x="6280099" y="1763878"/>
            <a:ext cx="2429561" cy="486461"/>
          </a:xfrm>
          <a:prstGeom prst="rect">
            <a:avLst/>
          </a:prstGeom>
          <a:solidFill>
            <a:srgbClr val="007BFF"/>
          </a:solidFill>
          <a:ln>
            <a:solidFill>
              <a:srgbClr val="FFFFFF">
                <a:alpha val="0"/>
              </a:srgbClr>
            </a:solidFill>
          </a:ln>
        </p:spPr>
        <p:txBody>
          <a:bodyPr wrap="square" lIns="114300" tIns="114300" rIns="114300" bIns="114300" rtlCol="0" anchor="t"/>
          <a:lstStyle/>
          <a:p>
            <a:pPr marL="0" indent="0" algn="ctr">
              <a:buNone/>
            </a:pPr>
            <a:r>
              <a:rPr lang="en-US" sz="1300" b="1" dirty="0">
                <a:solidFill>
                  <a:srgbClr val="FFFFFF"/>
                </a:solidFill>
                <a:latin typeface="BIZ UDGothic" pitchFamily="34" charset="0"/>
                <a:ea typeface="BIZ UDGothic" pitchFamily="34" charset="-122"/>
                <a:cs typeface="BIZ UDGothic" pitchFamily="34" charset="-120"/>
              </a:rPr>
              <a:t>下流：維持・管理</a:t>
            </a:r>
            <a:endParaRPr lang="en-US" sz="1300" dirty="0"/>
          </a:p>
        </p:txBody>
      </p:sp>
      <p:pic>
        <p:nvPicPr>
          <p:cNvPr id="30" name="Image 7" descr="preencoded.png"/>
          <p:cNvPicPr>
            <a:picLocks noChangeAspect="1"/>
          </p:cNvPicPr>
          <p:nvPr/>
        </p:nvPicPr>
        <p:blipFill>
          <a:blip r:embed="rId7"/>
          <a:srcRect t="-13" b="-13"/>
          <a:stretch/>
        </p:blipFill>
        <p:spPr>
          <a:xfrm>
            <a:off x="6318504" y="2249424"/>
            <a:ext cx="2349094" cy="2832811"/>
          </a:xfrm>
          <a:prstGeom prst="rect">
            <a:avLst/>
          </a:prstGeom>
        </p:spPr>
      </p:pic>
      <p:sp>
        <p:nvSpPr>
          <p:cNvPr id="31" name="Shape 21"/>
          <p:cNvSpPr/>
          <p:nvPr/>
        </p:nvSpPr>
        <p:spPr>
          <a:xfrm>
            <a:off x="7189013" y="2440534"/>
            <a:ext cx="609905" cy="247802"/>
          </a:xfrm>
          <a:prstGeom prst="roundRect">
            <a:avLst>
              <a:gd name="adj" fmla="val 369004"/>
            </a:avLst>
          </a:prstGeom>
          <a:solidFill>
            <a:srgbClr val="E6F2FF"/>
          </a:solidFill>
          <a:ln w="12700">
            <a:solidFill>
              <a:srgbClr val="FFFFFF">
                <a:alpha val="0"/>
              </a:srgbClr>
            </a:solidFill>
            <a:prstDash val="solid"/>
          </a:ln>
        </p:spPr>
      </p:sp>
      <p:sp>
        <p:nvSpPr>
          <p:cNvPr id="32" name="Text 22"/>
          <p:cNvSpPr/>
          <p:nvPr/>
        </p:nvSpPr>
        <p:spPr>
          <a:xfrm>
            <a:off x="7160666" y="2440534"/>
            <a:ext cx="667512" cy="247802"/>
          </a:xfrm>
          <a:prstGeom prst="rect">
            <a:avLst/>
          </a:prstGeom>
          <a:solidFill>
            <a:srgbClr val="FFFFFF">
              <a:alpha val="0"/>
            </a:srgbClr>
          </a:solidFill>
          <a:ln>
            <a:solidFill>
              <a:srgbClr val="FFFFFF">
                <a:alpha val="0"/>
              </a:srgbClr>
            </a:solidFill>
          </a:ln>
        </p:spPr>
        <p:txBody>
          <a:bodyPr wrap="square" lIns="114300" tIns="38100" rIns="114300" bIns="38100" rtlCol="0" anchor="ctr"/>
          <a:lstStyle/>
          <a:p>
            <a:pPr marL="0" indent="0" algn="ctr">
              <a:buNone/>
            </a:pPr>
            <a:r>
              <a:rPr lang="en-US" sz="900" b="1" dirty="0">
                <a:solidFill>
                  <a:srgbClr val="007BFF"/>
                </a:solidFill>
                <a:latin typeface="Noto Sans JP" pitchFamily="34" charset="0"/>
                <a:ea typeface="Noto Sans JP" pitchFamily="34" charset="-122"/>
                <a:cs typeface="Noto Sans JP" pitchFamily="34" charset="-120"/>
              </a:rPr>
              <a:t>STEP 3</a:t>
            </a:r>
            <a:endParaRPr lang="en-US" sz="900" dirty="0"/>
          </a:p>
        </p:txBody>
      </p:sp>
      <p:sp>
        <p:nvSpPr>
          <p:cNvPr id="33" name="Shape 23"/>
          <p:cNvSpPr/>
          <p:nvPr/>
        </p:nvSpPr>
        <p:spPr>
          <a:xfrm>
            <a:off x="7188098" y="2830982"/>
            <a:ext cx="609905" cy="609905"/>
          </a:xfrm>
          <a:prstGeom prst="ellipse">
            <a:avLst/>
          </a:prstGeom>
          <a:solidFill>
            <a:srgbClr val="F0F9FF"/>
          </a:solidFill>
          <a:ln w="12700">
            <a:solidFill>
              <a:srgbClr val="FFFFFF">
                <a:alpha val="0"/>
              </a:srgbClr>
            </a:solidFill>
            <a:prstDash val="solid"/>
          </a:ln>
        </p:spPr>
      </p:sp>
      <p:pic>
        <p:nvPicPr>
          <p:cNvPr id="34" name="Image 8" descr="preencoded.png"/>
          <p:cNvPicPr>
            <a:picLocks noChangeAspect="1"/>
          </p:cNvPicPr>
          <p:nvPr/>
        </p:nvPicPr>
        <p:blipFill>
          <a:blip r:embed="rId9"/>
          <a:srcRect l="-50" r="-50"/>
          <a:stretch/>
        </p:blipFill>
        <p:spPr>
          <a:xfrm>
            <a:off x="7321601" y="2983687"/>
            <a:ext cx="342900" cy="304495"/>
          </a:xfrm>
          <a:prstGeom prst="rect">
            <a:avLst/>
          </a:prstGeom>
        </p:spPr>
      </p:pic>
      <p:sp>
        <p:nvSpPr>
          <p:cNvPr id="35" name="Text 24"/>
          <p:cNvSpPr txBox="1"/>
          <p:nvPr/>
        </p:nvSpPr>
        <p:spPr>
          <a:xfrm>
            <a:off x="6669634" y="3583534"/>
            <a:ext cx="1656893" cy="219456"/>
          </a:xfrm>
          <a:prstGeom prst="rect">
            <a:avLst/>
          </a:prstGeom>
          <a:noFill/>
          <a:ln/>
        </p:spPr>
        <p:txBody>
          <a:bodyPr wrap="square" lIns="0" tIns="0" rIns="0" bIns="0" rtlCol="0" anchor="ctr"/>
          <a:lstStyle/>
          <a:p>
            <a:pPr marL="0" indent="0" algn="ctr">
              <a:buNone/>
            </a:pPr>
            <a:r>
              <a:rPr lang="en-US" sz="1200" b="1" dirty="0">
                <a:solidFill>
                  <a:srgbClr val="333333"/>
                </a:solidFill>
                <a:latin typeface="Noto Sans JP" pitchFamily="34" charset="0"/>
                <a:ea typeface="Noto Sans JP" pitchFamily="34" charset="-122"/>
                <a:cs typeface="Noto Sans JP" pitchFamily="34" charset="-120"/>
              </a:rPr>
              <a:t>見守り・管理サブスク</a:t>
            </a:r>
            <a:endParaRPr lang="en-US" sz="1200" dirty="0"/>
          </a:p>
        </p:txBody>
      </p:sp>
      <p:sp>
        <p:nvSpPr>
          <p:cNvPr id="36" name="Text 25"/>
          <p:cNvSpPr txBox="1"/>
          <p:nvPr/>
        </p:nvSpPr>
        <p:spPr>
          <a:xfrm>
            <a:off x="6480353" y="3891686"/>
            <a:ext cx="2029054" cy="991210"/>
          </a:xfrm>
          <a:prstGeom prst="rect">
            <a:avLst/>
          </a:prstGeom>
          <a:noFill/>
          <a:ln/>
        </p:spPr>
        <p:txBody>
          <a:bodyPr wrap="square" lIns="0" tIns="0" rIns="0" bIns="0" rtlCol="0" anchor="t"/>
          <a:lstStyle/>
          <a:p>
            <a:pPr marL="0" indent="0" algn="ctr">
              <a:buNone/>
            </a:pPr>
            <a:r>
              <a:rPr lang="en-US" sz="900" dirty="0">
                <a:solidFill>
                  <a:srgbClr val="666666"/>
                </a:solidFill>
                <a:latin typeface="Noto Sans JP" pitchFamily="34" charset="0"/>
                <a:ea typeface="Noto Sans JP" pitchFamily="34" charset="-122"/>
                <a:cs typeface="Noto Sans JP" pitchFamily="34" charset="-120"/>
              </a:rPr>
              <a:t> 居住者が不在時の空き家管理サービス（換気・通水・清掃等）を提供。</a:t>
            </a:r>
            <a:endParaRPr lang="en-US" sz="900" dirty="0"/>
          </a:p>
          <a:p>
            <a:pPr marL="0" indent="0" algn="ctr">
              <a:buNone/>
            </a:pPr>
            <a:r>
              <a:rPr lang="en-US" sz="900" dirty="0">
                <a:solidFill>
                  <a:srgbClr val="666666"/>
                </a:solidFill>
                <a:latin typeface="Noto Sans JP" pitchFamily="34" charset="0"/>
                <a:ea typeface="Noto Sans JP" pitchFamily="34" charset="-122"/>
                <a:cs typeface="Noto Sans JP" pitchFamily="34" charset="-120"/>
              </a:rPr>
              <a:t> 月額制（サブスクリプション）で継続的な収益基盤を確立する。 </a:t>
            </a:r>
            <a:endParaRPr lang="en-US" sz="900" dirty="0"/>
          </a:p>
        </p:txBody>
      </p:sp>
      <p:sp>
        <p:nvSpPr>
          <p:cNvPr id="37" name="Text 26"/>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38" name="Text 27"/>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7 / 10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留意点</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制度上の課題と法務的留意点</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pic>
        <p:nvPicPr>
          <p:cNvPr id="8" name="Image 1" descr="preencoded.png"/>
          <p:cNvPicPr>
            <a:picLocks noChangeAspect="1"/>
          </p:cNvPicPr>
          <p:nvPr/>
        </p:nvPicPr>
        <p:blipFill>
          <a:blip r:embed="rId4"/>
          <a:srcRect t="-3" b="-3"/>
          <a:stretch/>
        </p:blipFill>
        <p:spPr>
          <a:xfrm>
            <a:off x="476402" y="1432865"/>
            <a:ext cx="8191195" cy="3482035"/>
          </a:xfrm>
          <a:prstGeom prst="rect">
            <a:avLst/>
          </a:prstGeom>
        </p:spPr>
      </p:pic>
      <p:pic>
        <p:nvPicPr>
          <p:cNvPr id="9" name="Image 2" descr="preencoded.png"/>
          <p:cNvPicPr>
            <a:picLocks noChangeAspect="1"/>
          </p:cNvPicPr>
          <p:nvPr/>
        </p:nvPicPr>
        <p:blipFill>
          <a:blip r:embed="rId5"/>
          <a:srcRect/>
          <a:stretch/>
        </p:blipFill>
        <p:spPr>
          <a:xfrm>
            <a:off x="819302" y="1709014"/>
            <a:ext cx="342900" cy="342900"/>
          </a:xfrm>
          <a:prstGeom prst="rect">
            <a:avLst/>
          </a:prstGeom>
        </p:spPr>
      </p:pic>
      <p:pic>
        <p:nvPicPr>
          <p:cNvPr id="10" name="Image 3" descr="preencoded.png"/>
          <p:cNvPicPr>
            <a:picLocks noChangeAspect="1"/>
          </p:cNvPicPr>
          <p:nvPr/>
        </p:nvPicPr>
        <p:blipFill>
          <a:blip r:embed="rId6"/>
          <a:srcRect l="-1004" r="-1004"/>
          <a:stretch/>
        </p:blipFill>
        <p:spPr>
          <a:xfrm>
            <a:off x="857707" y="1775765"/>
            <a:ext cx="267005" cy="209398"/>
          </a:xfrm>
          <a:prstGeom prst="rect">
            <a:avLst/>
          </a:prstGeom>
        </p:spPr>
      </p:pic>
      <p:sp>
        <p:nvSpPr>
          <p:cNvPr id="11" name="Text 5"/>
          <p:cNvSpPr txBox="1"/>
          <p:nvPr/>
        </p:nvSpPr>
        <p:spPr>
          <a:xfrm>
            <a:off x="1333195" y="1670609"/>
            <a:ext cx="7239305" cy="286207"/>
          </a:xfrm>
          <a:prstGeom prst="rect">
            <a:avLst/>
          </a:prstGeom>
          <a:noFill/>
          <a:ln/>
        </p:spPr>
        <p:txBody>
          <a:bodyPr wrap="square" lIns="0" tIns="0" rIns="0" bIns="0" rtlCol="0" anchor="ctr"/>
          <a:lstStyle/>
          <a:p>
            <a:pPr marL="0" indent="0" algn="l">
              <a:buNone/>
            </a:pPr>
            <a:r>
              <a:rPr lang="en-US" sz="1500" b="1" dirty="0">
                <a:solidFill>
                  <a:srgbClr val="B91C1C"/>
                </a:solidFill>
                <a:latin typeface="BIZ UDGothic" pitchFamily="34" charset="0"/>
                <a:ea typeface="BIZ UDGothic" pitchFamily="34" charset="-122"/>
                <a:cs typeface="BIZ UDGothic" pitchFamily="34" charset="-120"/>
              </a:rPr>
              <a:t>個人情報の管理</a:t>
            </a:r>
            <a:endParaRPr lang="en-US" sz="1500" dirty="0"/>
          </a:p>
        </p:txBody>
      </p:sp>
      <p:sp>
        <p:nvSpPr>
          <p:cNvPr id="12" name="Text 6"/>
          <p:cNvSpPr txBox="1"/>
          <p:nvPr/>
        </p:nvSpPr>
        <p:spPr>
          <a:xfrm>
            <a:off x="1333195" y="1994306"/>
            <a:ext cx="7125005" cy="495605"/>
          </a:xfrm>
          <a:prstGeom prst="rect">
            <a:avLst/>
          </a:prstGeom>
          <a:noFill/>
          <a:ln/>
        </p:spPr>
        <p:txBody>
          <a:bodyPr wrap="square" lIns="0" tIns="0" rIns="0" bIns="0" rtlCol="0" anchor="t"/>
          <a:lstStyle/>
          <a:p>
            <a:pPr marL="0" indent="0" algn="l">
              <a:buNone/>
            </a:pPr>
            <a:r>
              <a:rPr lang="en-US" sz="1200" dirty="0">
                <a:solidFill>
                  <a:srgbClr val="333333"/>
                </a:solidFill>
                <a:latin typeface="Noto Sans JP" pitchFamily="34" charset="0"/>
                <a:ea typeface="Noto Sans JP" pitchFamily="34" charset="-122"/>
                <a:cs typeface="Noto Sans JP" pitchFamily="34" charset="-120"/>
              </a:rPr>
              <a:t> 自治体から提供される所有者情報の厳重管理が必要です。</a:t>
            </a:r>
            <a:endParaRPr lang="en-US" sz="1200" dirty="0"/>
          </a:p>
          <a:p>
            <a:pPr marL="0" indent="0" algn="l">
              <a:buNone/>
            </a:pPr>
            <a:r>
              <a:rPr lang="en-US" sz="1200" dirty="0">
                <a:solidFill>
                  <a:srgbClr val="333333"/>
                </a:solidFill>
                <a:latin typeface="Noto Sans JP" pitchFamily="34" charset="0"/>
                <a:ea typeface="Noto Sans JP" pitchFamily="34" charset="-122"/>
                <a:cs typeface="Noto Sans JP" pitchFamily="34" charset="-120"/>
              </a:rPr>
              <a:t> 漏洩リスク対策と利用目的外使用の禁止を徹底する体制整備が求められます。 </a:t>
            </a:r>
            <a:endParaRPr lang="en-US" sz="1200" dirty="0"/>
          </a:p>
        </p:txBody>
      </p:sp>
      <p:pic>
        <p:nvPicPr>
          <p:cNvPr id="13" name="Image 4" descr="preencoded.png"/>
          <p:cNvPicPr>
            <a:picLocks noChangeAspect="1"/>
          </p:cNvPicPr>
          <p:nvPr/>
        </p:nvPicPr>
        <p:blipFill>
          <a:blip r:embed="rId5"/>
          <a:srcRect/>
          <a:stretch/>
        </p:blipFill>
        <p:spPr>
          <a:xfrm>
            <a:off x="819302" y="2806294"/>
            <a:ext cx="342900" cy="342900"/>
          </a:xfrm>
          <a:prstGeom prst="rect">
            <a:avLst/>
          </a:prstGeom>
        </p:spPr>
      </p:pic>
      <p:pic>
        <p:nvPicPr>
          <p:cNvPr id="14" name="Image 5" descr="preencoded.png"/>
          <p:cNvPicPr>
            <a:picLocks noChangeAspect="1"/>
          </p:cNvPicPr>
          <p:nvPr/>
        </p:nvPicPr>
        <p:blipFill>
          <a:blip r:embed="rId7"/>
          <a:srcRect l="-1004" r="-1004"/>
          <a:stretch/>
        </p:blipFill>
        <p:spPr>
          <a:xfrm>
            <a:off x="857707" y="2873045"/>
            <a:ext cx="267005" cy="209398"/>
          </a:xfrm>
          <a:prstGeom prst="rect">
            <a:avLst/>
          </a:prstGeom>
        </p:spPr>
      </p:pic>
      <p:sp>
        <p:nvSpPr>
          <p:cNvPr id="15" name="Text 7"/>
          <p:cNvSpPr txBox="1"/>
          <p:nvPr/>
        </p:nvSpPr>
        <p:spPr>
          <a:xfrm>
            <a:off x="1333195" y="2767889"/>
            <a:ext cx="7239305" cy="286207"/>
          </a:xfrm>
          <a:prstGeom prst="rect">
            <a:avLst/>
          </a:prstGeom>
          <a:noFill/>
          <a:ln/>
        </p:spPr>
        <p:txBody>
          <a:bodyPr wrap="square" lIns="0" tIns="0" rIns="0" bIns="0" rtlCol="0" anchor="ctr"/>
          <a:lstStyle/>
          <a:p>
            <a:pPr marL="0" indent="0" algn="l">
              <a:buNone/>
            </a:pPr>
            <a:r>
              <a:rPr lang="en-US" sz="1500" b="1" dirty="0">
                <a:solidFill>
                  <a:srgbClr val="B91C1C"/>
                </a:solidFill>
                <a:latin typeface="BIZ UDGothic" pitchFamily="34" charset="0"/>
                <a:ea typeface="BIZ UDGothic" pitchFamily="34" charset="-122"/>
                <a:cs typeface="BIZ UDGothic" pitchFamily="34" charset="-120"/>
              </a:rPr>
              <a:t>責任範囲と業法遵守</a:t>
            </a:r>
            <a:endParaRPr lang="en-US" sz="1500" dirty="0"/>
          </a:p>
        </p:txBody>
      </p:sp>
      <p:sp>
        <p:nvSpPr>
          <p:cNvPr id="16" name="Text 8"/>
          <p:cNvSpPr txBox="1"/>
          <p:nvPr/>
        </p:nvSpPr>
        <p:spPr>
          <a:xfrm>
            <a:off x="1333195" y="3091586"/>
            <a:ext cx="7125005" cy="495605"/>
          </a:xfrm>
          <a:prstGeom prst="rect">
            <a:avLst/>
          </a:prstGeom>
          <a:noFill/>
          <a:ln/>
        </p:spPr>
        <p:txBody>
          <a:bodyPr wrap="square" lIns="0" tIns="0" rIns="0" bIns="0" rtlCol="0" anchor="t"/>
          <a:lstStyle/>
          <a:p>
            <a:pPr marL="0" indent="0" algn="l">
              <a:buNone/>
            </a:pPr>
            <a:r>
              <a:rPr lang="en-US" sz="1200" dirty="0">
                <a:solidFill>
                  <a:srgbClr val="333333"/>
                </a:solidFill>
                <a:latin typeface="Noto Sans JP" pitchFamily="34" charset="0"/>
                <a:ea typeface="Noto Sans JP" pitchFamily="34" charset="-122"/>
                <a:cs typeface="Noto Sans JP" pitchFamily="34" charset="-120"/>
              </a:rPr>
              <a:t> 仲介行為における宅建業法との整合性に注意が必要です。</a:t>
            </a:r>
            <a:endParaRPr lang="en-US" sz="1200" dirty="0"/>
          </a:p>
          <a:p>
            <a:pPr marL="0" indent="0" algn="l">
              <a:buNone/>
            </a:pPr>
            <a:r>
              <a:rPr lang="en-US" sz="1200" dirty="0">
                <a:solidFill>
                  <a:srgbClr val="333333"/>
                </a:solidFill>
                <a:latin typeface="Noto Sans JP" pitchFamily="34" charset="0"/>
                <a:ea typeface="Noto Sans JP" pitchFamily="34" charset="-122"/>
                <a:cs typeface="Noto Sans JP" pitchFamily="34" charset="-120"/>
              </a:rPr>
              <a:t> 支部内宅建業者と適切に連携し、非業者が無免許仲介とならないよう役割分担を明確化します。 </a:t>
            </a:r>
            <a:endParaRPr lang="en-US" sz="1200" dirty="0"/>
          </a:p>
        </p:txBody>
      </p:sp>
      <p:pic>
        <p:nvPicPr>
          <p:cNvPr id="17" name="Image 6" descr="preencoded.png"/>
          <p:cNvPicPr>
            <a:picLocks noChangeAspect="1"/>
          </p:cNvPicPr>
          <p:nvPr/>
        </p:nvPicPr>
        <p:blipFill>
          <a:blip r:embed="rId5"/>
          <a:srcRect/>
          <a:stretch/>
        </p:blipFill>
        <p:spPr>
          <a:xfrm>
            <a:off x="819302" y="3903574"/>
            <a:ext cx="342900" cy="342900"/>
          </a:xfrm>
          <a:prstGeom prst="rect">
            <a:avLst/>
          </a:prstGeom>
        </p:spPr>
      </p:pic>
      <p:pic>
        <p:nvPicPr>
          <p:cNvPr id="18" name="Image 7" descr="preencoded.png"/>
          <p:cNvPicPr>
            <a:picLocks noChangeAspect="1"/>
          </p:cNvPicPr>
          <p:nvPr/>
        </p:nvPicPr>
        <p:blipFill>
          <a:blip r:embed="rId8"/>
          <a:srcRect/>
          <a:stretch/>
        </p:blipFill>
        <p:spPr>
          <a:xfrm>
            <a:off x="886054" y="3969410"/>
            <a:ext cx="209398" cy="209398"/>
          </a:xfrm>
          <a:prstGeom prst="rect">
            <a:avLst/>
          </a:prstGeom>
        </p:spPr>
      </p:pic>
      <p:sp>
        <p:nvSpPr>
          <p:cNvPr id="19" name="Text 9"/>
          <p:cNvSpPr txBox="1"/>
          <p:nvPr/>
        </p:nvSpPr>
        <p:spPr>
          <a:xfrm>
            <a:off x="1333195" y="3865169"/>
            <a:ext cx="7239305" cy="286207"/>
          </a:xfrm>
          <a:prstGeom prst="rect">
            <a:avLst/>
          </a:prstGeom>
          <a:noFill/>
          <a:ln/>
        </p:spPr>
        <p:txBody>
          <a:bodyPr wrap="square" lIns="0" tIns="0" rIns="0" bIns="0" rtlCol="0" anchor="ctr"/>
          <a:lstStyle/>
          <a:p>
            <a:pPr marL="0" indent="0" algn="l">
              <a:buNone/>
            </a:pPr>
            <a:r>
              <a:rPr lang="en-US" sz="1500" b="1" dirty="0">
                <a:solidFill>
                  <a:srgbClr val="B91C1C"/>
                </a:solidFill>
                <a:latin typeface="BIZ UDGothic" pitchFamily="34" charset="0"/>
                <a:ea typeface="BIZ UDGothic" pitchFamily="34" charset="-122"/>
                <a:cs typeface="BIZ UDGothic" pitchFamily="34" charset="-120"/>
              </a:rPr>
              <a:t>事業の継続性</a:t>
            </a:r>
            <a:endParaRPr lang="en-US" sz="1500" dirty="0"/>
          </a:p>
        </p:txBody>
      </p:sp>
      <p:sp>
        <p:nvSpPr>
          <p:cNvPr id="20" name="Text 10"/>
          <p:cNvSpPr txBox="1"/>
          <p:nvPr/>
        </p:nvSpPr>
        <p:spPr>
          <a:xfrm>
            <a:off x="1333195" y="4188866"/>
            <a:ext cx="7125005" cy="495605"/>
          </a:xfrm>
          <a:prstGeom prst="rect">
            <a:avLst/>
          </a:prstGeom>
          <a:noFill/>
          <a:ln/>
        </p:spPr>
        <p:txBody>
          <a:bodyPr wrap="square" lIns="0" tIns="0" rIns="0" bIns="0" rtlCol="0" anchor="t"/>
          <a:lstStyle/>
          <a:p>
            <a:pPr marL="0" indent="0" algn="l">
              <a:buNone/>
            </a:pPr>
            <a:r>
              <a:rPr lang="en-US" sz="1200" dirty="0">
                <a:solidFill>
                  <a:srgbClr val="333333"/>
                </a:solidFill>
                <a:latin typeface="Noto Sans JP" pitchFamily="34" charset="0"/>
                <a:ea typeface="Noto Sans JP" pitchFamily="34" charset="-122"/>
                <a:cs typeface="Noto Sans JP" pitchFamily="34" charset="-120"/>
              </a:rPr>
              <a:t> 補助金頼みではない、自立した収益モデルの確立が重要です。</a:t>
            </a:r>
            <a:endParaRPr lang="en-US" sz="1200" dirty="0"/>
          </a:p>
          <a:p>
            <a:pPr marL="0" indent="0" algn="l">
              <a:buNone/>
            </a:pPr>
            <a:r>
              <a:rPr lang="en-US" sz="1200" dirty="0">
                <a:solidFill>
                  <a:srgbClr val="333333"/>
                </a:solidFill>
                <a:latin typeface="Noto Sans JP" pitchFamily="34" charset="0"/>
                <a:ea typeface="Noto Sans JP" pitchFamily="34" charset="-122"/>
                <a:cs typeface="Noto Sans JP" pitchFamily="34" charset="-120"/>
              </a:rPr>
              <a:t> 受益者負担（コンサル料、管理費等）を適切に設定し、持続可能な運営を目指します。 </a:t>
            </a:r>
            <a:endParaRPr lang="en-US" sz="1200" dirty="0"/>
          </a:p>
        </p:txBody>
      </p:sp>
      <p:sp>
        <p:nvSpPr>
          <p:cNvPr id="21" name="Text 11"/>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22" name="Text 12"/>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8 / 10</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アクション</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認定に向けたロードマップ（支部のアクション）</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pic>
        <p:nvPicPr>
          <p:cNvPr id="8" name="Image 1" descr="preencoded.png"/>
          <p:cNvPicPr>
            <a:picLocks noChangeAspect="1"/>
          </p:cNvPicPr>
          <p:nvPr/>
        </p:nvPicPr>
        <p:blipFill>
          <a:blip r:embed="rId4"/>
          <a:srcRect t="-398" b="-398"/>
          <a:stretch/>
        </p:blipFill>
        <p:spPr>
          <a:xfrm>
            <a:off x="952805" y="2074774"/>
            <a:ext cx="7239305" cy="38405"/>
          </a:xfrm>
          <a:prstGeom prst="rect">
            <a:avLst/>
          </a:prstGeom>
        </p:spPr>
      </p:pic>
      <p:pic>
        <p:nvPicPr>
          <p:cNvPr id="9" name="Image 2" descr="preencoded.png"/>
          <p:cNvPicPr>
            <a:picLocks noChangeAspect="1"/>
          </p:cNvPicPr>
          <p:nvPr/>
        </p:nvPicPr>
        <p:blipFill>
          <a:blip r:embed="rId5"/>
          <a:srcRect t="-398" b="-398"/>
          <a:stretch/>
        </p:blipFill>
        <p:spPr>
          <a:xfrm>
            <a:off x="952805" y="2074774"/>
            <a:ext cx="7239305" cy="38405"/>
          </a:xfrm>
          <a:prstGeom prst="rect">
            <a:avLst/>
          </a:prstGeom>
        </p:spPr>
      </p:pic>
      <p:pic>
        <p:nvPicPr>
          <p:cNvPr id="10" name="Image 3" descr="preencoded.png"/>
          <p:cNvPicPr>
            <a:picLocks noChangeAspect="1"/>
          </p:cNvPicPr>
          <p:nvPr/>
        </p:nvPicPr>
        <p:blipFill>
          <a:blip r:embed="rId6"/>
          <a:srcRect/>
          <a:stretch/>
        </p:blipFill>
        <p:spPr>
          <a:xfrm>
            <a:off x="1084478" y="1931213"/>
            <a:ext cx="666598" cy="666598"/>
          </a:xfrm>
          <a:prstGeom prst="rect">
            <a:avLst/>
          </a:prstGeom>
        </p:spPr>
      </p:pic>
      <p:sp>
        <p:nvSpPr>
          <p:cNvPr id="11" name="Text 5"/>
          <p:cNvSpPr txBox="1"/>
          <p:nvPr/>
        </p:nvSpPr>
        <p:spPr>
          <a:xfrm>
            <a:off x="1299362" y="2093976"/>
            <a:ext cx="324612" cy="96012"/>
          </a:xfrm>
          <a:prstGeom prst="rect">
            <a:avLst/>
          </a:prstGeom>
          <a:noFill/>
          <a:ln/>
        </p:spPr>
        <p:txBody>
          <a:bodyPr wrap="square" lIns="0" tIns="0" rIns="0" bIns="0" rtlCol="0" anchor="ctr"/>
          <a:lstStyle/>
          <a:p>
            <a:pPr marL="0" indent="0" algn="l">
              <a:buNone/>
            </a:pPr>
            <a:r>
              <a:rPr lang="en-US" sz="800" b="1" dirty="0">
                <a:solidFill>
                  <a:srgbClr val="007BFF"/>
                </a:solidFill>
                <a:latin typeface="Noto Sans JP" pitchFamily="34" charset="0"/>
                <a:ea typeface="Noto Sans JP" pitchFamily="34" charset="-122"/>
                <a:cs typeface="Noto Sans JP" pitchFamily="34" charset="-120"/>
              </a:rPr>
              <a:t>STEP</a:t>
            </a:r>
            <a:endParaRPr lang="en-US" sz="800" dirty="0"/>
          </a:p>
        </p:txBody>
      </p:sp>
      <p:sp>
        <p:nvSpPr>
          <p:cNvPr id="12" name="Text 6"/>
          <p:cNvSpPr txBox="1"/>
          <p:nvPr/>
        </p:nvSpPr>
        <p:spPr>
          <a:xfrm>
            <a:off x="1303934" y="2208276"/>
            <a:ext cx="305410" cy="228600"/>
          </a:xfrm>
          <a:prstGeom prst="rect">
            <a:avLst/>
          </a:prstGeom>
          <a:noFill/>
          <a:ln/>
        </p:spPr>
        <p:txBody>
          <a:bodyPr wrap="square" lIns="0" tIns="0" rIns="0" bIns="0" rtlCol="0" anchor="ctr"/>
          <a:lstStyle/>
          <a:p>
            <a:pPr marL="0" indent="0" algn="l">
              <a:buNone/>
            </a:pPr>
            <a:r>
              <a:rPr lang="en-US" sz="1800" b="1" dirty="0">
                <a:solidFill>
                  <a:srgbClr val="333333"/>
                </a:solidFill>
                <a:latin typeface="BIZ UDGothic" pitchFamily="34" charset="0"/>
                <a:ea typeface="BIZ UDGothic" pitchFamily="34" charset="-122"/>
                <a:cs typeface="BIZ UDGothic" pitchFamily="34" charset="-120"/>
              </a:rPr>
              <a:t>01</a:t>
            </a:r>
            <a:endParaRPr lang="en-US" sz="1800" dirty="0"/>
          </a:p>
        </p:txBody>
      </p:sp>
      <p:sp>
        <p:nvSpPr>
          <p:cNvPr id="13" name="Shape 7"/>
          <p:cNvSpPr/>
          <p:nvPr/>
        </p:nvSpPr>
        <p:spPr>
          <a:xfrm>
            <a:off x="476402" y="2788920"/>
            <a:ext cx="1886407" cy="1666951"/>
          </a:xfrm>
          <a:prstGeom prst="roundRect">
            <a:avLst>
              <a:gd name="adj" fmla="val 2508"/>
            </a:avLst>
          </a:prstGeom>
          <a:solidFill>
            <a:srgbClr val="F8F9FA"/>
          </a:solidFill>
          <a:ln/>
        </p:spPr>
      </p:sp>
      <p:sp>
        <p:nvSpPr>
          <p:cNvPr id="14" name="Shape 8"/>
          <p:cNvSpPr/>
          <p:nvPr/>
        </p:nvSpPr>
        <p:spPr>
          <a:xfrm>
            <a:off x="476402" y="2788920"/>
            <a:ext cx="1886407" cy="38405"/>
          </a:xfrm>
          <a:prstGeom prst="roundRect">
            <a:avLst>
              <a:gd name="adj" fmla="val 108843"/>
            </a:avLst>
          </a:prstGeom>
          <a:solidFill>
            <a:srgbClr val="007BFF"/>
          </a:solidFill>
          <a:ln w="12700">
            <a:solidFill>
              <a:srgbClr val="007BFF">
                <a:alpha val="0"/>
              </a:srgbClr>
            </a:solidFill>
            <a:prstDash val="solid"/>
          </a:ln>
        </p:spPr>
      </p:sp>
      <p:pic>
        <p:nvPicPr>
          <p:cNvPr id="15" name="Image 4" descr="preencoded.png"/>
          <p:cNvPicPr>
            <a:picLocks noChangeAspect="1"/>
          </p:cNvPicPr>
          <p:nvPr/>
        </p:nvPicPr>
        <p:blipFill>
          <a:blip r:embed="rId7"/>
          <a:srcRect/>
          <a:stretch/>
        </p:blipFill>
        <p:spPr>
          <a:xfrm>
            <a:off x="1303934" y="2969971"/>
            <a:ext cx="228600" cy="228600"/>
          </a:xfrm>
          <a:prstGeom prst="rect">
            <a:avLst/>
          </a:prstGeom>
        </p:spPr>
      </p:pic>
      <p:sp>
        <p:nvSpPr>
          <p:cNvPr id="16" name="Text 9"/>
          <p:cNvSpPr txBox="1"/>
          <p:nvPr/>
        </p:nvSpPr>
        <p:spPr>
          <a:xfrm>
            <a:off x="759866" y="3293669"/>
            <a:ext cx="1317650" cy="200254"/>
          </a:xfrm>
          <a:prstGeom prst="rect">
            <a:avLst/>
          </a:prstGeom>
          <a:noFill/>
          <a:ln/>
        </p:spPr>
        <p:txBody>
          <a:bodyPr wrap="square" lIns="0" tIns="0" rIns="0" bIns="0" rtlCol="0" anchor="ctr"/>
          <a:lstStyle/>
          <a:p>
            <a:pPr marL="0" indent="0" algn="ctr">
              <a:buNone/>
            </a:pPr>
            <a:r>
              <a:rPr lang="en-US" sz="1200" b="1" dirty="0">
                <a:solidFill>
                  <a:srgbClr val="333333"/>
                </a:solidFill>
                <a:latin typeface="BIZ UDGothic" pitchFamily="34" charset="0"/>
                <a:ea typeface="BIZ UDGothic" pitchFamily="34" charset="-122"/>
                <a:cs typeface="BIZ UDGothic" pitchFamily="34" charset="-120"/>
              </a:rPr>
              <a:t>市町村計画の確認</a:t>
            </a:r>
            <a:endParaRPr lang="en-US" sz="1200" dirty="0"/>
          </a:p>
        </p:txBody>
      </p:sp>
      <p:sp>
        <p:nvSpPr>
          <p:cNvPr id="17" name="Text 10"/>
          <p:cNvSpPr txBox="1"/>
          <p:nvPr/>
        </p:nvSpPr>
        <p:spPr>
          <a:xfrm>
            <a:off x="587045" y="3567989"/>
            <a:ext cx="1664208" cy="743407"/>
          </a:xfrm>
          <a:prstGeom prst="rect">
            <a:avLst/>
          </a:prstGeom>
          <a:noFill/>
          <a:ln/>
        </p:spPr>
        <p:txBody>
          <a:bodyPr wrap="square" lIns="0" tIns="0" rIns="0" bIns="0" rtlCol="0" anchor="t"/>
          <a:lstStyle/>
          <a:p>
            <a:pPr marL="0" indent="0" algn="ctr">
              <a:buNone/>
            </a:pPr>
            <a:r>
              <a:rPr lang="en-US" sz="900" dirty="0">
                <a:solidFill>
                  <a:srgbClr val="555555"/>
                </a:solidFill>
                <a:latin typeface="Noto Sans JP" pitchFamily="34" charset="0"/>
                <a:ea typeface="Noto Sans JP" pitchFamily="34" charset="-122"/>
                <a:cs typeface="Noto Sans JP" pitchFamily="34" charset="-120"/>
              </a:rPr>
              <a:t>自治体が「二地域居住促進計画」を策定しているか、または策定予定があるかを確認する。</a:t>
            </a:r>
            <a:endParaRPr lang="en-US" sz="900" dirty="0"/>
          </a:p>
        </p:txBody>
      </p:sp>
      <p:pic>
        <p:nvPicPr>
          <p:cNvPr id="18" name="Image 5" descr="preencoded.png"/>
          <p:cNvPicPr>
            <a:picLocks noChangeAspect="1"/>
          </p:cNvPicPr>
          <p:nvPr/>
        </p:nvPicPr>
        <p:blipFill>
          <a:blip r:embed="rId8"/>
          <a:srcRect l="-1923" r="-1923"/>
          <a:stretch/>
        </p:blipFill>
        <p:spPr>
          <a:xfrm>
            <a:off x="2407615" y="2169871"/>
            <a:ext cx="123444" cy="190195"/>
          </a:xfrm>
          <a:prstGeom prst="rect">
            <a:avLst/>
          </a:prstGeom>
        </p:spPr>
      </p:pic>
      <p:pic>
        <p:nvPicPr>
          <p:cNvPr id="19" name="Image 6" descr="preencoded.png"/>
          <p:cNvPicPr>
            <a:picLocks noChangeAspect="1"/>
          </p:cNvPicPr>
          <p:nvPr/>
        </p:nvPicPr>
        <p:blipFill>
          <a:blip r:embed="rId6"/>
          <a:srcRect/>
          <a:stretch/>
        </p:blipFill>
        <p:spPr>
          <a:xfrm>
            <a:off x="3187598" y="1931213"/>
            <a:ext cx="666598" cy="666598"/>
          </a:xfrm>
          <a:prstGeom prst="rect">
            <a:avLst/>
          </a:prstGeom>
        </p:spPr>
      </p:pic>
      <p:sp>
        <p:nvSpPr>
          <p:cNvPr id="20" name="Text 11"/>
          <p:cNvSpPr txBox="1"/>
          <p:nvPr/>
        </p:nvSpPr>
        <p:spPr>
          <a:xfrm>
            <a:off x="3401568" y="2093976"/>
            <a:ext cx="324612" cy="96012"/>
          </a:xfrm>
          <a:prstGeom prst="rect">
            <a:avLst/>
          </a:prstGeom>
          <a:noFill/>
          <a:ln/>
        </p:spPr>
        <p:txBody>
          <a:bodyPr wrap="square" lIns="0" tIns="0" rIns="0" bIns="0" rtlCol="0" anchor="ctr"/>
          <a:lstStyle/>
          <a:p>
            <a:pPr marL="0" indent="0" algn="l">
              <a:buNone/>
            </a:pPr>
            <a:r>
              <a:rPr lang="en-US" sz="800" b="1" dirty="0">
                <a:solidFill>
                  <a:srgbClr val="007BFF"/>
                </a:solidFill>
                <a:latin typeface="Noto Sans JP" pitchFamily="34" charset="0"/>
                <a:ea typeface="Noto Sans JP" pitchFamily="34" charset="-122"/>
                <a:cs typeface="Noto Sans JP" pitchFamily="34" charset="-120"/>
              </a:rPr>
              <a:t>STEP</a:t>
            </a:r>
            <a:endParaRPr lang="en-US" sz="800" dirty="0"/>
          </a:p>
        </p:txBody>
      </p:sp>
      <p:sp>
        <p:nvSpPr>
          <p:cNvPr id="21" name="Text 12"/>
          <p:cNvSpPr txBox="1"/>
          <p:nvPr/>
        </p:nvSpPr>
        <p:spPr>
          <a:xfrm>
            <a:off x="3406140" y="2208276"/>
            <a:ext cx="305410" cy="228600"/>
          </a:xfrm>
          <a:prstGeom prst="rect">
            <a:avLst/>
          </a:prstGeom>
          <a:noFill/>
          <a:ln/>
        </p:spPr>
        <p:txBody>
          <a:bodyPr wrap="square" lIns="0" tIns="0" rIns="0" bIns="0" rtlCol="0" anchor="ctr"/>
          <a:lstStyle/>
          <a:p>
            <a:pPr marL="0" indent="0" algn="l">
              <a:buNone/>
            </a:pPr>
            <a:r>
              <a:rPr lang="en-US" sz="1800" b="1" dirty="0">
                <a:solidFill>
                  <a:srgbClr val="333333"/>
                </a:solidFill>
                <a:latin typeface="BIZ UDGothic" pitchFamily="34" charset="0"/>
                <a:ea typeface="BIZ UDGothic" pitchFamily="34" charset="-122"/>
                <a:cs typeface="BIZ UDGothic" pitchFamily="34" charset="-120"/>
              </a:rPr>
              <a:t>02</a:t>
            </a:r>
            <a:endParaRPr lang="en-US" sz="1800" dirty="0"/>
          </a:p>
        </p:txBody>
      </p:sp>
      <p:sp>
        <p:nvSpPr>
          <p:cNvPr id="22" name="Shape 13"/>
          <p:cNvSpPr/>
          <p:nvPr/>
        </p:nvSpPr>
        <p:spPr>
          <a:xfrm>
            <a:off x="2578608" y="2788920"/>
            <a:ext cx="1886407" cy="1485900"/>
          </a:xfrm>
          <a:prstGeom prst="roundRect">
            <a:avLst>
              <a:gd name="adj" fmla="val 3156"/>
            </a:avLst>
          </a:prstGeom>
          <a:solidFill>
            <a:srgbClr val="F8F9FA"/>
          </a:solidFill>
          <a:ln/>
        </p:spPr>
      </p:sp>
      <p:sp>
        <p:nvSpPr>
          <p:cNvPr id="23" name="Shape 14"/>
          <p:cNvSpPr/>
          <p:nvPr/>
        </p:nvSpPr>
        <p:spPr>
          <a:xfrm>
            <a:off x="2578608" y="2788920"/>
            <a:ext cx="1886407" cy="38405"/>
          </a:xfrm>
          <a:prstGeom prst="roundRect">
            <a:avLst>
              <a:gd name="adj" fmla="val 122099"/>
            </a:avLst>
          </a:prstGeom>
          <a:solidFill>
            <a:srgbClr val="007BFF"/>
          </a:solidFill>
          <a:ln w="12700">
            <a:solidFill>
              <a:srgbClr val="007BFF">
                <a:alpha val="0"/>
              </a:srgbClr>
            </a:solidFill>
            <a:prstDash val="solid"/>
          </a:ln>
        </p:spPr>
      </p:sp>
      <p:pic>
        <p:nvPicPr>
          <p:cNvPr id="24" name="Image 7" descr="preencoded.png"/>
          <p:cNvPicPr>
            <a:picLocks noChangeAspect="1"/>
          </p:cNvPicPr>
          <p:nvPr/>
        </p:nvPicPr>
        <p:blipFill>
          <a:blip r:embed="rId9"/>
          <a:srcRect l="-80" r="-80"/>
          <a:stretch/>
        </p:blipFill>
        <p:spPr>
          <a:xfrm>
            <a:off x="3377794" y="2969971"/>
            <a:ext cx="286207" cy="228600"/>
          </a:xfrm>
          <a:prstGeom prst="rect">
            <a:avLst/>
          </a:prstGeom>
        </p:spPr>
      </p:pic>
      <p:sp>
        <p:nvSpPr>
          <p:cNvPr id="25" name="Text 15"/>
          <p:cNvSpPr txBox="1"/>
          <p:nvPr/>
        </p:nvSpPr>
        <p:spPr>
          <a:xfrm>
            <a:off x="3177540" y="3293669"/>
            <a:ext cx="685800" cy="200254"/>
          </a:xfrm>
          <a:prstGeom prst="rect">
            <a:avLst/>
          </a:prstGeom>
          <a:noFill/>
          <a:ln/>
        </p:spPr>
        <p:txBody>
          <a:bodyPr wrap="square" lIns="0" tIns="0" rIns="0" bIns="0" rtlCol="0" anchor="ctr"/>
          <a:lstStyle/>
          <a:p>
            <a:pPr marL="0" indent="0" algn="ctr">
              <a:buNone/>
            </a:pPr>
            <a:r>
              <a:rPr lang="en-US" sz="1200" b="1" dirty="0">
                <a:solidFill>
                  <a:srgbClr val="333333"/>
                </a:solidFill>
                <a:latin typeface="BIZ UDGothic" pitchFamily="34" charset="0"/>
                <a:ea typeface="BIZ UDGothic" pitchFamily="34" charset="-122"/>
                <a:cs typeface="BIZ UDGothic" pitchFamily="34" charset="-120"/>
              </a:rPr>
              <a:t>事前協議</a:t>
            </a:r>
            <a:endParaRPr lang="en-US" sz="1200" dirty="0"/>
          </a:p>
        </p:txBody>
      </p:sp>
      <p:sp>
        <p:nvSpPr>
          <p:cNvPr id="26" name="Text 16"/>
          <p:cNvSpPr txBox="1"/>
          <p:nvPr/>
        </p:nvSpPr>
        <p:spPr>
          <a:xfrm>
            <a:off x="2689250" y="3567989"/>
            <a:ext cx="1664208" cy="562356"/>
          </a:xfrm>
          <a:prstGeom prst="rect">
            <a:avLst/>
          </a:prstGeom>
          <a:noFill/>
          <a:ln/>
        </p:spPr>
        <p:txBody>
          <a:bodyPr wrap="square" lIns="0" tIns="0" rIns="0" bIns="0" rtlCol="0" anchor="t"/>
          <a:lstStyle/>
          <a:p>
            <a:pPr marL="0" indent="0" algn="ctr">
              <a:buNone/>
            </a:pPr>
            <a:r>
              <a:rPr lang="en-US" sz="900" dirty="0">
                <a:solidFill>
                  <a:srgbClr val="555555"/>
                </a:solidFill>
                <a:latin typeface="Noto Sans JP" pitchFamily="34" charset="0"/>
                <a:ea typeface="Noto Sans JP" pitchFamily="34" charset="-122"/>
                <a:cs typeface="Noto Sans JP" pitchFamily="34" charset="-120"/>
              </a:rPr>
              <a:t>担当課へアポイントを取り、「支援法人」指定に向けた意向表明と協議を行う。</a:t>
            </a:r>
            <a:endParaRPr lang="en-US" sz="900" dirty="0"/>
          </a:p>
        </p:txBody>
      </p:sp>
      <p:pic>
        <p:nvPicPr>
          <p:cNvPr id="27" name="Image 8" descr="preencoded.png"/>
          <p:cNvPicPr>
            <a:picLocks noChangeAspect="1"/>
          </p:cNvPicPr>
          <p:nvPr/>
        </p:nvPicPr>
        <p:blipFill>
          <a:blip r:embed="rId8"/>
          <a:srcRect l="-1923" r="-1923"/>
          <a:stretch/>
        </p:blipFill>
        <p:spPr>
          <a:xfrm>
            <a:off x="4510735" y="2169871"/>
            <a:ext cx="123444" cy="190195"/>
          </a:xfrm>
          <a:prstGeom prst="rect">
            <a:avLst/>
          </a:prstGeom>
        </p:spPr>
      </p:pic>
      <p:pic>
        <p:nvPicPr>
          <p:cNvPr id="28" name="Image 9" descr="preencoded.png"/>
          <p:cNvPicPr>
            <a:picLocks noChangeAspect="1"/>
          </p:cNvPicPr>
          <p:nvPr/>
        </p:nvPicPr>
        <p:blipFill>
          <a:blip r:embed="rId6"/>
          <a:srcRect/>
          <a:stretch/>
        </p:blipFill>
        <p:spPr>
          <a:xfrm>
            <a:off x="5289804" y="1931213"/>
            <a:ext cx="666598" cy="666598"/>
          </a:xfrm>
          <a:prstGeom prst="rect">
            <a:avLst/>
          </a:prstGeom>
        </p:spPr>
      </p:pic>
      <p:sp>
        <p:nvSpPr>
          <p:cNvPr id="29" name="Text 17"/>
          <p:cNvSpPr txBox="1"/>
          <p:nvPr/>
        </p:nvSpPr>
        <p:spPr>
          <a:xfrm>
            <a:off x="5503774" y="2093976"/>
            <a:ext cx="324612" cy="96012"/>
          </a:xfrm>
          <a:prstGeom prst="rect">
            <a:avLst/>
          </a:prstGeom>
          <a:noFill/>
          <a:ln/>
        </p:spPr>
        <p:txBody>
          <a:bodyPr wrap="square" lIns="0" tIns="0" rIns="0" bIns="0" rtlCol="0" anchor="ctr"/>
          <a:lstStyle/>
          <a:p>
            <a:pPr marL="0" indent="0" algn="l">
              <a:buNone/>
            </a:pPr>
            <a:r>
              <a:rPr lang="en-US" sz="800" b="1" dirty="0">
                <a:solidFill>
                  <a:srgbClr val="007BFF"/>
                </a:solidFill>
                <a:latin typeface="Noto Sans JP" pitchFamily="34" charset="0"/>
                <a:ea typeface="Noto Sans JP" pitchFamily="34" charset="-122"/>
                <a:cs typeface="Noto Sans JP" pitchFamily="34" charset="-120"/>
              </a:rPr>
              <a:t>STEP</a:t>
            </a:r>
            <a:endParaRPr lang="en-US" sz="800" dirty="0"/>
          </a:p>
        </p:txBody>
      </p:sp>
      <p:sp>
        <p:nvSpPr>
          <p:cNvPr id="30" name="Text 18"/>
          <p:cNvSpPr txBox="1"/>
          <p:nvPr/>
        </p:nvSpPr>
        <p:spPr>
          <a:xfrm>
            <a:off x="5509260" y="2208276"/>
            <a:ext cx="305410" cy="228600"/>
          </a:xfrm>
          <a:prstGeom prst="rect">
            <a:avLst/>
          </a:prstGeom>
          <a:noFill/>
          <a:ln/>
        </p:spPr>
        <p:txBody>
          <a:bodyPr wrap="square" lIns="0" tIns="0" rIns="0" bIns="0" rtlCol="0" anchor="ctr"/>
          <a:lstStyle/>
          <a:p>
            <a:pPr marL="0" indent="0" algn="l">
              <a:buNone/>
            </a:pPr>
            <a:r>
              <a:rPr lang="en-US" sz="1800" b="1" dirty="0">
                <a:solidFill>
                  <a:srgbClr val="333333"/>
                </a:solidFill>
                <a:latin typeface="BIZ UDGothic" pitchFamily="34" charset="0"/>
                <a:ea typeface="BIZ UDGothic" pitchFamily="34" charset="-122"/>
                <a:cs typeface="BIZ UDGothic" pitchFamily="34" charset="-120"/>
              </a:rPr>
              <a:t>03</a:t>
            </a:r>
            <a:endParaRPr lang="en-US" sz="1800" dirty="0"/>
          </a:p>
        </p:txBody>
      </p:sp>
      <p:sp>
        <p:nvSpPr>
          <p:cNvPr id="31" name="Shape 19"/>
          <p:cNvSpPr/>
          <p:nvPr/>
        </p:nvSpPr>
        <p:spPr>
          <a:xfrm>
            <a:off x="4680814" y="2788920"/>
            <a:ext cx="1886407" cy="1485900"/>
          </a:xfrm>
          <a:prstGeom prst="roundRect">
            <a:avLst>
              <a:gd name="adj" fmla="val 3156"/>
            </a:avLst>
          </a:prstGeom>
          <a:solidFill>
            <a:srgbClr val="F8F9FA"/>
          </a:solidFill>
          <a:ln/>
        </p:spPr>
      </p:sp>
      <p:sp>
        <p:nvSpPr>
          <p:cNvPr id="32" name="Shape 20"/>
          <p:cNvSpPr/>
          <p:nvPr/>
        </p:nvSpPr>
        <p:spPr>
          <a:xfrm>
            <a:off x="4680814" y="2788920"/>
            <a:ext cx="1886407" cy="38405"/>
          </a:xfrm>
          <a:prstGeom prst="roundRect">
            <a:avLst>
              <a:gd name="adj" fmla="val 122099"/>
            </a:avLst>
          </a:prstGeom>
          <a:solidFill>
            <a:srgbClr val="007BFF"/>
          </a:solidFill>
          <a:ln w="12700">
            <a:solidFill>
              <a:srgbClr val="007BFF">
                <a:alpha val="0"/>
              </a:srgbClr>
            </a:solidFill>
            <a:prstDash val="solid"/>
          </a:ln>
        </p:spPr>
      </p:sp>
      <p:pic>
        <p:nvPicPr>
          <p:cNvPr id="33" name="Image 10" descr="preencoded.png"/>
          <p:cNvPicPr>
            <a:picLocks noChangeAspect="1"/>
          </p:cNvPicPr>
          <p:nvPr/>
        </p:nvPicPr>
        <p:blipFill>
          <a:blip r:embed="rId10"/>
          <a:srcRect l="-80" r="-80"/>
          <a:stretch/>
        </p:blipFill>
        <p:spPr>
          <a:xfrm>
            <a:off x="5479999" y="2969971"/>
            <a:ext cx="286207" cy="228600"/>
          </a:xfrm>
          <a:prstGeom prst="rect">
            <a:avLst/>
          </a:prstGeom>
        </p:spPr>
      </p:pic>
      <p:sp>
        <p:nvSpPr>
          <p:cNvPr id="34" name="Text 21"/>
          <p:cNvSpPr txBox="1"/>
          <p:nvPr/>
        </p:nvSpPr>
        <p:spPr>
          <a:xfrm>
            <a:off x="5280660" y="3293669"/>
            <a:ext cx="685800" cy="200254"/>
          </a:xfrm>
          <a:prstGeom prst="rect">
            <a:avLst/>
          </a:prstGeom>
          <a:noFill/>
          <a:ln/>
        </p:spPr>
        <p:txBody>
          <a:bodyPr wrap="square" lIns="0" tIns="0" rIns="0" bIns="0" rtlCol="0" anchor="ctr"/>
          <a:lstStyle/>
          <a:p>
            <a:pPr marL="0" indent="0" algn="ctr">
              <a:buNone/>
            </a:pPr>
            <a:r>
              <a:rPr lang="en-US" sz="1200" b="1" dirty="0">
                <a:solidFill>
                  <a:srgbClr val="333333"/>
                </a:solidFill>
                <a:latin typeface="BIZ UDGothic" pitchFamily="34" charset="0"/>
                <a:ea typeface="BIZ UDGothic" pitchFamily="34" charset="-122"/>
                <a:cs typeface="BIZ UDGothic" pitchFamily="34" charset="-120"/>
              </a:rPr>
              <a:t>体制整備</a:t>
            </a:r>
            <a:endParaRPr lang="en-US" sz="1200" dirty="0"/>
          </a:p>
        </p:txBody>
      </p:sp>
      <p:sp>
        <p:nvSpPr>
          <p:cNvPr id="35" name="Text 22"/>
          <p:cNvSpPr txBox="1"/>
          <p:nvPr/>
        </p:nvSpPr>
        <p:spPr>
          <a:xfrm>
            <a:off x="4792370" y="3567989"/>
            <a:ext cx="1664208" cy="562356"/>
          </a:xfrm>
          <a:prstGeom prst="rect">
            <a:avLst/>
          </a:prstGeom>
          <a:noFill/>
          <a:ln/>
        </p:spPr>
        <p:txBody>
          <a:bodyPr wrap="square" lIns="0" tIns="0" rIns="0" bIns="0" rtlCol="0" anchor="t"/>
          <a:lstStyle/>
          <a:p>
            <a:pPr marL="0" indent="0" algn="ctr">
              <a:buNone/>
            </a:pPr>
            <a:r>
              <a:rPr lang="en-US" sz="900" dirty="0">
                <a:solidFill>
                  <a:srgbClr val="555555"/>
                </a:solidFill>
                <a:latin typeface="Noto Sans JP" pitchFamily="34" charset="0"/>
                <a:ea typeface="Noto Sans JP" pitchFamily="34" charset="-122"/>
                <a:cs typeface="Noto Sans JP" pitchFamily="34" charset="-120"/>
              </a:rPr>
              <a:t>支部内での専任相談員の配置、相談窓口の設置など、受け入れ体制を整える。</a:t>
            </a:r>
            <a:endParaRPr lang="en-US" sz="900" dirty="0"/>
          </a:p>
        </p:txBody>
      </p:sp>
      <p:pic>
        <p:nvPicPr>
          <p:cNvPr id="36" name="Image 11" descr="preencoded.png"/>
          <p:cNvPicPr>
            <a:picLocks noChangeAspect="1"/>
          </p:cNvPicPr>
          <p:nvPr/>
        </p:nvPicPr>
        <p:blipFill>
          <a:blip r:embed="rId8"/>
          <a:srcRect l="-1923" r="-1923"/>
          <a:stretch/>
        </p:blipFill>
        <p:spPr>
          <a:xfrm>
            <a:off x="6612941" y="2169871"/>
            <a:ext cx="123444" cy="190195"/>
          </a:xfrm>
          <a:prstGeom prst="rect">
            <a:avLst/>
          </a:prstGeom>
        </p:spPr>
      </p:pic>
      <p:pic>
        <p:nvPicPr>
          <p:cNvPr id="37" name="Image 12" descr="preencoded.png"/>
          <p:cNvPicPr>
            <a:picLocks noChangeAspect="1"/>
          </p:cNvPicPr>
          <p:nvPr/>
        </p:nvPicPr>
        <p:blipFill>
          <a:blip r:embed="rId6"/>
          <a:srcRect/>
          <a:stretch/>
        </p:blipFill>
        <p:spPr>
          <a:xfrm>
            <a:off x="7392010" y="1931213"/>
            <a:ext cx="666598" cy="666598"/>
          </a:xfrm>
          <a:prstGeom prst="rect">
            <a:avLst/>
          </a:prstGeom>
        </p:spPr>
      </p:pic>
      <p:sp>
        <p:nvSpPr>
          <p:cNvPr id="38" name="Text 23"/>
          <p:cNvSpPr txBox="1"/>
          <p:nvPr/>
        </p:nvSpPr>
        <p:spPr>
          <a:xfrm>
            <a:off x="7606894" y="2093976"/>
            <a:ext cx="324612" cy="96012"/>
          </a:xfrm>
          <a:prstGeom prst="rect">
            <a:avLst/>
          </a:prstGeom>
          <a:noFill/>
          <a:ln/>
        </p:spPr>
        <p:txBody>
          <a:bodyPr wrap="square" lIns="0" tIns="0" rIns="0" bIns="0" rtlCol="0" anchor="ctr"/>
          <a:lstStyle/>
          <a:p>
            <a:pPr marL="0" indent="0" algn="l">
              <a:buNone/>
            </a:pPr>
            <a:r>
              <a:rPr lang="en-US" sz="800" b="1" dirty="0">
                <a:solidFill>
                  <a:srgbClr val="007BFF"/>
                </a:solidFill>
                <a:latin typeface="Noto Sans JP" pitchFamily="34" charset="0"/>
                <a:ea typeface="Noto Sans JP" pitchFamily="34" charset="-122"/>
                <a:cs typeface="Noto Sans JP" pitchFamily="34" charset="-120"/>
              </a:rPr>
              <a:t>STEP</a:t>
            </a:r>
            <a:endParaRPr lang="en-US" sz="800" dirty="0"/>
          </a:p>
        </p:txBody>
      </p:sp>
      <p:sp>
        <p:nvSpPr>
          <p:cNvPr id="39" name="Text 24"/>
          <p:cNvSpPr txBox="1"/>
          <p:nvPr/>
        </p:nvSpPr>
        <p:spPr>
          <a:xfrm>
            <a:off x="7611466" y="2208276"/>
            <a:ext cx="305410" cy="228600"/>
          </a:xfrm>
          <a:prstGeom prst="rect">
            <a:avLst/>
          </a:prstGeom>
          <a:noFill/>
          <a:ln/>
        </p:spPr>
        <p:txBody>
          <a:bodyPr wrap="square" lIns="0" tIns="0" rIns="0" bIns="0" rtlCol="0" anchor="ctr"/>
          <a:lstStyle/>
          <a:p>
            <a:pPr marL="0" indent="0" algn="l">
              <a:buNone/>
            </a:pPr>
            <a:r>
              <a:rPr lang="en-US" sz="1800" b="1" dirty="0">
                <a:solidFill>
                  <a:srgbClr val="333333"/>
                </a:solidFill>
                <a:latin typeface="BIZ UDGothic" pitchFamily="34" charset="0"/>
                <a:ea typeface="BIZ UDGothic" pitchFamily="34" charset="-122"/>
                <a:cs typeface="BIZ UDGothic" pitchFamily="34" charset="-120"/>
              </a:rPr>
              <a:t>04</a:t>
            </a:r>
            <a:endParaRPr lang="en-US" sz="1800" dirty="0"/>
          </a:p>
        </p:txBody>
      </p:sp>
      <p:sp>
        <p:nvSpPr>
          <p:cNvPr id="40" name="Shape 25"/>
          <p:cNvSpPr/>
          <p:nvPr/>
        </p:nvSpPr>
        <p:spPr>
          <a:xfrm>
            <a:off x="6783934" y="2788920"/>
            <a:ext cx="1886407" cy="1485900"/>
          </a:xfrm>
          <a:prstGeom prst="roundRect">
            <a:avLst>
              <a:gd name="adj" fmla="val 3156"/>
            </a:avLst>
          </a:prstGeom>
          <a:solidFill>
            <a:srgbClr val="F8F9FA"/>
          </a:solidFill>
          <a:ln/>
        </p:spPr>
      </p:sp>
      <p:sp>
        <p:nvSpPr>
          <p:cNvPr id="41" name="Shape 26"/>
          <p:cNvSpPr/>
          <p:nvPr/>
        </p:nvSpPr>
        <p:spPr>
          <a:xfrm>
            <a:off x="6783934" y="2788920"/>
            <a:ext cx="1886407" cy="38405"/>
          </a:xfrm>
          <a:prstGeom prst="roundRect">
            <a:avLst>
              <a:gd name="adj" fmla="val 122099"/>
            </a:avLst>
          </a:prstGeom>
          <a:solidFill>
            <a:srgbClr val="007BFF"/>
          </a:solidFill>
          <a:ln w="12700">
            <a:solidFill>
              <a:srgbClr val="007BFF">
                <a:alpha val="0"/>
              </a:srgbClr>
            </a:solidFill>
            <a:prstDash val="solid"/>
          </a:ln>
        </p:spPr>
      </p:sp>
      <p:pic>
        <p:nvPicPr>
          <p:cNvPr id="42" name="Image 13" descr="preencoded.png"/>
          <p:cNvPicPr>
            <a:picLocks noChangeAspect="1"/>
          </p:cNvPicPr>
          <p:nvPr/>
        </p:nvPicPr>
        <p:blipFill>
          <a:blip r:embed="rId11"/>
          <a:srcRect t="-45" b="-45"/>
          <a:stretch/>
        </p:blipFill>
        <p:spPr>
          <a:xfrm>
            <a:off x="7596835" y="2969971"/>
            <a:ext cx="256946" cy="228600"/>
          </a:xfrm>
          <a:prstGeom prst="rect">
            <a:avLst/>
          </a:prstGeom>
        </p:spPr>
      </p:pic>
      <p:sp>
        <p:nvSpPr>
          <p:cNvPr id="43" name="Text 27"/>
          <p:cNvSpPr txBox="1"/>
          <p:nvPr/>
        </p:nvSpPr>
        <p:spPr>
          <a:xfrm>
            <a:off x="7535570" y="3293669"/>
            <a:ext cx="381305" cy="200254"/>
          </a:xfrm>
          <a:prstGeom prst="rect">
            <a:avLst/>
          </a:prstGeom>
          <a:noFill/>
          <a:ln/>
        </p:spPr>
        <p:txBody>
          <a:bodyPr wrap="square" lIns="0" tIns="0" rIns="0" bIns="0" rtlCol="0" anchor="ctr"/>
          <a:lstStyle/>
          <a:p>
            <a:pPr marL="0" indent="0" algn="ctr">
              <a:buNone/>
            </a:pPr>
            <a:r>
              <a:rPr lang="en-US" sz="1200" b="1" dirty="0">
                <a:solidFill>
                  <a:srgbClr val="333333"/>
                </a:solidFill>
                <a:latin typeface="BIZ UDGothic" pitchFamily="34" charset="0"/>
                <a:ea typeface="BIZ UDGothic" pitchFamily="34" charset="-122"/>
                <a:cs typeface="BIZ UDGothic" pitchFamily="34" charset="-120"/>
              </a:rPr>
              <a:t>申請</a:t>
            </a:r>
            <a:endParaRPr lang="en-US" sz="1200" dirty="0"/>
          </a:p>
        </p:txBody>
      </p:sp>
      <p:sp>
        <p:nvSpPr>
          <p:cNvPr id="44" name="Text 28"/>
          <p:cNvSpPr txBox="1"/>
          <p:nvPr/>
        </p:nvSpPr>
        <p:spPr>
          <a:xfrm>
            <a:off x="6894576" y="3567989"/>
            <a:ext cx="1664208" cy="562356"/>
          </a:xfrm>
          <a:prstGeom prst="rect">
            <a:avLst/>
          </a:prstGeom>
          <a:noFill/>
          <a:ln/>
        </p:spPr>
        <p:txBody>
          <a:bodyPr wrap="square" lIns="0" tIns="0" rIns="0" bIns="0" rtlCol="0" anchor="t"/>
          <a:lstStyle/>
          <a:p>
            <a:pPr marL="0" indent="0" algn="ctr">
              <a:buNone/>
            </a:pPr>
            <a:r>
              <a:rPr lang="en-US" sz="900" dirty="0">
                <a:solidFill>
                  <a:srgbClr val="555555"/>
                </a:solidFill>
                <a:latin typeface="Noto Sans JP" pitchFamily="34" charset="0"/>
                <a:ea typeface="Noto Sans JP" pitchFamily="34" charset="-122"/>
                <a:cs typeface="Noto Sans JP" pitchFamily="34" charset="-120"/>
              </a:rPr>
              <a:t>指定申請書および必要書類を作成し、市町村長へ正式に提出する。</a:t>
            </a:r>
            <a:endParaRPr lang="en-US" sz="900" dirty="0"/>
          </a:p>
        </p:txBody>
      </p:sp>
      <p:sp>
        <p:nvSpPr>
          <p:cNvPr id="45" name="Text 29"/>
          <p:cNvSpPr txBox="1"/>
          <p:nvPr/>
        </p:nvSpPr>
        <p:spPr>
          <a:xfrm>
            <a:off x="476402" y="4767682"/>
            <a:ext cx="1461211" cy="171907"/>
          </a:xfrm>
          <a:prstGeom prst="rect">
            <a:avLst/>
          </a:prstGeom>
          <a:noFill/>
          <a:ln/>
        </p:spPr>
        <p:txBody>
          <a:bodyPr wrap="square" lIns="0" tIns="0" rIns="0" bIns="0" rtlCol="0" anchor="ctr"/>
          <a:lstStyle/>
          <a:p>
            <a:pPr marL="0" indent="0" algn="l">
              <a:buNone/>
            </a:pPr>
            <a:r>
              <a:rPr lang="en-US" sz="900" dirty="0">
                <a:solidFill>
                  <a:srgbClr val="888888"/>
                </a:solidFill>
                <a:latin typeface="Noto Sans JP" pitchFamily="34" charset="0"/>
                <a:ea typeface="Noto Sans JP" pitchFamily="34" charset="-122"/>
                <a:cs typeface="Noto Sans JP" pitchFamily="34" charset="-120"/>
              </a:rPr>
              <a:t>令和7年度 制度活用勉強会</a:t>
            </a:r>
            <a:endParaRPr lang="en-US" sz="900" dirty="0"/>
          </a:p>
        </p:txBody>
      </p:sp>
      <p:sp>
        <p:nvSpPr>
          <p:cNvPr id="46" name="Text 30"/>
          <p:cNvSpPr txBox="1"/>
          <p:nvPr/>
        </p:nvSpPr>
        <p:spPr>
          <a:xfrm>
            <a:off x="8333842" y="4753051"/>
            <a:ext cx="41971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9 / 10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FFFFF"/>
          </a:solidFill>
          <a:ln w="12700">
            <a:solidFill>
              <a:srgbClr val="FFFFFF">
                <a:alpha val="0"/>
              </a:srgbClr>
            </a:solidFill>
            <a:prstDash val="solid"/>
          </a:ln>
        </p:spPr>
      </p:sp>
      <p:sp>
        <p:nvSpPr>
          <p:cNvPr id="3" name="Shape 1"/>
          <p:cNvSpPr/>
          <p:nvPr/>
        </p:nvSpPr>
        <p:spPr>
          <a:xfrm>
            <a:off x="6572707" y="-1714500"/>
            <a:ext cx="4286707" cy="4286707"/>
          </a:xfrm>
          <a:prstGeom prst="ellipse">
            <a:avLst/>
          </a:prstGeom>
          <a:solidFill>
            <a:srgbClr val="007BFF">
              <a:alpha val="10000"/>
            </a:srgbClr>
          </a:solidFill>
          <a:ln w="12700">
            <a:solidFill>
              <a:srgbClr val="FFFFFF">
                <a:alpha val="0"/>
              </a:srgbClr>
            </a:solidFill>
            <a:prstDash val="solid"/>
          </a:ln>
        </p:spPr>
      </p:sp>
      <p:sp>
        <p:nvSpPr>
          <p:cNvPr id="4" name="Text 2"/>
          <p:cNvSpPr txBox="1"/>
          <p:nvPr/>
        </p:nvSpPr>
        <p:spPr>
          <a:xfrm>
            <a:off x="476402" y="381305"/>
            <a:ext cx="8382305" cy="200254"/>
          </a:xfrm>
          <a:prstGeom prst="rect">
            <a:avLst/>
          </a:prstGeom>
          <a:noFill/>
          <a:ln/>
        </p:spPr>
        <p:txBody>
          <a:bodyPr wrap="square" lIns="0" tIns="0" rIns="0" bIns="0" rtlCol="0" anchor="ctr"/>
          <a:lstStyle/>
          <a:p>
            <a:pPr marL="0" indent="0" algn="l">
              <a:buNone/>
            </a:pPr>
            <a:r>
              <a:rPr lang="en-US" sz="1000" b="1" kern="0" spc="52" dirty="0">
                <a:solidFill>
                  <a:srgbClr val="007BFF"/>
                </a:solidFill>
                <a:latin typeface="Noto Sans JP" pitchFamily="34" charset="0"/>
                <a:ea typeface="Noto Sans JP" pitchFamily="34" charset="-122"/>
                <a:cs typeface="Noto Sans JP" pitchFamily="34" charset="-120"/>
              </a:rPr>
              <a:t>まとめ</a:t>
            </a:r>
            <a:endParaRPr lang="en-US" sz="1000" dirty="0"/>
          </a:p>
        </p:txBody>
      </p:sp>
      <p:sp>
        <p:nvSpPr>
          <p:cNvPr id="5" name="Text 3"/>
          <p:cNvSpPr txBox="1"/>
          <p:nvPr/>
        </p:nvSpPr>
        <p:spPr>
          <a:xfrm>
            <a:off x="476402" y="619049"/>
            <a:ext cx="8382305" cy="372161"/>
          </a:xfrm>
          <a:prstGeom prst="rect">
            <a:avLst/>
          </a:prstGeom>
          <a:noFill/>
          <a:ln/>
        </p:spPr>
        <p:txBody>
          <a:bodyPr wrap="square" lIns="0" tIns="0" rIns="0" bIns="0" rtlCol="0" anchor="ctr"/>
          <a:lstStyle/>
          <a:p>
            <a:pPr marL="0" indent="0" algn="l">
              <a:buNone/>
            </a:pPr>
            <a:r>
              <a:rPr lang="en-US" sz="2400" b="1" dirty="0">
                <a:solidFill>
                  <a:srgbClr val="333333"/>
                </a:solidFill>
                <a:latin typeface="BIZ UDGothic" pitchFamily="34" charset="0"/>
                <a:ea typeface="BIZ UDGothic" pitchFamily="34" charset="-122"/>
                <a:cs typeface="BIZ UDGothic" pitchFamily="34" charset="-120"/>
              </a:rPr>
              <a:t>これからの空き家対策と支部の役割</a:t>
            </a:r>
            <a:endParaRPr lang="en-US" sz="2400" dirty="0"/>
          </a:p>
        </p:txBody>
      </p:sp>
      <p:pic>
        <p:nvPicPr>
          <p:cNvPr id="6" name="Image 0" descr="preencoded.png"/>
          <p:cNvPicPr>
            <a:picLocks noChangeAspect="1"/>
          </p:cNvPicPr>
          <p:nvPr/>
        </p:nvPicPr>
        <p:blipFill>
          <a:blip r:embed="rId3"/>
          <a:srcRect t="-402" b="-402"/>
          <a:stretch/>
        </p:blipFill>
        <p:spPr>
          <a:xfrm>
            <a:off x="476402" y="1127455"/>
            <a:ext cx="8191195" cy="19202"/>
          </a:xfrm>
          <a:prstGeom prst="rect">
            <a:avLst/>
          </a:prstGeom>
        </p:spPr>
      </p:pic>
      <p:sp>
        <p:nvSpPr>
          <p:cNvPr id="7" name="Shape 4"/>
          <p:cNvSpPr/>
          <p:nvPr/>
        </p:nvSpPr>
        <p:spPr>
          <a:xfrm>
            <a:off x="476402" y="1127455"/>
            <a:ext cx="1143000" cy="19202"/>
          </a:xfrm>
          <a:prstGeom prst="rect">
            <a:avLst/>
          </a:prstGeom>
          <a:solidFill>
            <a:srgbClr val="007BFF"/>
          </a:solidFill>
          <a:ln w="12700">
            <a:solidFill>
              <a:srgbClr val="FFFFFF">
                <a:alpha val="0"/>
              </a:srgbClr>
            </a:solidFill>
            <a:prstDash val="solid"/>
          </a:ln>
        </p:spPr>
      </p:sp>
      <p:sp>
        <p:nvSpPr>
          <p:cNvPr id="8" name="Shape 5"/>
          <p:cNvSpPr/>
          <p:nvPr/>
        </p:nvSpPr>
        <p:spPr>
          <a:xfrm>
            <a:off x="476402" y="1432865"/>
            <a:ext cx="8191195" cy="1104595"/>
          </a:xfrm>
          <a:prstGeom prst="roundRect">
            <a:avLst>
              <a:gd name="adj" fmla="val 11418"/>
            </a:avLst>
          </a:prstGeom>
          <a:solidFill>
            <a:srgbClr val="F8F9FA"/>
          </a:solidFill>
          <a:ln/>
        </p:spPr>
      </p:sp>
      <p:sp>
        <p:nvSpPr>
          <p:cNvPr id="9" name="Shape 6"/>
          <p:cNvSpPr/>
          <p:nvPr/>
        </p:nvSpPr>
        <p:spPr>
          <a:xfrm>
            <a:off x="476402" y="1432865"/>
            <a:ext cx="57607" cy="1104595"/>
          </a:xfrm>
          <a:prstGeom prst="roundRect">
            <a:avLst>
              <a:gd name="adj" fmla="val 218939"/>
            </a:avLst>
          </a:prstGeom>
          <a:solidFill>
            <a:srgbClr val="007BFF"/>
          </a:solidFill>
          <a:ln w="12700">
            <a:solidFill>
              <a:srgbClr val="007BFF">
                <a:alpha val="0"/>
              </a:srgbClr>
            </a:solidFill>
            <a:prstDash val="solid"/>
          </a:ln>
        </p:spPr>
      </p:sp>
      <p:sp>
        <p:nvSpPr>
          <p:cNvPr id="10" name="Shape 7"/>
          <p:cNvSpPr/>
          <p:nvPr/>
        </p:nvSpPr>
        <p:spPr>
          <a:xfrm>
            <a:off x="771754" y="1698955"/>
            <a:ext cx="571500" cy="571500"/>
          </a:xfrm>
          <a:prstGeom prst="ellipse">
            <a:avLst/>
          </a:prstGeom>
          <a:solidFill>
            <a:srgbClr val="E6F2FF"/>
          </a:solidFill>
          <a:ln w="12700">
            <a:solidFill>
              <a:srgbClr val="FFFFFF">
                <a:alpha val="0"/>
              </a:srgbClr>
            </a:solidFill>
            <a:prstDash val="solid"/>
          </a:ln>
        </p:spPr>
      </p:sp>
      <p:pic>
        <p:nvPicPr>
          <p:cNvPr id="11" name="Image 1" descr="preencoded.png"/>
          <p:cNvPicPr>
            <a:picLocks noChangeAspect="1"/>
          </p:cNvPicPr>
          <p:nvPr/>
        </p:nvPicPr>
        <p:blipFill>
          <a:blip r:embed="rId4"/>
          <a:srcRect/>
          <a:stretch/>
        </p:blipFill>
        <p:spPr>
          <a:xfrm>
            <a:off x="923544" y="1851660"/>
            <a:ext cx="267005" cy="267005"/>
          </a:xfrm>
          <a:prstGeom prst="rect">
            <a:avLst/>
          </a:prstGeom>
        </p:spPr>
      </p:pic>
      <p:sp>
        <p:nvSpPr>
          <p:cNvPr id="12" name="Text 8"/>
          <p:cNvSpPr txBox="1"/>
          <p:nvPr/>
        </p:nvSpPr>
        <p:spPr>
          <a:xfrm>
            <a:off x="1580998" y="1623060"/>
            <a:ext cx="7039051"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「空き家対策」の進化</a:t>
            </a:r>
            <a:endParaRPr lang="en-US" sz="1500" dirty="0"/>
          </a:p>
        </p:txBody>
      </p:sp>
      <p:sp>
        <p:nvSpPr>
          <p:cNvPr id="13" name="Text 9"/>
          <p:cNvSpPr txBox="1"/>
          <p:nvPr/>
        </p:nvSpPr>
        <p:spPr>
          <a:xfrm>
            <a:off x="1580998" y="1918411"/>
            <a:ext cx="6924751" cy="428854"/>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 これまでのボランティア活動から、</a:t>
            </a:r>
            <a:r>
              <a:rPr lang="en-US" sz="1100" b="1" dirty="0">
                <a:solidFill>
                  <a:srgbClr val="007BFF"/>
                </a:solidFill>
                <a:latin typeface="Noto Sans JP" pitchFamily="34" charset="0"/>
                <a:ea typeface="Noto Sans JP" pitchFamily="34" charset="-122"/>
                <a:cs typeface="Noto Sans JP" pitchFamily="34" charset="-120"/>
              </a:rPr>
              <a:t>「公的な準公共事業」</a:t>
            </a:r>
            <a:r>
              <a:rPr lang="en-US" sz="1100" dirty="0">
                <a:solidFill>
                  <a:srgbClr val="555555"/>
                </a:solidFill>
                <a:latin typeface="Noto Sans JP" pitchFamily="34" charset="0"/>
                <a:ea typeface="Noto Sans JP" pitchFamily="34" charset="-122"/>
                <a:cs typeface="Noto Sans JP" pitchFamily="34" charset="-120"/>
              </a:rPr>
              <a:t>へとステージが変わります。行政のパートナーとしての責任と機会が拡大します。 </a:t>
            </a:r>
            <a:endParaRPr lang="en-US" sz="1100" dirty="0"/>
          </a:p>
        </p:txBody>
      </p:sp>
      <p:sp>
        <p:nvSpPr>
          <p:cNvPr id="14" name="Shape 10"/>
          <p:cNvSpPr/>
          <p:nvPr/>
        </p:nvSpPr>
        <p:spPr>
          <a:xfrm>
            <a:off x="476402" y="2727655"/>
            <a:ext cx="8191195" cy="1104595"/>
          </a:xfrm>
          <a:prstGeom prst="roundRect">
            <a:avLst>
              <a:gd name="adj" fmla="val 11418"/>
            </a:avLst>
          </a:prstGeom>
          <a:solidFill>
            <a:srgbClr val="F8F9FA"/>
          </a:solidFill>
          <a:ln/>
        </p:spPr>
      </p:sp>
      <p:sp>
        <p:nvSpPr>
          <p:cNvPr id="15" name="Shape 11"/>
          <p:cNvSpPr/>
          <p:nvPr/>
        </p:nvSpPr>
        <p:spPr>
          <a:xfrm>
            <a:off x="476402" y="2727655"/>
            <a:ext cx="57607" cy="1104595"/>
          </a:xfrm>
          <a:prstGeom prst="roundRect">
            <a:avLst>
              <a:gd name="adj" fmla="val 218939"/>
            </a:avLst>
          </a:prstGeom>
          <a:solidFill>
            <a:srgbClr val="007BFF"/>
          </a:solidFill>
          <a:ln w="12700">
            <a:solidFill>
              <a:srgbClr val="007BFF">
                <a:alpha val="0"/>
              </a:srgbClr>
            </a:solidFill>
            <a:prstDash val="solid"/>
          </a:ln>
        </p:spPr>
      </p:sp>
      <p:sp>
        <p:nvSpPr>
          <p:cNvPr id="16" name="Shape 12"/>
          <p:cNvSpPr/>
          <p:nvPr/>
        </p:nvSpPr>
        <p:spPr>
          <a:xfrm>
            <a:off x="771754" y="2994660"/>
            <a:ext cx="571500" cy="571500"/>
          </a:xfrm>
          <a:prstGeom prst="ellipse">
            <a:avLst/>
          </a:prstGeom>
          <a:solidFill>
            <a:srgbClr val="E6F2FF"/>
          </a:solidFill>
          <a:ln w="12700">
            <a:solidFill>
              <a:srgbClr val="FFFFFF">
                <a:alpha val="0"/>
              </a:srgbClr>
            </a:solidFill>
            <a:prstDash val="solid"/>
          </a:ln>
        </p:spPr>
      </p:sp>
      <p:pic>
        <p:nvPicPr>
          <p:cNvPr id="17" name="Image 2" descr="preencoded.png"/>
          <p:cNvPicPr>
            <a:picLocks noChangeAspect="1"/>
          </p:cNvPicPr>
          <p:nvPr/>
        </p:nvPicPr>
        <p:blipFill>
          <a:blip r:embed="rId5"/>
          <a:srcRect/>
          <a:stretch/>
        </p:blipFill>
        <p:spPr>
          <a:xfrm>
            <a:off x="890626" y="3147365"/>
            <a:ext cx="333756" cy="267005"/>
          </a:xfrm>
          <a:prstGeom prst="rect">
            <a:avLst/>
          </a:prstGeom>
        </p:spPr>
      </p:pic>
      <p:sp>
        <p:nvSpPr>
          <p:cNvPr id="18" name="Text 13"/>
          <p:cNvSpPr txBox="1"/>
          <p:nvPr/>
        </p:nvSpPr>
        <p:spPr>
          <a:xfrm>
            <a:off x="1580998" y="2918765"/>
            <a:ext cx="7039051"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制度と組織の役割分担</a:t>
            </a:r>
            <a:endParaRPr lang="en-US" sz="1500" dirty="0"/>
          </a:p>
        </p:txBody>
      </p:sp>
      <p:sp>
        <p:nvSpPr>
          <p:cNvPr id="19" name="Text 14"/>
          <p:cNvSpPr txBox="1"/>
          <p:nvPr/>
        </p:nvSpPr>
        <p:spPr>
          <a:xfrm>
            <a:off x="1580998" y="3214116"/>
            <a:ext cx="6924751" cy="428854"/>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 ふるさと住民制度は</a:t>
            </a:r>
            <a:r>
              <a:rPr lang="en-US" sz="1100" b="1" dirty="0">
                <a:solidFill>
                  <a:srgbClr val="007BFF"/>
                </a:solidFill>
                <a:latin typeface="Noto Sans JP" pitchFamily="34" charset="0"/>
                <a:ea typeface="Noto Sans JP" pitchFamily="34" charset="-122"/>
                <a:cs typeface="Noto Sans JP" pitchFamily="34" charset="-120"/>
              </a:rPr>
              <a:t>「客を呼ぶ仕組み」</a:t>
            </a:r>
            <a:r>
              <a:rPr lang="en-US" sz="1100" dirty="0">
                <a:solidFill>
                  <a:srgbClr val="555555"/>
                </a:solidFill>
                <a:latin typeface="Noto Sans JP" pitchFamily="34" charset="0"/>
                <a:ea typeface="Noto Sans JP" pitchFamily="34" charset="-122"/>
                <a:cs typeface="Noto Sans JP" pitchFamily="34" charset="-120"/>
              </a:rPr>
              <a:t>であり、支援法人は</a:t>
            </a:r>
            <a:r>
              <a:rPr lang="en-US" sz="1100" b="1" dirty="0">
                <a:solidFill>
                  <a:srgbClr val="007BFF"/>
                </a:solidFill>
                <a:latin typeface="Noto Sans JP" pitchFamily="34" charset="0"/>
                <a:ea typeface="Noto Sans JP" pitchFamily="34" charset="-122"/>
                <a:cs typeface="Noto Sans JP" pitchFamily="34" charset="-120"/>
              </a:rPr>
              <a:t>「受け皿を作る仕組み」</a:t>
            </a:r>
            <a:r>
              <a:rPr lang="en-US" sz="1100" dirty="0">
                <a:solidFill>
                  <a:srgbClr val="555555"/>
                </a:solidFill>
                <a:latin typeface="Noto Sans JP" pitchFamily="34" charset="0"/>
                <a:ea typeface="Noto Sans JP" pitchFamily="34" charset="-122"/>
                <a:cs typeface="Noto Sans JP" pitchFamily="34" charset="-120"/>
              </a:rPr>
              <a:t>です。この両方が揃って初めて機能します。 </a:t>
            </a:r>
            <a:endParaRPr lang="en-US" sz="1100" dirty="0"/>
          </a:p>
        </p:txBody>
      </p:sp>
      <p:sp>
        <p:nvSpPr>
          <p:cNvPr id="20" name="Shape 15"/>
          <p:cNvSpPr/>
          <p:nvPr/>
        </p:nvSpPr>
        <p:spPr>
          <a:xfrm>
            <a:off x="476402" y="4023360"/>
            <a:ext cx="8191195" cy="1104595"/>
          </a:xfrm>
          <a:prstGeom prst="roundRect">
            <a:avLst>
              <a:gd name="adj" fmla="val 11418"/>
            </a:avLst>
          </a:prstGeom>
          <a:solidFill>
            <a:srgbClr val="F8F9FA"/>
          </a:solidFill>
          <a:ln/>
        </p:spPr>
      </p:sp>
      <p:sp>
        <p:nvSpPr>
          <p:cNvPr id="21" name="Shape 16"/>
          <p:cNvSpPr/>
          <p:nvPr/>
        </p:nvSpPr>
        <p:spPr>
          <a:xfrm>
            <a:off x="476402" y="4023360"/>
            <a:ext cx="57607" cy="1104595"/>
          </a:xfrm>
          <a:prstGeom prst="roundRect">
            <a:avLst>
              <a:gd name="adj" fmla="val 218939"/>
            </a:avLst>
          </a:prstGeom>
          <a:solidFill>
            <a:srgbClr val="007BFF"/>
          </a:solidFill>
          <a:ln w="12700">
            <a:solidFill>
              <a:srgbClr val="007BFF">
                <a:alpha val="0"/>
              </a:srgbClr>
            </a:solidFill>
            <a:prstDash val="solid"/>
          </a:ln>
        </p:spPr>
      </p:sp>
      <p:sp>
        <p:nvSpPr>
          <p:cNvPr id="22" name="Shape 17"/>
          <p:cNvSpPr/>
          <p:nvPr/>
        </p:nvSpPr>
        <p:spPr>
          <a:xfrm>
            <a:off x="771754" y="4290365"/>
            <a:ext cx="571500" cy="571500"/>
          </a:xfrm>
          <a:prstGeom prst="ellipse">
            <a:avLst/>
          </a:prstGeom>
          <a:solidFill>
            <a:srgbClr val="E6F2FF"/>
          </a:solidFill>
          <a:ln w="12700">
            <a:solidFill>
              <a:srgbClr val="FFFFFF">
                <a:alpha val="0"/>
              </a:srgbClr>
            </a:solidFill>
            <a:prstDash val="solid"/>
          </a:ln>
        </p:spPr>
      </p:sp>
      <p:pic>
        <p:nvPicPr>
          <p:cNvPr id="23" name="Image 3" descr="preencoded.png"/>
          <p:cNvPicPr>
            <a:picLocks noChangeAspect="1"/>
          </p:cNvPicPr>
          <p:nvPr/>
        </p:nvPicPr>
        <p:blipFill>
          <a:blip r:embed="rId6"/>
          <a:srcRect l="-685" r="-685"/>
          <a:stretch/>
        </p:blipFill>
        <p:spPr>
          <a:xfrm>
            <a:off x="905256" y="4442155"/>
            <a:ext cx="304495" cy="267005"/>
          </a:xfrm>
          <a:prstGeom prst="rect">
            <a:avLst/>
          </a:prstGeom>
        </p:spPr>
      </p:pic>
      <p:sp>
        <p:nvSpPr>
          <p:cNvPr id="24" name="Text 18"/>
          <p:cNvSpPr txBox="1"/>
          <p:nvPr/>
        </p:nvSpPr>
        <p:spPr>
          <a:xfrm>
            <a:off x="1580998" y="4213555"/>
            <a:ext cx="7039051" cy="247802"/>
          </a:xfrm>
          <a:prstGeom prst="rect">
            <a:avLst/>
          </a:prstGeom>
          <a:noFill/>
          <a:ln/>
        </p:spPr>
        <p:txBody>
          <a:bodyPr wrap="square" lIns="0" tIns="0" rIns="0" bIns="0" rtlCol="0" anchor="ctr"/>
          <a:lstStyle/>
          <a:p>
            <a:pPr marL="0" indent="0" algn="l">
              <a:buNone/>
            </a:pPr>
            <a:r>
              <a:rPr lang="en-US" sz="1500" b="1" dirty="0">
                <a:solidFill>
                  <a:srgbClr val="333333"/>
                </a:solidFill>
                <a:latin typeface="BIZ UDGothic" pitchFamily="34" charset="0"/>
                <a:ea typeface="BIZ UDGothic" pitchFamily="34" charset="-122"/>
                <a:cs typeface="BIZ UDGothic" pitchFamily="34" charset="-120"/>
              </a:rPr>
              <a:t>支部の使命</a:t>
            </a:r>
            <a:endParaRPr lang="en-US" sz="1500" dirty="0"/>
          </a:p>
        </p:txBody>
      </p:sp>
      <p:sp>
        <p:nvSpPr>
          <p:cNvPr id="25" name="Text 19"/>
          <p:cNvSpPr txBox="1"/>
          <p:nvPr/>
        </p:nvSpPr>
        <p:spPr>
          <a:xfrm>
            <a:off x="1580998" y="4508906"/>
            <a:ext cx="6924751" cy="428854"/>
          </a:xfrm>
          <a:prstGeom prst="rect">
            <a:avLst/>
          </a:prstGeom>
          <a:noFill/>
          <a:ln/>
        </p:spPr>
        <p:txBody>
          <a:bodyPr wrap="square" lIns="0" tIns="0" rIns="0" bIns="0" rtlCol="0" anchor="t"/>
          <a:lstStyle/>
          <a:p>
            <a:pPr marL="0" indent="0" algn="l">
              <a:buNone/>
            </a:pPr>
            <a:r>
              <a:rPr lang="en-US" sz="1100" dirty="0">
                <a:solidFill>
                  <a:srgbClr val="555555"/>
                </a:solidFill>
                <a:latin typeface="Noto Sans JP" pitchFamily="34" charset="0"/>
                <a:ea typeface="Noto Sans JP" pitchFamily="34" charset="-122"/>
                <a:cs typeface="Noto Sans JP" pitchFamily="34" charset="-120"/>
              </a:rPr>
              <a:t> </a:t>
            </a:r>
            <a:r>
              <a:rPr lang="en-US" sz="1100" dirty="0" err="1">
                <a:solidFill>
                  <a:srgbClr val="555555"/>
                </a:solidFill>
                <a:latin typeface="Noto Sans JP" pitchFamily="34" charset="0"/>
                <a:ea typeface="Noto Sans JP" pitchFamily="34" charset="-122"/>
                <a:cs typeface="Noto Sans JP" pitchFamily="34" charset="-120"/>
              </a:rPr>
              <a:t>支部がこの両輪を回すことで、地域の</a:t>
            </a:r>
            <a:r>
              <a:rPr lang="en-US" sz="1100" b="1" dirty="0" err="1">
                <a:solidFill>
                  <a:srgbClr val="007BFF"/>
                </a:solidFill>
                <a:latin typeface="Noto Sans JP" pitchFamily="34" charset="0"/>
                <a:ea typeface="Noto Sans JP" pitchFamily="34" charset="-122"/>
                <a:cs typeface="Noto Sans JP" pitchFamily="34" charset="-120"/>
              </a:rPr>
              <a:t>不動産（空き家）価値</a:t>
            </a:r>
            <a:r>
              <a:rPr lang="en-US" sz="1100" dirty="0" err="1">
                <a:solidFill>
                  <a:srgbClr val="555555"/>
                </a:solidFill>
                <a:latin typeface="Noto Sans JP" pitchFamily="34" charset="0"/>
                <a:ea typeface="Noto Sans JP" pitchFamily="34" charset="-122"/>
                <a:cs typeface="Noto Sans JP" pitchFamily="34" charset="-120"/>
              </a:rPr>
              <a:t>と</a:t>
            </a:r>
            <a:r>
              <a:rPr lang="en-US" sz="1100" b="1" dirty="0" err="1">
                <a:solidFill>
                  <a:srgbClr val="007BFF"/>
                </a:solidFill>
                <a:latin typeface="Noto Sans JP" pitchFamily="34" charset="0"/>
                <a:ea typeface="Noto Sans JP" pitchFamily="34" charset="-122"/>
                <a:cs typeface="Noto Sans JP" pitchFamily="34" charset="-120"/>
              </a:rPr>
              <a:t>コミュニティ</a:t>
            </a:r>
            <a:r>
              <a:rPr lang="en-US" sz="1100" dirty="0" err="1">
                <a:solidFill>
                  <a:srgbClr val="555555"/>
                </a:solidFill>
                <a:latin typeface="Noto Sans JP" pitchFamily="34" charset="0"/>
                <a:ea typeface="Noto Sans JP" pitchFamily="34" charset="-122"/>
                <a:cs typeface="Noto Sans JP" pitchFamily="34" charset="-120"/>
              </a:rPr>
              <a:t>を維持し、次世代へつなぐ持続可能な地域づくりを実現します</a:t>
            </a:r>
            <a:r>
              <a:rPr lang="en-US" sz="1100" dirty="0">
                <a:solidFill>
                  <a:srgbClr val="555555"/>
                </a:solidFill>
                <a:latin typeface="Noto Sans JP" pitchFamily="34" charset="0"/>
                <a:ea typeface="Noto Sans JP" pitchFamily="34" charset="-122"/>
                <a:cs typeface="Noto Sans JP" pitchFamily="34" charset="-120"/>
              </a:rPr>
              <a:t>。 </a:t>
            </a:r>
            <a:endParaRPr lang="en-US" sz="1100" dirty="0"/>
          </a:p>
        </p:txBody>
      </p:sp>
      <p:sp>
        <p:nvSpPr>
          <p:cNvPr id="27" name="Text 21"/>
          <p:cNvSpPr txBox="1"/>
          <p:nvPr/>
        </p:nvSpPr>
        <p:spPr>
          <a:xfrm>
            <a:off x="8259775" y="4753051"/>
            <a:ext cx="488290" cy="200254"/>
          </a:xfrm>
          <a:prstGeom prst="rect">
            <a:avLst/>
          </a:prstGeom>
          <a:noFill/>
          <a:ln/>
        </p:spPr>
        <p:txBody>
          <a:bodyPr wrap="square" lIns="0" tIns="0" rIns="0" bIns="0" rtlCol="0" anchor="ctr"/>
          <a:lstStyle/>
          <a:p>
            <a:pPr marL="0" indent="0" algn="l">
              <a:buNone/>
            </a:pPr>
            <a:r>
              <a:rPr lang="en-US" sz="1000" dirty="0">
                <a:solidFill>
                  <a:srgbClr val="888888"/>
                </a:solidFill>
                <a:latin typeface="Noto Sans JP" pitchFamily="34" charset="0"/>
                <a:ea typeface="Noto Sans JP" pitchFamily="34" charset="-122"/>
                <a:cs typeface="Noto Sans JP" pitchFamily="34" charset="-120"/>
              </a:rPr>
              <a:t>10 / 10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530</Words>
  <Application>Microsoft Macintosh PowerPoint</Application>
  <PresentationFormat>画面に合わせる (16:9)</PresentationFormat>
  <Paragraphs>153</Paragraphs>
  <Slides>10</Slides>
  <Notes>10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BIZ UDGothic</vt:lpstr>
      <vt:lpstr>Noto Sans JP</vt:lpstr>
      <vt:lpstr>游ゴシック</vt:lpstr>
      <vt:lpstr>Arial</vt:lpstr>
      <vt:lpstr>Calibri</vt:lpstr>
      <vt:lpstr>Office Theme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lastModifiedBy>健太 山名</cp:lastModifiedBy>
  <cp:revision>3</cp:revision>
  <dcterms:created xsi:type="dcterms:W3CDTF">2026-02-27T06:38:27Z</dcterms:created>
  <dcterms:modified xsi:type="dcterms:W3CDTF">2026-02-27T06:40:42Z</dcterms:modified>
</cp:coreProperties>
</file>