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5"/>
    <p:restoredTop sz="94610"/>
  </p:normalViewPr>
  <p:slideViewPr>
    <p:cSldViewPr snapToGrid="0" snapToObjects="1">
      <p:cViewPr>
        <p:scale>
          <a:sx n="140" d="100"/>
          <a:sy n="140" d="100"/>
        </p:scale>
        <p:origin x="1064" y="-4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5722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4/7/26</a:t>
            </a:fld>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0408636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4/7/26</a:t>
            </a:fld>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0318848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dirty="0"/>
              <a:t>4/7/26</a:t>
            </a:fld>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5787583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4/7/26</a:t>
            </a:fld>
            <a:endParaRPr lang="en-US" dirty="0"/>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043096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4/7/26</a:t>
            </a:fld>
            <a:endParaRPr lang="en-US" dirty="0"/>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19697899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4/7/26</a:t>
            </a:fld>
            <a:endParaRPr lang="en-US" dirty="0"/>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25744144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4/7/26</a:t>
            </a:fld>
            <a:endParaRPr lang="en-US" dirty="0"/>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4190683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4/7/26</a:t>
            </a:fld>
            <a:endParaRPr lang="en-US" dirty="0"/>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92203806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4/7/26</a:t>
            </a:fld>
            <a:endParaRPr lang="en-US" dirty="0"/>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3169312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4/7/26</a:t>
            </a:fld>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2249039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4/7/26</a:t>
            </a:fld>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3483568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9932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4/7/26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BDE70840-B53B-5F97-A133-2DF32F615EE5}"/>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8156246" y="79464"/>
            <a:ext cx="718207" cy="571324"/>
          </a:xfrm>
          <a:prstGeom prst="rect">
            <a:avLst/>
          </a:prstGeom>
        </p:spPr>
      </p:pic>
      <p:pic>
        <p:nvPicPr>
          <p:cNvPr id="8" name="図 7" descr="図形&#10;&#10;中程度の精度で自動的に生成された説明">
            <a:extLst>
              <a:ext uri="{FF2B5EF4-FFF2-40B4-BE49-F238E27FC236}">
                <a16:creationId xmlns:a16="http://schemas.microsoft.com/office/drawing/2014/main" id="{5C7D22FA-D2A8-E15B-28BA-E9489A529BEB}"/>
              </a:ext>
            </a:extLst>
          </p:cNvPr>
          <p:cNvPicPr>
            <a:picLocks noChangeAspect="1"/>
          </p:cNvPicPr>
          <p:nvPr userDrawn="1"/>
        </p:nvPicPr>
        <p:blipFill>
          <a:blip r:embed="rId15"/>
          <a:stretch>
            <a:fillRect/>
          </a:stretch>
        </p:blipFill>
        <p:spPr>
          <a:xfrm>
            <a:off x="13046" y="6296619"/>
            <a:ext cx="2098399" cy="531494"/>
          </a:xfrm>
          <a:prstGeom prst="rect">
            <a:avLst/>
          </a:prstGeom>
        </p:spPr>
      </p:pic>
      <p:sp>
        <p:nvSpPr>
          <p:cNvPr id="9" name="正方形/長方形 8">
            <a:extLst>
              <a:ext uri="{FF2B5EF4-FFF2-40B4-BE49-F238E27FC236}">
                <a16:creationId xmlns:a16="http://schemas.microsoft.com/office/drawing/2014/main" id="{51930E19-464A-2912-341E-5C22E872B2B1}"/>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8895515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5.png"/><Relationship Id="rId4" Type="http://schemas.openxmlformats.org/officeDocument/2006/relationships/image" Target="../media/image25.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1.png"/><Relationship Id="rId7" Type="http://schemas.openxmlformats.org/officeDocument/2006/relationships/image" Target="../media/image47.png"/><Relationship Id="rId12"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28.png"/><Relationship Id="rId4" Type="http://schemas.openxmlformats.org/officeDocument/2006/relationships/image" Target="../media/image4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8.png"/><Relationship Id="rId9"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06A0208-94D8-267D-D8D2-052023766085}"/>
              </a:ext>
            </a:extLst>
          </p:cNvPr>
          <p:cNvSpPr txBox="1">
            <a:spLocks/>
          </p:cNvSpPr>
          <p:nvPr/>
        </p:nvSpPr>
        <p:spPr>
          <a:xfrm>
            <a:off x="127000" y="3752849"/>
            <a:ext cx="4940300" cy="2452687"/>
          </a:xfrm>
          <a:prstGeom prst="rect">
            <a:avLst/>
          </a:prstGeom>
          <a:noFill/>
          <a:ln/>
        </p:spPr>
        <p:txBody>
          <a:bodyPr wrap="square" lIns="0" tIns="0" rIns="0" bIns="0" rtlCol="0" anchor="ctr"/>
          <a:lstStyle>
            <a:defPPr>
              <a:defRPr lang="en-US"/>
            </a:defPPr>
            <a:lvl1pPr algn="ctr">
              <a:defRPr sz="2000">
                <a:solidFill>
                  <a:srgbClr val="4A5568"/>
                </a:solidFill>
                <a:latin typeface="Noto Sans JP" pitchFamily="34" charset="0"/>
                <a:ea typeface="Noto Sans JP" pitchFamily="34" charset="-122"/>
                <a:cs typeface="Noto Sans JP" pitchFamily="34" charset="-120"/>
              </a:defRPr>
            </a:lvl1pPr>
          </a:lstStyle>
          <a:p>
            <a:br>
              <a:rPr lang="en-US" altLang="ja-JP" dirty="0"/>
            </a:br>
            <a:r>
              <a:rPr lang="ja-JP" altLang="en-US"/>
              <a:t>一般社団法人</a:t>
            </a:r>
            <a:br>
              <a:rPr lang="en-US" altLang="ja-JP" dirty="0"/>
            </a:br>
            <a:r>
              <a:rPr lang="ja-JP" altLang="en-US"/>
              <a:t>全国空き家アドバイザー協議会　　　</a:t>
            </a:r>
            <a:endParaRPr lang="en-US" altLang="ja-JP" dirty="0"/>
          </a:p>
          <a:p>
            <a:r>
              <a:rPr lang="ja-JP" altLang="en-US"/>
              <a:t>○○県○○支部</a:t>
            </a:r>
            <a:br>
              <a:rPr lang="en-US" altLang="ja-JP" dirty="0"/>
            </a:br>
            <a:br>
              <a:rPr lang="en-US" altLang="ja-JP" dirty="0"/>
            </a:br>
            <a:r>
              <a:rPr lang="ja-JP" altLang="en-US"/>
              <a:t>令和８年４月度例会</a:t>
            </a:r>
            <a:br>
              <a:rPr lang="en-US" altLang="ja-JP" dirty="0"/>
            </a:br>
            <a:r>
              <a:rPr lang="ja-JP" altLang="en-US"/>
              <a:t>学習プログラム用</a:t>
            </a:r>
            <a:br>
              <a:rPr lang="en-US" altLang="ja-JP" dirty="0"/>
            </a:br>
            <a:r>
              <a:rPr lang="ja-JP" altLang="en-US"/>
              <a:t>（過去の例会資料も参考にしてください）</a:t>
            </a:r>
            <a:endParaRPr lang="ja-JP" altLang="en-US" dirty="0"/>
          </a:p>
        </p:txBody>
      </p:sp>
      <p:pic>
        <p:nvPicPr>
          <p:cNvPr id="5" name="コンテンツ プレースホルダー 8" descr="テキスト&#10;&#10;中程度の精度で自動的に生成された説明">
            <a:extLst>
              <a:ext uri="{FF2B5EF4-FFF2-40B4-BE49-F238E27FC236}">
                <a16:creationId xmlns:a16="http://schemas.microsoft.com/office/drawing/2014/main" id="{F97E0896-240C-9977-C4F9-42303C51A2D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0"/>
            <a:ext cx="9143980" cy="385729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Content Placeholder 7">
            <a:extLst>
              <a:ext uri="{FF2B5EF4-FFF2-40B4-BE49-F238E27FC236}">
                <a16:creationId xmlns:a16="http://schemas.microsoft.com/office/drawing/2014/main" id="{4A4C0C6E-5E12-AD9D-2A30-6B1B233E7F82}"/>
              </a:ext>
            </a:extLst>
          </p:cNvPr>
          <p:cNvSpPr txBox="1">
            <a:spLocks/>
          </p:cNvSpPr>
          <p:nvPr/>
        </p:nvSpPr>
        <p:spPr>
          <a:xfrm>
            <a:off x="4856205" y="3752849"/>
            <a:ext cx="4014741" cy="2965451"/>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nSpc>
                <a:spcPct val="200000"/>
              </a:lnSpc>
            </a:pPr>
            <a:endParaRPr lang="en-US" altLang="ja-JP" sz="2000" dirty="0">
              <a:latin typeface="MS Gothic" panose="020B0609070205080204" pitchFamily="49" charset="-128"/>
              <a:ea typeface="MS Gothic" panose="020B0609070205080204" pitchFamily="49" charset="-128"/>
            </a:endParaRPr>
          </a:p>
        </p:txBody>
      </p:sp>
      <p:sp>
        <p:nvSpPr>
          <p:cNvPr id="8" name="テキスト ボックス 7">
            <a:extLst>
              <a:ext uri="{FF2B5EF4-FFF2-40B4-BE49-F238E27FC236}">
                <a16:creationId xmlns:a16="http://schemas.microsoft.com/office/drawing/2014/main" id="{5601BF80-0F9C-1A4F-DDC6-F498B52BB91D}"/>
              </a:ext>
            </a:extLst>
          </p:cNvPr>
          <p:cNvSpPr txBox="1"/>
          <p:nvPr/>
        </p:nvSpPr>
        <p:spPr>
          <a:xfrm>
            <a:off x="4462917" y="4964633"/>
            <a:ext cx="4801315" cy="646331"/>
          </a:xfrm>
          <a:prstGeom prst="rect">
            <a:avLst/>
          </a:prstGeom>
          <a:noFill/>
          <a:ln/>
        </p:spPr>
        <p:txBody>
          <a:bodyPr wrap="square" lIns="0" tIns="0" rIns="0" bIns="0" rtlCol="0" anchor="ctr"/>
          <a:lstStyle>
            <a:defPPr>
              <a:defRPr lang="en-US"/>
            </a:defPPr>
            <a:lvl1pPr algn="ctr">
              <a:defRPr sz="2000">
                <a:solidFill>
                  <a:srgbClr val="4A5568"/>
                </a:solidFill>
                <a:latin typeface="Noto Sans JP" pitchFamily="34" charset="0"/>
                <a:ea typeface="Noto Sans JP" pitchFamily="34" charset="-122"/>
                <a:cs typeface="Noto Sans JP" pitchFamily="34" charset="-120"/>
              </a:defRPr>
            </a:lvl1pPr>
          </a:lstStyle>
          <a:p>
            <a:r>
              <a:rPr lang="en-US" altLang="ja-JP" dirty="0" err="1"/>
              <a:t>空き家対策と</a:t>
            </a:r>
            <a:endParaRPr lang="en-US" altLang="ja-JP" dirty="0"/>
          </a:p>
          <a:p>
            <a:r>
              <a:rPr lang="en-US" altLang="ja-JP" dirty="0" err="1"/>
              <a:t>住生活基本計画の最新動向</a:t>
            </a:r>
            <a:endParaRPr lang="en-US" altLang="ja-JP" dirty="0"/>
          </a:p>
          <a:p>
            <a:endParaRPr lang="ja-JP" altLang="en-US"/>
          </a:p>
        </p:txBody>
      </p:sp>
    </p:spTree>
    <p:extLst>
      <p:ext uri="{BB962C8B-B14F-4D97-AF65-F5344CB8AC3E}">
        <p14:creationId xmlns:p14="http://schemas.microsoft.com/office/powerpoint/2010/main" val="481001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5" name="Shape 3"/>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6" name="Text 4"/>
          <p:cNvSpPr txBox="1"/>
          <p:nvPr/>
        </p:nvSpPr>
        <p:spPr>
          <a:xfrm>
            <a:off x="428626" y="946404"/>
            <a:ext cx="650138" cy="178994"/>
          </a:xfrm>
          <a:prstGeom prst="rect">
            <a:avLst/>
          </a:prstGeom>
          <a:solidFill>
            <a:srgbClr val="FFFFFF">
              <a:alpha val="0"/>
            </a:srgbClr>
          </a:solidFill>
          <a:ln>
            <a:solidFill>
              <a:srgbClr val="FFFFFF">
                <a:alpha val="0"/>
              </a:srgbClr>
            </a:solidFill>
          </a:ln>
        </p:spPr>
        <p:txBody>
          <a:bodyPr wrap="square" lIns="85725" tIns="28575" rIns="85725" bIns="28575" rtlCol="0" anchor="ctr"/>
          <a:lstStyle/>
          <a:p>
            <a:r>
              <a:rPr lang="en-US" sz="675" b="1" dirty="0">
                <a:solidFill>
                  <a:srgbClr val="FFFFFF"/>
                </a:solidFill>
                <a:latin typeface="Noto Sans JP" pitchFamily="34" charset="0"/>
                <a:ea typeface="Noto Sans JP" pitchFamily="34" charset="-122"/>
                <a:cs typeface="Noto Sans JP" pitchFamily="34" charset="-120"/>
              </a:rPr>
              <a:t>勉強会資料</a:t>
            </a:r>
            <a:endParaRPr lang="en-US" sz="675" dirty="0"/>
          </a:p>
        </p:txBody>
      </p:sp>
      <p:sp>
        <p:nvSpPr>
          <p:cNvPr id="7" name="Text 5"/>
          <p:cNvSpPr txBox="1"/>
          <p:nvPr/>
        </p:nvSpPr>
        <p:spPr>
          <a:xfrm>
            <a:off x="1143229" y="964234"/>
            <a:ext cx="543154" cy="143333"/>
          </a:xfrm>
          <a:prstGeom prst="rect">
            <a:avLst/>
          </a:prstGeom>
          <a:noFill/>
          <a:ln/>
        </p:spPr>
        <p:txBody>
          <a:bodyPr wrap="square" lIns="0" tIns="0" rIns="0" bIns="0" rtlCol="0" anchor="ctr"/>
          <a:lstStyle/>
          <a:p>
            <a:r>
              <a:rPr lang="en-US" sz="750" dirty="0">
                <a:solidFill>
                  <a:srgbClr val="FFFFFF"/>
                </a:solidFill>
                <a:latin typeface="Noto Sans JP" pitchFamily="34" charset="0"/>
                <a:ea typeface="Noto Sans JP" pitchFamily="34" charset="-122"/>
                <a:cs typeface="Noto Sans JP" pitchFamily="34" charset="-120"/>
              </a:rPr>
              <a:t>2026年4月</a:t>
            </a:r>
            <a:endParaRPr lang="en-US" sz="750" dirty="0"/>
          </a:p>
        </p:txBody>
      </p:sp>
      <p:sp>
        <p:nvSpPr>
          <p:cNvPr id="8" name="Text 6"/>
          <p:cNvSpPr txBox="1"/>
          <p:nvPr/>
        </p:nvSpPr>
        <p:spPr>
          <a:xfrm>
            <a:off x="1742618" y="964234"/>
            <a:ext cx="514350" cy="143333"/>
          </a:xfrm>
          <a:prstGeom prst="rect">
            <a:avLst/>
          </a:prstGeom>
          <a:noFill/>
          <a:ln/>
        </p:spPr>
        <p:txBody>
          <a:bodyPr wrap="square" lIns="0" tIns="0" rIns="0" bIns="0" rtlCol="0" anchor="ctr"/>
          <a:lstStyle/>
          <a:p>
            <a:r>
              <a:rPr lang="en-US" sz="750" dirty="0">
                <a:solidFill>
                  <a:srgbClr val="FFFFFF"/>
                </a:solidFill>
                <a:latin typeface="Noto Sans JP" pitchFamily="34" charset="0"/>
                <a:ea typeface="Noto Sans JP" pitchFamily="34" charset="-122"/>
                <a:cs typeface="Noto Sans JP" pitchFamily="34" charset="-120"/>
              </a:rPr>
              <a:t>令和8年度</a:t>
            </a:r>
            <a:endParaRPr lang="en-US" sz="750" dirty="0"/>
          </a:p>
        </p:txBody>
      </p:sp>
      <p:sp>
        <p:nvSpPr>
          <p:cNvPr id="10" name="Text 8"/>
          <p:cNvSpPr txBox="1"/>
          <p:nvPr/>
        </p:nvSpPr>
        <p:spPr>
          <a:xfrm>
            <a:off x="-1364056" y="199912"/>
            <a:ext cx="8229600" cy="357302"/>
          </a:xfrm>
          <a:prstGeom prst="rect">
            <a:avLst/>
          </a:prstGeom>
          <a:noFill/>
          <a:ln/>
        </p:spPr>
        <p:txBody>
          <a:bodyPr wrap="square" lIns="0" tIns="0" rIns="0" bIns="0" rtlCol="0" anchor="ctr"/>
          <a:lstStyle/>
          <a:p>
            <a:pPr algn="ctr"/>
            <a:r>
              <a:rPr lang="en-US" sz="2100" b="1" kern="0" spc="56" dirty="0">
                <a:solidFill>
                  <a:srgbClr val="1E3A8A"/>
                </a:solidFill>
                <a:latin typeface="Noto Sans JP" pitchFamily="34" charset="0"/>
                <a:ea typeface="Noto Sans JP" pitchFamily="34" charset="-122"/>
                <a:cs typeface="Noto Sans JP" pitchFamily="34" charset="-120"/>
              </a:rPr>
              <a:t>空き家対策と住生活基本計画の最新動向</a:t>
            </a:r>
            <a:endParaRPr lang="en-US" sz="2100" dirty="0"/>
          </a:p>
        </p:txBody>
      </p:sp>
      <p:sp>
        <p:nvSpPr>
          <p:cNvPr id="11" name="Text 9"/>
          <p:cNvSpPr txBox="1"/>
          <p:nvPr/>
        </p:nvSpPr>
        <p:spPr>
          <a:xfrm>
            <a:off x="499948" y="1289304"/>
            <a:ext cx="8143875" cy="185852"/>
          </a:xfrm>
          <a:prstGeom prst="rect">
            <a:avLst/>
          </a:prstGeom>
          <a:noFill/>
          <a:ln/>
        </p:spPr>
        <p:txBody>
          <a:bodyPr wrap="square" lIns="0" tIns="0" rIns="0" bIns="0" rtlCol="0" anchor="ctr"/>
          <a:lstStyle/>
          <a:p>
            <a:pPr algn="ctr"/>
            <a:r>
              <a:rPr lang="en-US" sz="2000" dirty="0">
                <a:solidFill>
                  <a:srgbClr val="4A5568"/>
                </a:solidFill>
                <a:latin typeface="Noto Sans JP" pitchFamily="34" charset="0"/>
                <a:ea typeface="Noto Sans JP" pitchFamily="34" charset="-122"/>
                <a:cs typeface="Noto Sans JP" pitchFamily="34" charset="-120"/>
              </a:rPr>
              <a:t>〜</a:t>
            </a:r>
            <a:r>
              <a:rPr lang="en-US" sz="2000" dirty="0" err="1">
                <a:solidFill>
                  <a:srgbClr val="4A5568"/>
                </a:solidFill>
                <a:latin typeface="Noto Sans JP" pitchFamily="34" charset="0"/>
                <a:ea typeface="Noto Sans JP" pitchFamily="34" charset="-122"/>
                <a:cs typeface="Noto Sans JP" pitchFamily="34" charset="-120"/>
              </a:rPr>
              <a:t>ストック活用時代における空き家アドバイザー協議会の役割</a:t>
            </a:r>
            <a:r>
              <a:rPr lang="en-US" sz="2000" dirty="0">
                <a:solidFill>
                  <a:srgbClr val="4A5568"/>
                </a:solidFill>
                <a:latin typeface="Noto Sans JP" pitchFamily="34" charset="0"/>
                <a:ea typeface="Noto Sans JP" pitchFamily="34" charset="-122"/>
                <a:cs typeface="Noto Sans JP" pitchFamily="34" charset="-120"/>
              </a:rPr>
              <a:t>〜</a:t>
            </a:r>
            <a:endParaRPr lang="en-US" sz="2000" dirty="0"/>
          </a:p>
        </p:txBody>
      </p:sp>
      <p:sp>
        <p:nvSpPr>
          <p:cNvPr id="13" name="Shape 10"/>
          <p:cNvSpPr/>
          <p:nvPr/>
        </p:nvSpPr>
        <p:spPr>
          <a:xfrm>
            <a:off x="2278914" y="2309006"/>
            <a:ext cx="4586630" cy="707060"/>
          </a:xfrm>
          <a:prstGeom prst="roundRect">
            <a:avLst>
              <a:gd name="adj" fmla="val 15676"/>
            </a:avLst>
          </a:prstGeom>
          <a:solidFill>
            <a:srgbClr val="FFFFFF"/>
          </a:solidFill>
          <a:ln w="12700">
            <a:solidFill>
              <a:srgbClr val="E2E8F0"/>
            </a:solidFill>
            <a:prstDash val="solid"/>
          </a:ln>
        </p:spPr>
      </p:sp>
      <p:sp>
        <p:nvSpPr>
          <p:cNvPr id="14" name="Text 11"/>
          <p:cNvSpPr txBox="1"/>
          <p:nvPr/>
        </p:nvSpPr>
        <p:spPr>
          <a:xfrm>
            <a:off x="2357780" y="2459197"/>
            <a:ext cx="4429583" cy="185852"/>
          </a:xfrm>
          <a:prstGeom prst="rect">
            <a:avLst/>
          </a:prstGeom>
          <a:noFill/>
          <a:ln/>
        </p:spPr>
        <p:txBody>
          <a:bodyPr wrap="square" lIns="0" tIns="0" rIns="0" bIns="0" rtlCol="0" anchor="ctr"/>
          <a:lstStyle/>
          <a:p>
            <a:pPr algn="ctr"/>
            <a:r>
              <a:rPr lang="en-US" sz="1200" b="1" dirty="0">
                <a:solidFill>
                  <a:srgbClr val="1A365D"/>
                </a:solidFill>
                <a:latin typeface="Noto Sans JP" pitchFamily="34" charset="0"/>
                <a:ea typeface="Noto Sans JP" pitchFamily="34" charset="-122"/>
                <a:cs typeface="Noto Sans JP" pitchFamily="34" charset="-120"/>
              </a:rPr>
              <a:t>放置から活用へ、空き家は地域資源になる</a:t>
            </a:r>
            <a:endParaRPr lang="en-US" sz="1200" dirty="0"/>
          </a:p>
        </p:txBody>
      </p:sp>
      <p:sp>
        <p:nvSpPr>
          <p:cNvPr id="15" name="Text 12"/>
          <p:cNvSpPr txBox="1"/>
          <p:nvPr/>
        </p:nvSpPr>
        <p:spPr>
          <a:xfrm>
            <a:off x="2357780" y="2701971"/>
            <a:ext cx="4429583" cy="164592"/>
          </a:xfrm>
          <a:prstGeom prst="rect">
            <a:avLst/>
          </a:prstGeom>
          <a:noFill/>
          <a:ln/>
        </p:spPr>
        <p:txBody>
          <a:bodyPr wrap="square" lIns="0" tIns="0" rIns="0" bIns="0" rtlCol="0" anchor="ctr"/>
          <a:lstStyle/>
          <a:p>
            <a:pPr algn="ctr"/>
            <a:r>
              <a:rPr lang="en-US" sz="1050" dirty="0">
                <a:solidFill>
                  <a:srgbClr val="718096"/>
                </a:solidFill>
                <a:latin typeface="Noto Sans JP" pitchFamily="34" charset="0"/>
                <a:ea typeface="Noto Sans JP" pitchFamily="34" charset="-122"/>
                <a:cs typeface="Noto Sans JP" pitchFamily="34" charset="-120"/>
              </a:rPr>
              <a:t>「住宅の量」から「質・活用」への転換、「新築中心」から「ストック（既存住宅）活用」へ</a:t>
            </a:r>
            <a:endParaRPr lang="en-US" sz="1050" dirty="0"/>
          </a:p>
        </p:txBody>
      </p:sp>
      <p:sp>
        <p:nvSpPr>
          <p:cNvPr id="16" name="Shape 13"/>
          <p:cNvSpPr/>
          <p:nvPr/>
        </p:nvSpPr>
        <p:spPr>
          <a:xfrm>
            <a:off x="571271" y="3183402"/>
            <a:ext cx="5057775" cy="1321537"/>
          </a:xfrm>
          <a:prstGeom prst="roundRect">
            <a:avLst>
              <a:gd name="adj" fmla="val 4488"/>
            </a:avLst>
          </a:prstGeom>
          <a:solidFill>
            <a:srgbClr val="FFFFFF"/>
          </a:solidFill>
          <a:ln w="12700">
            <a:solidFill>
              <a:srgbClr val="E2E8F0"/>
            </a:solidFill>
            <a:prstDash val="solid"/>
          </a:ln>
        </p:spPr>
      </p:sp>
      <p:sp>
        <p:nvSpPr>
          <p:cNvPr id="17" name="Text 14"/>
          <p:cNvSpPr txBox="1"/>
          <p:nvPr/>
        </p:nvSpPr>
        <p:spPr>
          <a:xfrm>
            <a:off x="857250" y="3304788"/>
            <a:ext cx="4793742" cy="150191"/>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 住宅政策の大転換 </a:t>
            </a:r>
            <a:endParaRPr lang="en-US" sz="1100" dirty="0"/>
          </a:p>
        </p:txBody>
      </p:sp>
      <p:pic>
        <p:nvPicPr>
          <p:cNvPr id="18" name="Image 1" descr="preencoded.png"/>
          <p:cNvPicPr>
            <a:picLocks noChangeAspect="1"/>
          </p:cNvPicPr>
          <p:nvPr/>
        </p:nvPicPr>
        <p:blipFill>
          <a:blip r:embed="rId3"/>
          <a:srcRect/>
          <a:stretch/>
        </p:blipFill>
        <p:spPr>
          <a:xfrm>
            <a:off x="692658" y="3326048"/>
            <a:ext cx="106985" cy="106985"/>
          </a:xfrm>
          <a:prstGeom prst="rect">
            <a:avLst/>
          </a:prstGeom>
        </p:spPr>
      </p:pic>
      <p:sp>
        <p:nvSpPr>
          <p:cNvPr id="19" name="Text 15"/>
          <p:cNvSpPr txBox="1"/>
          <p:nvPr/>
        </p:nvSpPr>
        <p:spPr>
          <a:xfrm>
            <a:off x="692658" y="3540704"/>
            <a:ext cx="4958334"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人口減少・高齢化・世帯減少が同時進行</a:t>
            </a:r>
            <a:endParaRPr lang="en-US" sz="1050" dirty="0"/>
          </a:p>
        </p:txBody>
      </p:sp>
      <p:sp>
        <p:nvSpPr>
          <p:cNvPr id="20" name="Text 16"/>
          <p:cNvSpPr txBox="1"/>
          <p:nvPr/>
        </p:nvSpPr>
        <p:spPr>
          <a:xfrm>
            <a:off x="692658" y="3751245"/>
            <a:ext cx="4958334"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住宅は「余っている」時代へ（住宅総数＞世帯総数）</a:t>
            </a:r>
            <a:endParaRPr lang="en-US" sz="1050" dirty="0"/>
          </a:p>
        </p:txBody>
      </p:sp>
      <p:sp>
        <p:nvSpPr>
          <p:cNvPr id="21" name="Text 17"/>
          <p:cNvSpPr txBox="1"/>
          <p:nvPr/>
        </p:nvSpPr>
        <p:spPr>
          <a:xfrm>
            <a:off x="692658" y="3961785"/>
            <a:ext cx="4958334"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新築中心から既存ストック活用へ転換</a:t>
            </a:r>
            <a:endParaRPr lang="en-US" sz="1050" dirty="0"/>
          </a:p>
        </p:txBody>
      </p:sp>
      <p:sp>
        <p:nvSpPr>
          <p:cNvPr id="22" name="Text 18"/>
          <p:cNvSpPr txBox="1"/>
          <p:nvPr/>
        </p:nvSpPr>
        <p:spPr>
          <a:xfrm>
            <a:off x="692658" y="4173012"/>
            <a:ext cx="4958334"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空き家増加は構造的に不可避</a:t>
            </a:r>
            <a:endParaRPr lang="en-US" sz="1050" dirty="0"/>
          </a:p>
        </p:txBody>
      </p:sp>
      <p:sp>
        <p:nvSpPr>
          <p:cNvPr id="23" name="Shape 19"/>
          <p:cNvSpPr/>
          <p:nvPr/>
        </p:nvSpPr>
        <p:spPr>
          <a:xfrm>
            <a:off x="5800497" y="3183402"/>
            <a:ext cx="2772004" cy="1321537"/>
          </a:xfrm>
          <a:prstGeom prst="roundRect">
            <a:avLst>
              <a:gd name="adj" fmla="val 1777"/>
            </a:avLst>
          </a:prstGeom>
          <a:solidFill>
            <a:srgbClr val="F8FAFC"/>
          </a:solidFill>
          <a:ln w="12700">
            <a:solidFill>
              <a:srgbClr val="E2E8F0"/>
            </a:solidFill>
            <a:prstDash val="solid"/>
          </a:ln>
        </p:spPr>
      </p:sp>
      <p:sp>
        <p:nvSpPr>
          <p:cNvPr id="24" name="Text 20"/>
          <p:cNvSpPr txBox="1"/>
          <p:nvPr/>
        </p:nvSpPr>
        <p:spPr>
          <a:xfrm>
            <a:off x="5921883" y="3304788"/>
            <a:ext cx="2671877" cy="143333"/>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重要ポイント</a:t>
            </a:r>
            <a:endParaRPr lang="en-US" sz="1050" dirty="0"/>
          </a:p>
        </p:txBody>
      </p:sp>
      <p:sp>
        <p:nvSpPr>
          <p:cNvPr id="25" name="Text 21"/>
          <p:cNvSpPr txBox="1"/>
          <p:nvPr/>
        </p:nvSpPr>
        <p:spPr>
          <a:xfrm>
            <a:off x="5921883" y="3533160"/>
            <a:ext cx="2671877"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量の確保→質の向上</a:t>
            </a:r>
            <a:endParaRPr lang="en-US" sz="1050" dirty="0"/>
          </a:p>
        </p:txBody>
      </p:sp>
      <p:sp>
        <p:nvSpPr>
          <p:cNvPr id="26" name="Text 22"/>
          <p:cNvSpPr txBox="1"/>
          <p:nvPr/>
        </p:nvSpPr>
        <p:spPr>
          <a:xfrm>
            <a:off x="5921883" y="3744387"/>
            <a:ext cx="2671877"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ストック活用の推進</a:t>
            </a:r>
            <a:endParaRPr lang="en-US" sz="1050" dirty="0"/>
          </a:p>
        </p:txBody>
      </p:sp>
      <p:sp>
        <p:nvSpPr>
          <p:cNvPr id="27" name="Text 23"/>
          <p:cNvSpPr txBox="1"/>
          <p:nvPr/>
        </p:nvSpPr>
        <p:spPr>
          <a:xfrm>
            <a:off x="5921883" y="3954927"/>
            <a:ext cx="2671877" cy="157734"/>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空き家対策の強化</a:t>
            </a:r>
            <a:endParaRPr lang="en-US" sz="1050" dirty="0"/>
          </a:p>
        </p:txBody>
      </p:sp>
      <p:sp>
        <p:nvSpPr>
          <p:cNvPr id="28" name="Shape 24"/>
          <p:cNvSpPr/>
          <p:nvPr/>
        </p:nvSpPr>
        <p:spPr>
          <a:xfrm>
            <a:off x="428626" y="5851164"/>
            <a:ext cx="8286521" cy="6858"/>
          </a:xfrm>
          <a:prstGeom prst="rect">
            <a:avLst/>
          </a:prstGeom>
          <a:solidFill>
            <a:srgbClr val="E2E8F0"/>
          </a:solidFill>
          <a:ln w="12700">
            <a:solidFill>
              <a:srgbClr val="E2E8F0">
                <a:alpha val="0"/>
              </a:srgbClr>
            </a:solidFill>
            <a:prstDash val="solid"/>
          </a:ln>
        </p:spPr>
      </p:sp>
      <p:sp>
        <p:nvSpPr>
          <p:cNvPr id="29" name="Text 25"/>
          <p:cNvSpPr txBox="1"/>
          <p:nvPr/>
        </p:nvSpPr>
        <p:spPr>
          <a:xfrm>
            <a:off x="569214" y="5954719"/>
            <a:ext cx="1788565" cy="146761"/>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出典：全国計画P4-6／概要P3-5 </a:t>
            </a:r>
            <a:endParaRPr lang="en-US" sz="900" dirty="0"/>
          </a:p>
        </p:txBody>
      </p:sp>
      <p:pic>
        <p:nvPicPr>
          <p:cNvPr id="30" name="Image 2" descr="preencoded.png"/>
          <p:cNvPicPr>
            <a:picLocks noChangeAspect="1"/>
          </p:cNvPicPr>
          <p:nvPr/>
        </p:nvPicPr>
        <p:blipFill>
          <a:blip r:embed="rId4"/>
          <a:srcRect l="-133" r="-133"/>
          <a:stretch/>
        </p:blipFill>
        <p:spPr>
          <a:xfrm>
            <a:off x="428625" y="5980095"/>
            <a:ext cx="64466" cy="85725"/>
          </a:xfrm>
          <a:prstGeom prst="rect">
            <a:avLst/>
          </a:prstGeom>
        </p:spPr>
      </p:pic>
      <p:sp>
        <p:nvSpPr>
          <p:cNvPr id="31" name="Text 26"/>
          <p:cNvSpPr txBox="1"/>
          <p:nvPr/>
        </p:nvSpPr>
        <p:spPr>
          <a:xfrm>
            <a:off x="8459343" y="5944433"/>
            <a:ext cx="314783"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a:t>
            </a:r>
            <a:r>
              <a:rPr lang="en-US" sz="900" dirty="0">
                <a:solidFill>
                  <a:srgbClr val="2D3748"/>
                </a:solidFill>
                <a:latin typeface="Noto Sans JP" pitchFamily="34" charset="0"/>
                <a:ea typeface="Noto Sans JP" pitchFamily="34" charset="-122"/>
                <a:cs typeface="Noto Sans JP" pitchFamily="34" charset="-120"/>
              </a:rPr>
              <a:t> / 10 </a:t>
            </a:r>
            <a:endParaRPr lang="en-US" sz="900" dirty="0"/>
          </a:p>
        </p:txBody>
      </p:sp>
      <p:sp>
        <p:nvSpPr>
          <p:cNvPr id="32" name="Text 27"/>
          <p:cNvSpPr txBox="1"/>
          <p:nvPr/>
        </p:nvSpPr>
        <p:spPr>
          <a:xfrm>
            <a:off x="8459344" y="5944433"/>
            <a:ext cx="122072"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10" name="Text 8"/>
          <p:cNvSpPr txBox="1"/>
          <p:nvPr/>
        </p:nvSpPr>
        <p:spPr>
          <a:xfrm>
            <a:off x="-2021396" y="208627"/>
            <a:ext cx="8429854" cy="329184"/>
          </a:xfrm>
          <a:prstGeom prst="rect">
            <a:avLst/>
          </a:prstGeom>
          <a:noFill/>
          <a:ln/>
        </p:spPr>
        <p:txBody>
          <a:bodyPr wrap="square" lIns="0" tIns="0" rIns="0" bIns="0" rtlCol="0" anchor="ctr"/>
          <a:lstStyle/>
          <a:p>
            <a:pPr algn="ctr"/>
            <a:r>
              <a:rPr lang="en-US" sz="2400" b="1" kern="0" spc="56" dirty="0">
                <a:solidFill>
                  <a:srgbClr val="1A365D"/>
                </a:solidFill>
                <a:latin typeface="Noto Sans JP" pitchFamily="34" charset="0"/>
                <a:ea typeface="Noto Sans JP" pitchFamily="34" charset="-122"/>
                <a:cs typeface="Noto Sans JP" pitchFamily="34" charset="-120"/>
              </a:rPr>
              <a:t>新たな住生活基本計画が始動</a:t>
            </a:r>
            <a:endParaRPr lang="en-US" sz="2400" dirty="0"/>
          </a:p>
        </p:txBody>
      </p:sp>
      <p:sp>
        <p:nvSpPr>
          <p:cNvPr id="11" name="Text 9"/>
          <p:cNvSpPr txBox="1"/>
          <p:nvPr/>
        </p:nvSpPr>
        <p:spPr>
          <a:xfrm>
            <a:off x="357073" y="1310132"/>
            <a:ext cx="8429854" cy="150191"/>
          </a:xfrm>
          <a:prstGeom prst="rect">
            <a:avLst/>
          </a:prstGeom>
          <a:noFill/>
          <a:ln/>
        </p:spPr>
        <p:txBody>
          <a:bodyPr wrap="square" lIns="0" tIns="0" rIns="0" bIns="0" rtlCol="0" anchor="ctr"/>
          <a:lstStyle/>
          <a:p>
            <a:pPr algn="ctr"/>
            <a:r>
              <a:rPr lang="en-US" sz="1000" dirty="0">
                <a:solidFill>
                  <a:srgbClr val="4A5568"/>
                </a:solidFill>
                <a:latin typeface="Noto Sans JP" pitchFamily="34" charset="0"/>
                <a:ea typeface="Noto Sans JP" pitchFamily="34" charset="-122"/>
                <a:cs typeface="Noto Sans JP" pitchFamily="34" charset="-120"/>
              </a:rPr>
              <a:t>閣議決定により、新たな10年の住宅政策が正式にスタート</a:t>
            </a:r>
            <a:endParaRPr lang="en-US" sz="1000" dirty="0"/>
          </a:p>
        </p:txBody>
      </p:sp>
      <p:sp>
        <p:nvSpPr>
          <p:cNvPr id="12" name="Shape 10"/>
          <p:cNvSpPr/>
          <p:nvPr/>
        </p:nvSpPr>
        <p:spPr>
          <a:xfrm>
            <a:off x="428397" y="1574166"/>
            <a:ext cx="8286521" cy="564413"/>
          </a:xfrm>
          <a:prstGeom prst="roundRect">
            <a:avLst>
              <a:gd name="adj" fmla="val 24609"/>
            </a:avLst>
          </a:prstGeom>
          <a:solidFill>
            <a:srgbClr val="FFF7ED"/>
          </a:solidFill>
          <a:ln w="25400">
            <a:solidFill>
              <a:srgbClr val="F97316"/>
            </a:solidFill>
            <a:prstDash val="solid"/>
          </a:ln>
        </p:spPr>
      </p:sp>
      <p:sp>
        <p:nvSpPr>
          <p:cNvPr id="13" name="Shape 11"/>
          <p:cNvSpPr/>
          <p:nvPr/>
        </p:nvSpPr>
        <p:spPr>
          <a:xfrm>
            <a:off x="614248" y="1713384"/>
            <a:ext cx="285979" cy="285979"/>
          </a:xfrm>
          <a:prstGeom prst="ellipse">
            <a:avLst/>
          </a:prstGeom>
          <a:solidFill>
            <a:srgbClr val="F97316"/>
          </a:solidFill>
          <a:ln w="12700">
            <a:solidFill>
              <a:srgbClr val="FFFFFF">
                <a:alpha val="0"/>
              </a:srgbClr>
            </a:solidFill>
            <a:prstDash val="solid"/>
          </a:ln>
        </p:spPr>
      </p:sp>
      <p:pic>
        <p:nvPicPr>
          <p:cNvPr id="14" name="Image 0" descr="preencoded.png"/>
          <p:cNvPicPr>
            <a:picLocks noChangeAspect="1"/>
          </p:cNvPicPr>
          <p:nvPr/>
        </p:nvPicPr>
        <p:blipFill>
          <a:blip r:embed="rId3"/>
          <a:srcRect/>
          <a:stretch/>
        </p:blipFill>
        <p:spPr>
          <a:xfrm>
            <a:off x="692430" y="1792251"/>
            <a:ext cx="128930" cy="128930"/>
          </a:xfrm>
          <a:prstGeom prst="rect">
            <a:avLst/>
          </a:prstGeom>
        </p:spPr>
      </p:pic>
      <p:sp>
        <p:nvSpPr>
          <p:cNvPr id="15" name="Text 12"/>
          <p:cNvSpPr txBox="1"/>
          <p:nvPr/>
        </p:nvSpPr>
        <p:spPr>
          <a:xfrm>
            <a:off x="985952" y="1703096"/>
            <a:ext cx="2357780"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2026年3月27日 閣議決定</a:t>
            </a:r>
            <a:endParaRPr lang="en-US" sz="900" dirty="0"/>
          </a:p>
        </p:txBody>
      </p:sp>
      <p:sp>
        <p:nvSpPr>
          <p:cNvPr id="16" name="Text 13"/>
          <p:cNvSpPr txBox="1"/>
          <p:nvPr/>
        </p:nvSpPr>
        <p:spPr>
          <a:xfrm>
            <a:off x="985951" y="1874547"/>
            <a:ext cx="241470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新たな住生活基本計画が正式に決定</a:t>
            </a:r>
            <a:endParaRPr lang="en-US" sz="900" dirty="0"/>
          </a:p>
        </p:txBody>
      </p:sp>
      <p:sp>
        <p:nvSpPr>
          <p:cNvPr id="17" name="Shape 14"/>
          <p:cNvSpPr/>
          <p:nvPr/>
        </p:nvSpPr>
        <p:spPr>
          <a:xfrm>
            <a:off x="3252521" y="1713384"/>
            <a:ext cx="285979" cy="285979"/>
          </a:xfrm>
          <a:prstGeom prst="ellipse">
            <a:avLst/>
          </a:prstGeom>
          <a:solidFill>
            <a:srgbClr val="F97316"/>
          </a:solidFill>
          <a:ln w="12700">
            <a:solidFill>
              <a:srgbClr val="FFFFFF">
                <a:alpha val="0"/>
              </a:srgbClr>
            </a:solidFill>
            <a:prstDash val="solid"/>
          </a:ln>
        </p:spPr>
      </p:sp>
      <p:pic>
        <p:nvPicPr>
          <p:cNvPr id="18" name="Image 1" descr="preencoded.png"/>
          <p:cNvPicPr>
            <a:picLocks noChangeAspect="1"/>
          </p:cNvPicPr>
          <p:nvPr/>
        </p:nvPicPr>
        <p:blipFill>
          <a:blip r:embed="rId4"/>
          <a:srcRect l="-760" r="-760"/>
          <a:stretch/>
        </p:blipFill>
        <p:spPr>
          <a:xfrm>
            <a:off x="3338246" y="1792251"/>
            <a:ext cx="114529" cy="128930"/>
          </a:xfrm>
          <a:prstGeom prst="rect">
            <a:avLst/>
          </a:prstGeom>
        </p:spPr>
      </p:pic>
      <p:sp>
        <p:nvSpPr>
          <p:cNvPr id="19" name="Text 15"/>
          <p:cNvSpPr txBox="1"/>
          <p:nvPr/>
        </p:nvSpPr>
        <p:spPr>
          <a:xfrm>
            <a:off x="3624224" y="1703096"/>
            <a:ext cx="2414702"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計画期間：令和8年度〜令和17年度</a:t>
            </a:r>
            <a:endParaRPr lang="en-US" sz="900" dirty="0"/>
          </a:p>
        </p:txBody>
      </p:sp>
      <p:sp>
        <p:nvSpPr>
          <p:cNvPr id="20" name="Text 16"/>
          <p:cNvSpPr txBox="1"/>
          <p:nvPr/>
        </p:nvSpPr>
        <p:spPr>
          <a:xfrm>
            <a:off x="3624224" y="1874547"/>
            <a:ext cx="241470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10年間の長期計画として策定</a:t>
            </a:r>
            <a:endParaRPr lang="en-US" sz="900" dirty="0"/>
          </a:p>
        </p:txBody>
      </p:sp>
      <p:sp>
        <p:nvSpPr>
          <p:cNvPr id="21" name="Shape 17"/>
          <p:cNvSpPr/>
          <p:nvPr/>
        </p:nvSpPr>
        <p:spPr>
          <a:xfrm>
            <a:off x="5890793" y="1713384"/>
            <a:ext cx="285979" cy="285979"/>
          </a:xfrm>
          <a:prstGeom prst="ellipse">
            <a:avLst/>
          </a:prstGeom>
          <a:solidFill>
            <a:srgbClr val="F97316"/>
          </a:solidFill>
          <a:ln w="12700">
            <a:solidFill>
              <a:srgbClr val="FFFFFF">
                <a:alpha val="0"/>
              </a:srgbClr>
            </a:solidFill>
            <a:prstDash val="solid"/>
          </a:ln>
        </p:spPr>
      </p:sp>
      <p:pic>
        <p:nvPicPr>
          <p:cNvPr id="22" name="Image 2" descr="preencoded.png"/>
          <p:cNvPicPr>
            <a:picLocks noChangeAspect="1"/>
          </p:cNvPicPr>
          <p:nvPr/>
        </p:nvPicPr>
        <p:blipFill>
          <a:blip r:embed="rId5"/>
          <a:srcRect/>
          <a:stretch/>
        </p:blipFill>
        <p:spPr>
          <a:xfrm>
            <a:off x="5969661" y="1792251"/>
            <a:ext cx="128930" cy="128930"/>
          </a:xfrm>
          <a:prstGeom prst="rect">
            <a:avLst/>
          </a:prstGeom>
        </p:spPr>
      </p:pic>
      <p:sp>
        <p:nvSpPr>
          <p:cNvPr id="23" name="Text 18"/>
          <p:cNvSpPr txBox="1"/>
          <p:nvPr/>
        </p:nvSpPr>
        <p:spPr>
          <a:xfrm>
            <a:off x="6262497" y="1703096"/>
            <a:ext cx="2414702"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新たな計画がすでに走り出している</a:t>
            </a:r>
            <a:endParaRPr lang="en-US" sz="900" dirty="0"/>
          </a:p>
        </p:txBody>
      </p:sp>
      <p:sp>
        <p:nvSpPr>
          <p:cNvPr id="24" name="Text 19"/>
          <p:cNvSpPr txBox="1"/>
          <p:nvPr/>
        </p:nvSpPr>
        <p:spPr>
          <a:xfrm>
            <a:off x="6262497" y="1874547"/>
            <a:ext cx="241470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2026年度から本格的に実施開始</a:t>
            </a:r>
            <a:endParaRPr lang="en-US" sz="900" dirty="0"/>
          </a:p>
        </p:txBody>
      </p:sp>
      <p:sp>
        <p:nvSpPr>
          <p:cNvPr id="25" name="Shape 20"/>
          <p:cNvSpPr/>
          <p:nvPr/>
        </p:nvSpPr>
        <p:spPr>
          <a:xfrm>
            <a:off x="428397" y="2253107"/>
            <a:ext cx="8286521" cy="2814524"/>
          </a:xfrm>
          <a:prstGeom prst="roundRect">
            <a:avLst>
              <a:gd name="adj" fmla="val 990"/>
            </a:avLst>
          </a:prstGeom>
          <a:solidFill>
            <a:srgbClr val="FFFFFF"/>
          </a:solidFill>
          <a:ln w="12700">
            <a:solidFill>
              <a:srgbClr val="E2E8F0"/>
            </a:solidFill>
            <a:prstDash val="solid"/>
          </a:ln>
        </p:spPr>
      </p:sp>
      <p:sp>
        <p:nvSpPr>
          <p:cNvPr id="26" name="Text 21"/>
          <p:cNvSpPr txBox="1"/>
          <p:nvPr/>
        </p:nvSpPr>
        <p:spPr>
          <a:xfrm>
            <a:off x="721233" y="2374494"/>
            <a:ext cx="8015630"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今回の変更ポイント </a:t>
            </a:r>
            <a:endParaRPr lang="en-US" sz="1050" dirty="0"/>
          </a:p>
        </p:txBody>
      </p:sp>
      <p:pic>
        <p:nvPicPr>
          <p:cNvPr id="27" name="Image 3" descr="preencoded.png"/>
          <p:cNvPicPr>
            <a:picLocks noChangeAspect="1"/>
          </p:cNvPicPr>
          <p:nvPr/>
        </p:nvPicPr>
        <p:blipFill>
          <a:blip r:embed="rId6"/>
          <a:srcRect/>
          <a:stretch/>
        </p:blipFill>
        <p:spPr>
          <a:xfrm>
            <a:off x="549783" y="2403298"/>
            <a:ext cx="114529" cy="114529"/>
          </a:xfrm>
          <a:prstGeom prst="rect">
            <a:avLst/>
          </a:prstGeom>
        </p:spPr>
      </p:pic>
      <p:sp>
        <p:nvSpPr>
          <p:cNvPr id="28" name="Shape 22"/>
          <p:cNvSpPr/>
          <p:nvPr/>
        </p:nvSpPr>
        <p:spPr>
          <a:xfrm>
            <a:off x="549783" y="2631669"/>
            <a:ext cx="2628671" cy="1114425"/>
          </a:xfrm>
          <a:prstGeom prst="roundRect">
            <a:avLst>
              <a:gd name="adj" fmla="val 4734"/>
            </a:avLst>
          </a:prstGeom>
          <a:solidFill>
            <a:srgbClr val="F8FAFC"/>
          </a:solidFill>
          <a:ln w="12700">
            <a:solidFill>
              <a:srgbClr val="E2E8F0"/>
            </a:solidFill>
            <a:prstDash val="solid"/>
          </a:ln>
        </p:spPr>
      </p:sp>
      <p:sp>
        <p:nvSpPr>
          <p:cNvPr id="29" name="Shape 23"/>
          <p:cNvSpPr/>
          <p:nvPr/>
        </p:nvSpPr>
        <p:spPr>
          <a:xfrm>
            <a:off x="643051" y="2724252"/>
            <a:ext cx="171450" cy="171450"/>
          </a:xfrm>
          <a:prstGeom prst="roundRect">
            <a:avLst>
              <a:gd name="adj" fmla="val 133333"/>
            </a:avLst>
          </a:prstGeom>
          <a:solidFill>
            <a:srgbClr val="1A365D"/>
          </a:solidFill>
          <a:ln w="12700">
            <a:solidFill>
              <a:srgbClr val="FFFFFF">
                <a:alpha val="0"/>
              </a:srgbClr>
            </a:solidFill>
            <a:prstDash val="solid"/>
          </a:ln>
        </p:spPr>
      </p:sp>
      <p:pic>
        <p:nvPicPr>
          <p:cNvPr id="30" name="Image 4" descr="preencoded.png"/>
          <p:cNvPicPr>
            <a:picLocks noChangeAspect="1"/>
          </p:cNvPicPr>
          <p:nvPr/>
        </p:nvPicPr>
        <p:blipFill>
          <a:blip r:embed="rId7"/>
          <a:srcRect/>
          <a:stretch/>
        </p:blipFill>
        <p:spPr>
          <a:xfrm>
            <a:off x="685571" y="2767458"/>
            <a:ext cx="85725" cy="85725"/>
          </a:xfrm>
          <a:prstGeom prst="rect">
            <a:avLst/>
          </a:prstGeom>
        </p:spPr>
      </p:pic>
      <p:sp>
        <p:nvSpPr>
          <p:cNvPr id="31" name="Text 24"/>
          <p:cNvSpPr txBox="1"/>
          <p:nvPr/>
        </p:nvSpPr>
        <p:spPr>
          <a:xfrm>
            <a:off x="871423" y="274208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①量の確保から質の向上へ</a:t>
            </a:r>
            <a:endParaRPr lang="en-US" sz="900" dirty="0"/>
          </a:p>
        </p:txBody>
      </p:sp>
      <p:sp>
        <p:nvSpPr>
          <p:cNvPr id="32" name="Text 25"/>
          <p:cNvSpPr txBox="1"/>
          <p:nvPr/>
        </p:nvSpPr>
        <p:spPr>
          <a:xfrm>
            <a:off x="643051" y="2953310"/>
            <a:ext cx="2586152" cy="12207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ストック価値の最大化を目指し、</a:t>
            </a:r>
            <a:r>
              <a:rPr lang="en-US" sz="900" b="1" dirty="0">
                <a:solidFill>
                  <a:srgbClr val="ED8936"/>
                </a:solidFill>
                <a:latin typeface="Noto Sans JP" pitchFamily="34" charset="0"/>
                <a:ea typeface="Noto Sans JP" pitchFamily="34" charset="-122"/>
                <a:cs typeface="Noto Sans JP" pitchFamily="34" charset="-120"/>
              </a:rPr>
              <a:t>質の向上</a:t>
            </a:r>
            <a:r>
              <a:rPr lang="en-US" sz="900" dirty="0">
                <a:solidFill>
                  <a:srgbClr val="4A5568"/>
                </a:solidFill>
                <a:latin typeface="Noto Sans JP" pitchFamily="34" charset="0"/>
                <a:ea typeface="Noto Sans JP" pitchFamily="34" charset="-122"/>
                <a:cs typeface="Noto Sans JP" pitchFamily="34" charset="-120"/>
              </a:rPr>
              <a:t>に重点を置く</a:t>
            </a:r>
            <a:endParaRPr lang="en-US" sz="900" dirty="0"/>
          </a:p>
        </p:txBody>
      </p:sp>
      <p:sp>
        <p:nvSpPr>
          <p:cNvPr id="34" name="Shape 27"/>
          <p:cNvSpPr/>
          <p:nvPr/>
        </p:nvSpPr>
        <p:spPr>
          <a:xfrm>
            <a:off x="3259379" y="2631669"/>
            <a:ext cx="2628671" cy="1114425"/>
          </a:xfrm>
          <a:prstGeom prst="roundRect">
            <a:avLst>
              <a:gd name="adj" fmla="val 4734"/>
            </a:avLst>
          </a:prstGeom>
          <a:solidFill>
            <a:srgbClr val="F8FAFC"/>
          </a:solidFill>
          <a:ln w="12700">
            <a:solidFill>
              <a:srgbClr val="E2E8F0"/>
            </a:solidFill>
            <a:prstDash val="solid"/>
          </a:ln>
        </p:spPr>
      </p:sp>
      <p:sp>
        <p:nvSpPr>
          <p:cNvPr id="35" name="Shape 28"/>
          <p:cNvSpPr/>
          <p:nvPr/>
        </p:nvSpPr>
        <p:spPr>
          <a:xfrm>
            <a:off x="3352648" y="2724252"/>
            <a:ext cx="171450" cy="171450"/>
          </a:xfrm>
          <a:prstGeom prst="roundRect">
            <a:avLst>
              <a:gd name="adj" fmla="val 133333"/>
            </a:avLst>
          </a:prstGeom>
          <a:solidFill>
            <a:srgbClr val="1A365D"/>
          </a:solidFill>
          <a:ln w="12700">
            <a:solidFill>
              <a:srgbClr val="FFFFFF">
                <a:alpha val="0"/>
              </a:srgbClr>
            </a:solidFill>
            <a:prstDash val="solid"/>
          </a:ln>
        </p:spPr>
      </p:sp>
      <p:pic>
        <p:nvPicPr>
          <p:cNvPr id="36" name="Image 5" descr="preencoded.png"/>
          <p:cNvPicPr>
            <a:picLocks noChangeAspect="1"/>
          </p:cNvPicPr>
          <p:nvPr/>
        </p:nvPicPr>
        <p:blipFill>
          <a:blip r:embed="rId8"/>
          <a:srcRect l="-1911" r="-1911"/>
          <a:stretch/>
        </p:blipFill>
        <p:spPr>
          <a:xfrm>
            <a:off x="3388308" y="2767458"/>
            <a:ext cx="100127" cy="85725"/>
          </a:xfrm>
          <a:prstGeom prst="rect">
            <a:avLst/>
          </a:prstGeom>
        </p:spPr>
      </p:pic>
      <p:sp>
        <p:nvSpPr>
          <p:cNvPr id="37" name="Text 29"/>
          <p:cNvSpPr txBox="1"/>
          <p:nvPr/>
        </p:nvSpPr>
        <p:spPr>
          <a:xfrm>
            <a:off x="3581019" y="274208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②新築中心から既存活用へ</a:t>
            </a:r>
            <a:endParaRPr lang="en-US" sz="900" dirty="0"/>
          </a:p>
        </p:txBody>
      </p:sp>
      <p:sp>
        <p:nvSpPr>
          <p:cNvPr id="38" name="Text 30"/>
          <p:cNvSpPr txBox="1"/>
          <p:nvPr/>
        </p:nvSpPr>
        <p:spPr>
          <a:xfrm>
            <a:off x="3352647" y="2953310"/>
            <a:ext cx="2586152" cy="12207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既存住宅・既成住宅地の</a:t>
            </a:r>
            <a:r>
              <a:rPr lang="en-US" sz="900" b="1" dirty="0">
                <a:solidFill>
                  <a:srgbClr val="ED8936"/>
                </a:solidFill>
                <a:latin typeface="Noto Sans JP" pitchFamily="34" charset="0"/>
                <a:ea typeface="Noto Sans JP" pitchFamily="34" charset="-122"/>
                <a:cs typeface="Noto Sans JP" pitchFamily="34" charset="-120"/>
              </a:rPr>
              <a:t>本格活用</a:t>
            </a:r>
            <a:r>
              <a:rPr lang="en-US" sz="900" dirty="0">
                <a:solidFill>
                  <a:srgbClr val="4A5568"/>
                </a:solidFill>
                <a:latin typeface="Noto Sans JP" pitchFamily="34" charset="0"/>
                <a:ea typeface="Noto Sans JP" pitchFamily="34" charset="-122"/>
                <a:cs typeface="Noto Sans JP" pitchFamily="34" charset="-120"/>
              </a:rPr>
              <a:t>を推進</a:t>
            </a:r>
            <a:endParaRPr lang="en-US" sz="900" dirty="0"/>
          </a:p>
        </p:txBody>
      </p:sp>
      <p:sp>
        <p:nvSpPr>
          <p:cNvPr id="40" name="Shape 32"/>
          <p:cNvSpPr/>
          <p:nvPr/>
        </p:nvSpPr>
        <p:spPr>
          <a:xfrm>
            <a:off x="5969661" y="2631669"/>
            <a:ext cx="2628671" cy="1114425"/>
          </a:xfrm>
          <a:prstGeom prst="roundRect">
            <a:avLst>
              <a:gd name="adj" fmla="val 4734"/>
            </a:avLst>
          </a:prstGeom>
          <a:solidFill>
            <a:srgbClr val="F8FAFC"/>
          </a:solidFill>
          <a:ln w="12700">
            <a:solidFill>
              <a:srgbClr val="E2E8F0"/>
            </a:solidFill>
            <a:prstDash val="solid"/>
          </a:ln>
        </p:spPr>
      </p:sp>
      <p:sp>
        <p:nvSpPr>
          <p:cNvPr id="41" name="Shape 33"/>
          <p:cNvSpPr/>
          <p:nvPr/>
        </p:nvSpPr>
        <p:spPr>
          <a:xfrm>
            <a:off x="6062243" y="2724252"/>
            <a:ext cx="171450" cy="171450"/>
          </a:xfrm>
          <a:prstGeom prst="roundRect">
            <a:avLst>
              <a:gd name="adj" fmla="val 133333"/>
            </a:avLst>
          </a:prstGeom>
          <a:solidFill>
            <a:srgbClr val="1A365D"/>
          </a:solidFill>
          <a:ln w="12700">
            <a:solidFill>
              <a:srgbClr val="FFFFFF">
                <a:alpha val="0"/>
              </a:srgbClr>
            </a:solidFill>
            <a:prstDash val="solid"/>
          </a:ln>
        </p:spPr>
      </p:sp>
      <p:pic>
        <p:nvPicPr>
          <p:cNvPr id="42" name="Image 6" descr="preencoded.png"/>
          <p:cNvPicPr>
            <a:picLocks noChangeAspect="1"/>
          </p:cNvPicPr>
          <p:nvPr/>
        </p:nvPicPr>
        <p:blipFill>
          <a:blip r:embed="rId9"/>
          <a:srcRect l="-1911" r="-1911"/>
          <a:stretch/>
        </p:blipFill>
        <p:spPr>
          <a:xfrm>
            <a:off x="6097905" y="2767458"/>
            <a:ext cx="100127" cy="85725"/>
          </a:xfrm>
          <a:prstGeom prst="rect">
            <a:avLst/>
          </a:prstGeom>
        </p:spPr>
      </p:pic>
      <p:sp>
        <p:nvSpPr>
          <p:cNvPr id="43" name="Text 34"/>
          <p:cNvSpPr txBox="1"/>
          <p:nvPr/>
        </p:nvSpPr>
        <p:spPr>
          <a:xfrm>
            <a:off x="6291301" y="274208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③相続空き家対応の前面化</a:t>
            </a:r>
            <a:endParaRPr lang="en-US" sz="900" dirty="0"/>
          </a:p>
        </p:txBody>
      </p:sp>
      <p:sp>
        <p:nvSpPr>
          <p:cNvPr id="44" name="Text 35"/>
          <p:cNvSpPr txBox="1"/>
          <p:nvPr/>
        </p:nvSpPr>
        <p:spPr>
          <a:xfrm>
            <a:off x="6062243" y="2953310"/>
            <a:ext cx="2586152" cy="12207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相続に伴う住宅・宅地の</a:t>
            </a:r>
            <a:r>
              <a:rPr lang="en-US" sz="900" b="1" dirty="0">
                <a:solidFill>
                  <a:srgbClr val="ED8936"/>
                </a:solidFill>
                <a:latin typeface="Noto Sans JP" pitchFamily="34" charset="0"/>
                <a:ea typeface="Noto Sans JP" pitchFamily="34" charset="-122"/>
                <a:cs typeface="Noto Sans JP" pitchFamily="34" charset="-120"/>
              </a:rPr>
              <a:t>未活用防止</a:t>
            </a:r>
            <a:endParaRPr lang="en-US" sz="900" dirty="0"/>
          </a:p>
        </p:txBody>
      </p:sp>
      <p:sp>
        <p:nvSpPr>
          <p:cNvPr id="46" name="Shape 37"/>
          <p:cNvSpPr/>
          <p:nvPr/>
        </p:nvSpPr>
        <p:spPr>
          <a:xfrm>
            <a:off x="549783" y="3831819"/>
            <a:ext cx="2628671" cy="1114425"/>
          </a:xfrm>
          <a:prstGeom prst="roundRect">
            <a:avLst>
              <a:gd name="adj" fmla="val 4734"/>
            </a:avLst>
          </a:prstGeom>
          <a:solidFill>
            <a:srgbClr val="F8FAFC"/>
          </a:solidFill>
          <a:ln w="12700">
            <a:solidFill>
              <a:srgbClr val="E2E8F0"/>
            </a:solidFill>
            <a:prstDash val="solid"/>
          </a:ln>
        </p:spPr>
      </p:sp>
      <p:sp>
        <p:nvSpPr>
          <p:cNvPr id="47" name="Shape 38"/>
          <p:cNvSpPr/>
          <p:nvPr/>
        </p:nvSpPr>
        <p:spPr>
          <a:xfrm>
            <a:off x="643051" y="3924402"/>
            <a:ext cx="171450" cy="171450"/>
          </a:xfrm>
          <a:prstGeom prst="roundRect">
            <a:avLst>
              <a:gd name="adj" fmla="val 133333"/>
            </a:avLst>
          </a:prstGeom>
          <a:solidFill>
            <a:srgbClr val="1A365D"/>
          </a:solidFill>
          <a:ln w="12700">
            <a:solidFill>
              <a:srgbClr val="FFFFFF">
                <a:alpha val="0"/>
              </a:srgbClr>
            </a:solidFill>
            <a:prstDash val="solid"/>
          </a:ln>
        </p:spPr>
      </p:sp>
      <p:pic>
        <p:nvPicPr>
          <p:cNvPr id="48" name="Image 7" descr="preencoded.png"/>
          <p:cNvPicPr>
            <a:picLocks noChangeAspect="1"/>
          </p:cNvPicPr>
          <p:nvPr/>
        </p:nvPicPr>
        <p:blipFill>
          <a:blip r:embed="rId10"/>
          <a:srcRect l="-1911" r="-1911"/>
          <a:stretch/>
        </p:blipFill>
        <p:spPr>
          <a:xfrm>
            <a:off x="678713" y="3967608"/>
            <a:ext cx="100127" cy="85725"/>
          </a:xfrm>
          <a:prstGeom prst="rect">
            <a:avLst/>
          </a:prstGeom>
        </p:spPr>
      </p:pic>
      <p:sp>
        <p:nvSpPr>
          <p:cNvPr id="49" name="Text 39"/>
          <p:cNvSpPr txBox="1"/>
          <p:nvPr/>
        </p:nvSpPr>
        <p:spPr>
          <a:xfrm>
            <a:off x="871423" y="394223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④高齢者の孤立防止</a:t>
            </a:r>
            <a:endParaRPr lang="en-US" sz="900" dirty="0"/>
          </a:p>
        </p:txBody>
      </p:sp>
      <p:sp>
        <p:nvSpPr>
          <p:cNvPr id="50" name="Text 40"/>
          <p:cNvSpPr txBox="1"/>
          <p:nvPr/>
        </p:nvSpPr>
        <p:spPr>
          <a:xfrm>
            <a:off x="643051" y="4153460"/>
            <a:ext cx="2586152" cy="122072"/>
          </a:xfrm>
          <a:prstGeom prst="rect">
            <a:avLst/>
          </a:prstGeom>
          <a:noFill/>
          <a:ln/>
        </p:spPr>
        <p:txBody>
          <a:bodyPr wrap="square" lIns="0" tIns="0" rIns="0" bIns="0" rtlCol="0" anchor="ctr"/>
          <a:lstStyle/>
          <a:p>
            <a:r>
              <a:rPr lang="en-US" sz="900" b="1" dirty="0">
                <a:solidFill>
                  <a:srgbClr val="ED8936"/>
                </a:solidFill>
                <a:latin typeface="Noto Sans JP" pitchFamily="34" charset="0"/>
                <a:ea typeface="Noto Sans JP" pitchFamily="34" charset="-122"/>
                <a:cs typeface="Noto Sans JP" pitchFamily="34" charset="-120"/>
              </a:rPr>
              <a:t>居住支援</a:t>
            </a:r>
            <a:r>
              <a:rPr lang="en-US" sz="900" dirty="0">
                <a:solidFill>
                  <a:srgbClr val="4A5568"/>
                </a:solidFill>
                <a:latin typeface="Noto Sans JP" pitchFamily="34" charset="0"/>
                <a:ea typeface="Noto Sans JP" pitchFamily="34" charset="-122"/>
                <a:cs typeface="Noto Sans JP" pitchFamily="34" charset="-120"/>
              </a:rPr>
              <a:t>の強化と見守り体制の構築</a:t>
            </a:r>
            <a:endParaRPr lang="en-US" sz="900" dirty="0"/>
          </a:p>
        </p:txBody>
      </p:sp>
      <p:sp>
        <p:nvSpPr>
          <p:cNvPr id="52" name="Shape 42"/>
          <p:cNvSpPr/>
          <p:nvPr/>
        </p:nvSpPr>
        <p:spPr>
          <a:xfrm>
            <a:off x="3259379" y="3831819"/>
            <a:ext cx="2628671" cy="1114425"/>
          </a:xfrm>
          <a:prstGeom prst="roundRect">
            <a:avLst>
              <a:gd name="adj" fmla="val 4734"/>
            </a:avLst>
          </a:prstGeom>
          <a:solidFill>
            <a:srgbClr val="F8FAFC"/>
          </a:solidFill>
          <a:ln w="12700">
            <a:solidFill>
              <a:srgbClr val="E2E8F0"/>
            </a:solidFill>
            <a:prstDash val="solid"/>
          </a:ln>
        </p:spPr>
      </p:sp>
      <p:sp>
        <p:nvSpPr>
          <p:cNvPr id="53" name="Shape 43"/>
          <p:cNvSpPr/>
          <p:nvPr/>
        </p:nvSpPr>
        <p:spPr>
          <a:xfrm>
            <a:off x="3352648" y="3924402"/>
            <a:ext cx="171450" cy="171450"/>
          </a:xfrm>
          <a:prstGeom prst="roundRect">
            <a:avLst>
              <a:gd name="adj" fmla="val 133333"/>
            </a:avLst>
          </a:prstGeom>
          <a:solidFill>
            <a:srgbClr val="1A365D"/>
          </a:solidFill>
          <a:ln w="12700">
            <a:solidFill>
              <a:srgbClr val="FFFFFF">
                <a:alpha val="0"/>
              </a:srgbClr>
            </a:solidFill>
            <a:prstDash val="solid"/>
          </a:ln>
        </p:spPr>
      </p:sp>
      <p:pic>
        <p:nvPicPr>
          <p:cNvPr id="54" name="Image 8" descr="preencoded.png"/>
          <p:cNvPicPr>
            <a:picLocks noChangeAspect="1"/>
          </p:cNvPicPr>
          <p:nvPr/>
        </p:nvPicPr>
        <p:blipFill>
          <a:blip r:embed="rId11"/>
          <a:srcRect/>
          <a:stretch/>
        </p:blipFill>
        <p:spPr>
          <a:xfrm>
            <a:off x="3395167" y="3967608"/>
            <a:ext cx="85725" cy="85725"/>
          </a:xfrm>
          <a:prstGeom prst="rect">
            <a:avLst/>
          </a:prstGeom>
        </p:spPr>
      </p:pic>
      <p:sp>
        <p:nvSpPr>
          <p:cNvPr id="55" name="Text 44"/>
          <p:cNvSpPr txBox="1"/>
          <p:nvPr/>
        </p:nvSpPr>
        <p:spPr>
          <a:xfrm>
            <a:off x="3581019" y="394223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⑤若年世帯のアフォーダビリティ</a:t>
            </a:r>
            <a:endParaRPr lang="en-US" sz="900" dirty="0"/>
          </a:p>
        </p:txBody>
      </p:sp>
      <p:sp>
        <p:nvSpPr>
          <p:cNvPr id="56" name="Text 45"/>
          <p:cNvSpPr txBox="1"/>
          <p:nvPr/>
        </p:nvSpPr>
        <p:spPr>
          <a:xfrm>
            <a:off x="3352647" y="4153460"/>
            <a:ext cx="2586152" cy="12207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子育て世帯向け</a:t>
            </a:r>
            <a:r>
              <a:rPr lang="en-US" sz="900" b="1" dirty="0">
                <a:solidFill>
                  <a:srgbClr val="ED8936"/>
                </a:solidFill>
                <a:latin typeface="Noto Sans JP" pitchFamily="34" charset="0"/>
                <a:ea typeface="Noto Sans JP" pitchFamily="34" charset="-122"/>
                <a:cs typeface="Noto Sans JP" pitchFamily="34" charset="-120"/>
              </a:rPr>
              <a:t>手頃な住宅</a:t>
            </a:r>
            <a:r>
              <a:rPr lang="en-US" sz="900" dirty="0">
                <a:solidFill>
                  <a:srgbClr val="4A5568"/>
                </a:solidFill>
                <a:latin typeface="Noto Sans JP" pitchFamily="34" charset="0"/>
                <a:ea typeface="Noto Sans JP" pitchFamily="34" charset="-122"/>
                <a:cs typeface="Noto Sans JP" pitchFamily="34" charset="-120"/>
              </a:rPr>
              <a:t>の供給</a:t>
            </a:r>
            <a:endParaRPr lang="en-US" sz="900" dirty="0"/>
          </a:p>
        </p:txBody>
      </p:sp>
      <p:sp>
        <p:nvSpPr>
          <p:cNvPr id="58" name="Shape 47"/>
          <p:cNvSpPr/>
          <p:nvPr/>
        </p:nvSpPr>
        <p:spPr>
          <a:xfrm>
            <a:off x="5969661" y="3831819"/>
            <a:ext cx="2628671" cy="1114425"/>
          </a:xfrm>
          <a:prstGeom prst="roundRect">
            <a:avLst>
              <a:gd name="adj" fmla="val 4734"/>
            </a:avLst>
          </a:prstGeom>
          <a:solidFill>
            <a:srgbClr val="F8FAFC"/>
          </a:solidFill>
          <a:ln w="12700">
            <a:solidFill>
              <a:srgbClr val="E2E8F0"/>
            </a:solidFill>
            <a:prstDash val="solid"/>
          </a:ln>
        </p:spPr>
      </p:sp>
      <p:sp>
        <p:nvSpPr>
          <p:cNvPr id="59" name="Shape 48"/>
          <p:cNvSpPr/>
          <p:nvPr/>
        </p:nvSpPr>
        <p:spPr>
          <a:xfrm>
            <a:off x="6062243" y="3924402"/>
            <a:ext cx="171450" cy="171450"/>
          </a:xfrm>
          <a:prstGeom prst="roundRect">
            <a:avLst>
              <a:gd name="adj" fmla="val 133333"/>
            </a:avLst>
          </a:prstGeom>
          <a:solidFill>
            <a:srgbClr val="1A365D"/>
          </a:solidFill>
          <a:ln w="12700">
            <a:solidFill>
              <a:srgbClr val="FFFFFF">
                <a:alpha val="0"/>
              </a:srgbClr>
            </a:solidFill>
            <a:prstDash val="solid"/>
          </a:ln>
        </p:spPr>
      </p:sp>
      <p:pic>
        <p:nvPicPr>
          <p:cNvPr id="60" name="Image 9" descr="preencoded.png"/>
          <p:cNvPicPr>
            <a:picLocks noChangeAspect="1"/>
          </p:cNvPicPr>
          <p:nvPr/>
        </p:nvPicPr>
        <p:blipFill>
          <a:blip r:embed="rId12"/>
          <a:srcRect/>
          <a:stretch/>
        </p:blipFill>
        <p:spPr>
          <a:xfrm>
            <a:off x="6105448" y="3967608"/>
            <a:ext cx="85725" cy="85725"/>
          </a:xfrm>
          <a:prstGeom prst="rect">
            <a:avLst/>
          </a:prstGeom>
        </p:spPr>
      </p:pic>
      <p:sp>
        <p:nvSpPr>
          <p:cNvPr id="61" name="Text 49"/>
          <p:cNvSpPr txBox="1"/>
          <p:nvPr/>
        </p:nvSpPr>
        <p:spPr>
          <a:xfrm>
            <a:off x="6291301" y="3942234"/>
            <a:ext cx="2357780"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⑥多様なライフスタイル対応</a:t>
            </a:r>
            <a:endParaRPr lang="en-US" sz="900" dirty="0"/>
          </a:p>
        </p:txBody>
      </p:sp>
      <p:sp>
        <p:nvSpPr>
          <p:cNvPr id="62" name="Text 50"/>
          <p:cNvSpPr txBox="1"/>
          <p:nvPr/>
        </p:nvSpPr>
        <p:spPr>
          <a:xfrm>
            <a:off x="6062243" y="4153460"/>
            <a:ext cx="2586152" cy="12207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移住・二地域居住、マンション</a:t>
            </a:r>
            <a:r>
              <a:rPr lang="en-US" sz="900" b="1" dirty="0">
                <a:solidFill>
                  <a:srgbClr val="ED8936"/>
                </a:solidFill>
                <a:latin typeface="Noto Sans JP" pitchFamily="34" charset="0"/>
                <a:ea typeface="Noto Sans JP" pitchFamily="34" charset="-122"/>
                <a:cs typeface="Noto Sans JP" pitchFamily="34" charset="-120"/>
              </a:rPr>
              <a:t>再生</a:t>
            </a:r>
            <a:r>
              <a:rPr lang="en-US" sz="900" dirty="0">
                <a:solidFill>
                  <a:srgbClr val="4A5568"/>
                </a:solidFill>
                <a:latin typeface="Noto Sans JP" pitchFamily="34" charset="0"/>
                <a:ea typeface="Noto Sans JP" pitchFamily="34" charset="-122"/>
                <a:cs typeface="Noto Sans JP" pitchFamily="34" charset="-120"/>
              </a:rPr>
              <a:t>も重視</a:t>
            </a:r>
            <a:endParaRPr lang="en-US" sz="900" dirty="0"/>
          </a:p>
        </p:txBody>
      </p:sp>
      <p:sp>
        <p:nvSpPr>
          <p:cNvPr id="64" name="Shape 52"/>
          <p:cNvSpPr/>
          <p:nvPr/>
        </p:nvSpPr>
        <p:spPr>
          <a:xfrm>
            <a:off x="428398" y="5917337"/>
            <a:ext cx="8286521" cy="6858"/>
          </a:xfrm>
          <a:prstGeom prst="rect">
            <a:avLst/>
          </a:prstGeom>
          <a:solidFill>
            <a:srgbClr val="E2E8F0"/>
          </a:solidFill>
          <a:ln w="12700">
            <a:solidFill>
              <a:srgbClr val="E2E8F0">
                <a:alpha val="0"/>
              </a:srgbClr>
            </a:solidFill>
            <a:prstDash val="solid"/>
          </a:ln>
        </p:spPr>
      </p:sp>
      <p:sp>
        <p:nvSpPr>
          <p:cNvPr id="65" name="Text 53"/>
          <p:cNvSpPr txBox="1"/>
          <p:nvPr/>
        </p:nvSpPr>
        <p:spPr>
          <a:xfrm>
            <a:off x="568986" y="6020892"/>
            <a:ext cx="2683535" cy="143333"/>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出典：国交省リリース（2026.3.27）、概要P2, P4-P5 </a:t>
            </a:r>
            <a:endParaRPr lang="en-US" sz="900" dirty="0"/>
          </a:p>
        </p:txBody>
      </p:sp>
      <p:pic>
        <p:nvPicPr>
          <p:cNvPr id="66" name="Image 10" descr="preencoded.png"/>
          <p:cNvPicPr>
            <a:picLocks noChangeAspect="1"/>
          </p:cNvPicPr>
          <p:nvPr/>
        </p:nvPicPr>
        <p:blipFill>
          <a:blip r:embed="rId13"/>
          <a:srcRect l="-133" r="-133"/>
          <a:stretch/>
        </p:blipFill>
        <p:spPr>
          <a:xfrm>
            <a:off x="428397" y="6046268"/>
            <a:ext cx="64466" cy="85725"/>
          </a:xfrm>
          <a:prstGeom prst="rect">
            <a:avLst/>
          </a:prstGeom>
        </p:spPr>
      </p:pic>
      <p:sp>
        <p:nvSpPr>
          <p:cNvPr id="67" name="Text 54"/>
          <p:cNvSpPr txBox="1"/>
          <p:nvPr/>
        </p:nvSpPr>
        <p:spPr>
          <a:xfrm>
            <a:off x="8489976" y="6010606"/>
            <a:ext cx="271577"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2</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68" name="Text 55"/>
          <p:cNvSpPr txBox="1"/>
          <p:nvPr/>
        </p:nvSpPr>
        <p:spPr>
          <a:xfrm>
            <a:off x="8489977" y="6010606"/>
            <a:ext cx="122072"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Shape 3"/>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6" name="Text 4"/>
          <p:cNvSpPr txBox="1"/>
          <p:nvPr/>
        </p:nvSpPr>
        <p:spPr>
          <a:xfrm>
            <a:off x="428626" y="946404"/>
            <a:ext cx="650138" cy="178994"/>
          </a:xfrm>
          <a:prstGeom prst="rect">
            <a:avLst/>
          </a:prstGeom>
          <a:solidFill>
            <a:srgbClr val="FFFFFF">
              <a:alpha val="0"/>
            </a:srgbClr>
          </a:solidFill>
          <a:ln>
            <a:solidFill>
              <a:srgbClr val="FFFFFF">
                <a:alpha val="0"/>
              </a:srgbClr>
            </a:solidFill>
          </a:ln>
        </p:spPr>
        <p:txBody>
          <a:bodyPr wrap="square" lIns="85725" tIns="28575" rIns="85725" bIns="28575" rtlCol="0" anchor="ctr"/>
          <a:lstStyle/>
          <a:p>
            <a:r>
              <a:rPr lang="en-US" sz="675" b="1" dirty="0">
                <a:solidFill>
                  <a:srgbClr val="FFFFFF"/>
                </a:solidFill>
                <a:latin typeface="Noto Sans JP" pitchFamily="34" charset="0"/>
                <a:ea typeface="Noto Sans JP" pitchFamily="34" charset="-122"/>
                <a:cs typeface="Noto Sans JP" pitchFamily="34" charset="-120"/>
              </a:rPr>
              <a:t>勉強会資料</a:t>
            </a:r>
            <a:endParaRPr lang="en-US" sz="675" dirty="0"/>
          </a:p>
        </p:txBody>
      </p:sp>
      <p:sp>
        <p:nvSpPr>
          <p:cNvPr id="9" name="Text 7"/>
          <p:cNvSpPr txBox="1"/>
          <p:nvPr/>
        </p:nvSpPr>
        <p:spPr>
          <a:xfrm>
            <a:off x="428625" y="946404"/>
            <a:ext cx="8143875" cy="329184"/>
          </a:xfrm>
          <a:prstGeom prst="rect">
            <a:avLst/>
          </a:prstGeom>
          <a:noFill/>
          <a:ln/>
        </p:spPr>
        <p:txBody>
          <a:bodyPr wrap="square" lIns="0" tIns="0" rIns="0" bIns="0" rtlCol="0" anchor="ctr"/>
          <a:lstStyle/>
          <a:p>
            <a:r>
              <a:rPr lang="en-US" sz="2400" b="1" kern="0" spc="56" dirty="0">
                <a:solidFill>
                  <a:srgbClr val="1A365D"/>
                </a:solidFill>
                <a:latin typeface="Noto Sans JP" pitchFamily="34" charset="0"/>
                <a:ea typeface="Noto Sans JP" pitchFamily="34" charset="-122"/>
                <a:cs typeface="Noto Sans JP" pitchFamily="34" charset="-120"/>
              </a:rPr>
              <a:t>背景：住宅政策の大転換</a:t>
            </a:r>
            <a:endParaRPr lang="en-US" sz="2400" dirty="0"/>
          </a:p>
        </p:txBody>
      </p:sp>
      <p:sp>
        <p:nvSpPr>
          <p:cNvPr id="10" name="Text 8"/>
          <p:cNvSpPr txBox="1"/>
          <p:nvPr/>
        </p:nvSpPr>
        <p:spPr>
          <a:xfrm>
            <a:off x="428625" y="1332509"/>
            <a:ext cx="8143875" cy="150191"/>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人口減少・高齢化・世帯減少が同時進行する中、住宅政策が根本的に変化</a:t>
            </a:r>
            <a:endParaRPr lang="en-US" sz="1000" dirty="0"/>
          </a:p>
        </p:txBody>
      </p:sp>
      <p:sp>
        <p:nvSpPr>
          <p:cNvPr id="11" name="Shape 9"/>
          <p:cNvSpPr/>
          <p:nvPr/>
        </p:nvSpPr>
        <p:spPr>
          <a:xfrm>
            <a:off x="428625" y="1625346"/>
            <a:ext cx="5650992" cy="1292733"/>
          </a:xfrm>
          <a:prstGeom prst="roundRect">
            <a:avLst>
              <a:gd name="adj" fmla="val 4690"/>
            </a:avLst>
          </a:prstGeom>
          <a:solidFill>
            <a:srgbClr val="FFFFFF"/>
          </a:solidFill>
          <a:ln w="12700">
            <a:solidFill>
              <a:srgbClr val="E2E8F0"/>
            </a:solidFill>
            <a:prstDash val="solid"/>
          </a:ln>
        </p:spPr>
      </p:sp>
      <p:sp>
        <p:nvSpPr>
          <p:cNvPr id="12" name="Text 10"/>
          <p:cNvSpPr txBox="1"/>
          <p:nvPr/>
        </p:nvSpPr>
        <p:spPr>
          <a:xfrm>
            <a:off x="750266" y="1746733"/>
            <a:ext cx="888111"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人口動態の変化 </a:t>
            </a:r>
            <a:endParaRPr lang="en-US" sz="1050" dirty="0"/>
          </a:p>
        </p:txBody>
      </p:sp>
      <p:pic>
        <p:nvPicPr>
          <p:cNvPr id="13" name="Image 0" descr="preencoded.png"/>
          <p:cNvPicPr>
            <a:picLocks noChangeAspect="1"/>
          </p:cNvPicPr>
          <p:nvPr/>
        </p:nvPicPr>
        <p:blipFill>
          <a:blip r:embed="rId3"/>
          <a:srcRect t="-180" b="-180"/>
          <a:stretch/>
        </p:blipFill>
        <p:spPr>
          <a:xfrm>
            <a:off x="550013" y="1775537"/>
            <a:ext cx="142646" cy="114529"/>
          </a:xfrm>
          <a:prstGeom prst="rect">
            <a:avLst/>
          </a:prstGeom>
        </p:spPr>
      </p:pic>
      <p:sp>
        <p:nvSpPr>
          <p:cNvPr id="14" name="Shape 11"/>
          <p:cNvSpPr/>
          <p:nvPr/>
        </p:nvSpPr>
        <p:spPr>
          <a:xfrm>
            <a:off x="5343754" y="1785824"/>
            <a:ext cx="614477" cy="178308"/>
          </a:xfrm>
          <a:prstGeom prst="roundRect">
            <a:avLst>
              <a:gd name="adj" fmla="val 123077"/>
            </a:avLst>
          </a:prstGeom>
          <a:solidFill>
            <a:srgbClr val="F7FAFC"/>
          </a:solidFill>
          <a:ln w="12700">
            <a:solidFill>
              <a:srgbClr val="FFFFFF">
                <a:alpha val="0"/>
              </a:srgbClr>
            </a:solidFill>
            <a:prstDash val="solid"/>
          </a:ln>
        </p:spPr>
      </p:sp>
      <p:sp>
        <p:nvSpPr>
          <p:cNvPr id="15" name="Text 12"/>
          <p:cNvSpPr txBox="1"/>
          <p:nvPr/>
        </p:nvSpPr>
        <p:spPr>
          <a:xfrm>
            <a:off x="5213132" y="1785824"/>
            <a:ext cx="788306" cy="178308"/>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2024-2040年</a:t>
            </a:r>
            <a:endParaRPr lang="en-US" sz="900" dirty="0"/>
          </a:p>
        </p:txBody>
      </p:sp>
      <p:sp>
        <p:nvSpPr>
          <p:cNvPr id="16" name="Text 13"/>
          <p:cNvSpPr txBox="1"/>
          <p:nvPr/>
        </p:nvSpPr>
        <p:spPr>
          <a:xfrm>
            <a:off x="550012" y="2089633"/>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総人口減少・高齢化が進行（</a:t>
            </a:r>
            <a:r>
              <a:rPr lang="en-US" sz="900" b="1" dirty="0">
                <a:solidFill>
                  <a:srgbClr val="ED8936"/>
                </a:solidFill>
                <a:latin typeface="Noto Sans JP" pitchFamily="34" charset="0"/>
                <a:ea typeface="Noto Sans JP" pitchFamily="34" charset="-122"/>
                <a:cs typeface="Noto Sans JP" pitchFamily="34" charset="-120"/>
              </a:rPr>
              <a:t>2040年死亡者数ピーク</a:t>
            </a:r>
            <a:r>
              <a:rPr lang="en-US" sz="900" dirty="0">
                <a:solidFill>
                  <a:srgbClr val="4A5568"/>
                </a:solidFill>
                <a:latin typeface="Noto Sans JP" pitchFamily="34" charset="0"/>
                <a:ea typeface="Noto Sans JP" pitchFamily="34" charset="-122"/>
                <a:cs typeface="Noto Sans JP" pitchFamily="34" charset="-120"/>
              </a:rPr>
              <a:t>）</a:t>
            </a:r>
            <a:endParaRPr lang="en-US" sz="900" dirty="0"/>
          </a:p>
        </p:txBody>
      </p:sp>
      <p:sp>
        <p:nvSpPr>
          <p:cNvPr id="18" name="Text 15"/>
          <p:cNvSpPr txBox="1"/>
          <p:nvPr/>
        </p:nvSpPr>
        <p:spPr>
          <a:xfrm>
            <a:off x="550012" y="2325549"/>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高齢単身世帯が増加し、住宅管理が困難に</a:t>
            </a:r>
            <a:endParaRPr lang="en-US" sz="900" dirty="0"/>
          </a:p>
        </p:txBody>
      </p:sp>
      <p:sp>
        <p:nvSpPr>
          <p:cNvPr id="19" name="Text 16"/>
          <p:cNvSpPr txBox="1"/>
          <p:nvPr/>
        </p:nvSpPr>
        <p:spPr>
          <a:xfrm>
            <a:off x="550012" y="2561463"/>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2030年代後半に生産年齢人口の減少が加速</a:t>
            </a:r>
            <a:endParaRPr lang="en-US" sz="900" dirty="0"/>
          </a:p>
        </p:txBody>
      </p:sp>
      <p:sp>
        <p:nvSpPr>
          <p:cNvPr id="20" name="Shape 17"/>
          <p:cNvSpPr/>
          <p:nvPr/>
        </p:nvSpPr>
        <p:spPr>
          <a:xfrm>
            <a:off x="428625" y="3032608"/>
            <a:ext cx="5650992" cy="1292733"/>
          </a:xfrm>
          <a:prstGeom prst="roundRect">
            <a:avLst>
              <a:gd name="adj" fmla="val 4690"/>
            </a:avLst>
          </a:prstGeom>
          <a:solidFill>
            <a:srgbClr val="FFFFFF"/>
          </a:solidFill>
          <a:ln w="12700">
            <a:solidFill>
              <a:srgbClr val="E2E8F0"/>
            </a:solidFill>
            <a:prstDash val="solid"/>
          </a:ln>
        </p:spPr>
      </p:sp>
      <p:sp>
        <p:nvSpPr>
          <p:cNvPr id="21" name="Text 18"/>
          <p:cNvSpPr txBox="1"/>
          <p:nvPr/>
        </p:nvSpPr>
        <p:spPr>
          <a:xfrm>
            <a:off x="735864" y="3153995"/>
            <a:ext cx="886739"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住宅供給の現状 </a:t>
            </a:r>
            <a:endParaRPr lang="en-US" sz="1050" dirty="0"/>
          </a:p>
        </p:txBody>
      </p:sp>
      <p:pic>
        <p:nvPicPr>
          <p:cNvPr id="22" name="Image 1" descr="preencoded.png"/>
          <p:cNvPicPr>
            <a:picLocks noChangeAspect="1"/>
          </p:cNvPicPr>
          <p:nvPr/>
        </p:nvPicPr>
        <p:blipFill>
          <a:blip r:embed="rId4"/>
          <a:srcRect l="-33" r="-33"/>
          <a:stretch/>
        </p:blipFill>
        <p:spPr>
          <a:xfrm>
            <a:off x="550013" y="3182799"/>
            <a:ext cx="128930" cy="114529"/>
          </a:xfrm>
          <a:prstGeom prst="rect">
            <a:avLst/>
          </a:prstGeom>
        </p:spPr>
      </p:pic>
      <p:sp>
        <p:nvSpPr>
          <p:cNvPr id="23" name="Shape 19"/>
          <p:cNvSpPr/>
          <p:nvPr/>
        </p:nvSpPr>
        <p:spPr>
          <a:xfrm>
            <a:off x="5392446" y="3193086"/>
            <a:ext cx="564413" cy="178308"/>
          </a:xfrm>
          <a:prstGeom prst="roundRect">
            <a:avLst>
              <a:gd name="adj" fmla="val 123077"/>
            </a:avLst>
          </a:prstGeom>
          <a:solidFill>
            <a:srgbClr val="F7FAFC"/>
          </a:solidFill>
          <a:ln w="12700">
            <a:solidFill>
              <a:srgbClr val="FFFFFF">
                <a:alpha val="0"/>
              </a:srgbClr>
            </a:solidFill>
            <a:prstDash val="solid"/>
          </a:ln>
        </p:spPr>
      </p:sp>
      <p:sp>
        <p:nvSpPr>
          <p:cNvPr id="24" name="Text 20"/>
          <p:cNvSpPr txBox="1"/>
          <p:nvPr/>
        </p:nvSpPr>
        <p:spPr>
          <a:xfrm>
            <a:off x="5213133" y="3193084"/>
            <a:ext cx="786932" cy="189281"/>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1968年達成</a:t>
            </a:r>
            <a:endParaRPr lang="en-US" sz="900" dirty="0"/>
          </a:p>
        </p:txBody>
      </p:sp>
      <p:sp>
        <p:nvSpPr>
          <p:cNvPr id="25" name="Text 21"/>
          <p:cNvSpPr txBox="1"/>
          <p:nvPr/>
        </p:nvSpPr>
        <p:spPr>
          <a:xfrm>
            <a:off x="550012" y="3496895"/>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住宅総数が世帯数を</a:t>
            </a:r>
            <a:r>
              <a:rPr lang="en-US" sz="900" b="1" dirty="0">
                <a:solidFill>
                  <a:srgbClr val="ED8936"/>
                </a:solidFill>
                <a:latin typeface="Noto Sans JP" pitchFamily="34" charset="0"/>
                <a:ea typeface="Noto Sans JP" pitchFamily="34" charset="-122"/>
                <a:cs typeface="Noto Sans JP" pitchFamily="34" charset="-120"/>
              </a:rPr>
              <a:t>上回る</a:t>
            </a:r>
            <a:r>
              <a:rPr lang="en-US" sz="900" dirty="0">
                <a:solidFill>
                  <a:srgbClr val="4A5568"/>
                </a:solidFill>
                <a:latin typeface="Noto Sans JP" pitchFamily="34" charset="0"/>
                <a:ea typeface="Noto Sans JP" pitchFamily="34" charset="-122"/>
                <a:cs typeface="Noto Sans JP" pitchFamily="34" charset="-120"/>
              </a:rPr>
              <a:t>（1968年達成）</a:t>
            </a:r>
            <a:endParaRPr lang="en-US" sz="900" dirty="0"/>
          </a:p>
        </p:txBody>
      </p:sp>
      <p:sp>
        <p:nvSpPr>
          <p:cNvPr id="27" name="Text 23"/>
          <p:cNvSpPr txBox="1"/>
          <p:nvPr/>
        </p:nvSpPr>
        <p:spPr>
          <a:xfrm>
            <a:off x="550012" y="3732810"/>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住宅は「余っている」時代へ転換</a:t>
            </a:r>
            <a:endParaRPr lang="en-US" sz="900" dirty="0"/>
          </a:p>
        </p:txBody>
      </p:sp>
      <p:sp>
        <p:nvSpPr>
          <p:cNvPr id="28" name="Text 24"/>
          <p:cNvSpPr txBox="1"/>
          <p:nvPr/>
        </p:nvSpPr>
        <p:spPr>
          <a:xfrm>
            <a:off x="550012" y="3968725"/>
            <a:ext cx="5550866" cy="164592"/>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空き家増加は</a:t>
            </a:r>
            <a:r>
              <a:rPr lang="en-US" sz="900" b="1" dirty="0">
                <a:solidFill>
                  <a:srgbClr val="ED8936"/>
                </a:solidFill>
                <a:latin typeface="Noto Sans JP" pitchFamily="34" charset="0"/>
                <a:ea typeface="Noto Sans JP" pitchFamily="34" charset="-122"/>
                <a:cs typeface="Noto Sans JP" pitchFamily="34" charset="-120"/>
              </a:rPr>
              <a:t>構造的に不可避</a:t>
            </a:r>
            <a:endParaRPr lang="en-US" sz="900" dirty="0"/>
          </a:p>
        </p:txBody>
      </p:sp>
      <p:sp>
        <p:nvSpPr>
          <p:cNvPr id="30" name="Shape 26"/>
          <p:cNvSpPr/>
          <p:nvPr/>
        </p:nvSpPr>
        <p:spPr>
          <a:xfrm>
            <a:off x="6247639" y="1625347"/>
            <a:ext cx="2186330" cy="3464662"/>
          </a:xfrm>
          <a:prstGeom prst="roundRect">
            <a:avLst>
              <a:gd name="adj" fmla="val 1640"/>
            </a:avLst>
          </a:prstGeom>
          <a:solidFill>
            <a:srgbClr val="F8FAFC"/>
          </a:solidFill>
          <a:ln w="12700">
            <a:solidFill>
              <a:srgbClr val="E2E8F0"/>
            </a:solidFill>
            <a:prstDash val="solid"/>
          </a:ln>
        </p:spPr>
      </p:sp>
      <p:sp>
        <p:nvSpPr>
          <p:cNvPr id="31" name="Text 27"/>
          <p:cNvSpPr txBox="1"/>
          <p:nvPr/>
        </p:nvSpPr>
        <p:spPr>
          <a:xfrm>
            <a:off x="6565850" y="1775537"/>
            <a:ext cx="1860575"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重要ポイント </a:t>
            </a:r>
            <a:endParaRPr lang="en-US" sz="1050" dirty="0"/>
          </a:p>
        </p:txBody>
      </p:sp>
      <p:pic>
        <p:nvPicPr>
          <p:cNvPr id="32" name="Image 2" descr="preencoded.png"/>
          <p:cNvPicPr>
            <a:picLocks noChangeAspect="1"/>
          </p:cNvPicPr>
          <p:nvPr/>
        </p:nvPicPr>
        <p:blipFill>
          <a:blip r:embed="rId5"/>
          <a:srcRect t="-100" b="-100"/>
          <a:stretch/>
        </p:blipFill>
        <p:spPr>
          <a:xfrm>
            <a:off x="6397143" y="1811199"/>
            <a:ext cx="85725" cy="114529"/>
          </a:xfrm>
          <a:prstGeom prst="rect">
            <a:avLst/>
          </a:prstGeom>
        </p:spPr>
      </p:pic>
      <p:sp>
        <p:nvSpPr>
          <p:cNvPr id="33" name="Shape 28"/>
          <p:cNvSpPr/>
          <p:nvPr/>
        </p:nvSpPr>
        <p:spPr>
          <a:xfrm>
            <a:off x="6397143" y="2064945"/>
            <a:ext cx="285979" cy="285979"/>
          </a:xfrm>
          <a:prstGeom prst="roundRect">
            <a:avLst>
              <a:gd name="adj" fmla="val 95923"/>
            </a:avLst>
          </a:prstGeom>
          <a:solidFill>
            <a:srgbClr val="1A365D"/>
          </a:solidFill>
          <a:ln w="12700">
            <a:solidFill>
              <a:srgbClr val="FFFFFF">
                <a:alpha val="0"/>
              </a:srgbClr>
            </a:solidFill>
            <a:prstDash val="solid"/>
          </a:ln>
        </p:spPr>
      </p:sp>
      <p:pic>
        <p:nvPicPr>
          <p:cNvPr id="34" name="Image 3" descr="preencoded.png"/>
          <p:cNvPicPr>
            <a:picLocks noChangeAspect="1"/>
          </p:cNvPicPr>
          <p:nvPr/>
        </p:nvPicPr>
        <p:blipFill>
          <a:blip r:embed="rId6"/>
          <a:srcRect t="-842" b="-842"/>
          <a:stretch/>
        </p:blipFill>
        <p:spPr>
          <a:xfrm>
            <a:off x="6469152" y="2143126"/>
            <a:ext cx="142646" cy="128930"/>
          </a:xfrm>
          <a:prstGeom prst="rect">
            <a:avLst/>
          </a:prstGeom>
        </p:spPr>
      </p:pic>
      <p:sp>
        <p:nvSpPr>
          <p:cNvPr id="35" name="Text 29"/>
          <p:cNvSpPr txBox="1"/>
          <p:nvPr/>
        </p:nvSpPr>
        <p:spPr>
          <a:xfrm>
            <a:off x="6768846" y="2060830"/>
            <a:ext cx="1636319"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住宅ストック数</a:t>
            </a:r>
            <a:endParaRPr lang="en-US" sz="900" dirty="0"/>
          </a:p>
        </p:txBody>
      </p:sp>
      <p:sp>
        <p:nvSpPr>
          <p:cNvPr id="36" name="Text 30"/>
          <p:cNvSpPr txBox="1"/>
          <p:nvPr/>
        </p:nvSpPr>
        <p:spPr>
          <a:xfrm>
            <a:off x="6768846" y="2182216"/>
            <a:ext cx="1636319"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世帯数を上回る</a:t>
            </a:r>
            <a:endParaRPr lang="en-US" sz="1050" dirty="0"/>
          </a:p>
        </p:txBody>
      </p:sp>
      <p:sp>
        <p:nvSpPr>
          <p:cNvPr id="37" name="Shape 31"/>
          <p:cNvSpPr/>
          <p:nvPr/>
        </p:nvSpPr>
        <p:spPr>
          <a:xfrm>
            <a:off x="6397143" y="2471624"/>
            <a:ext cx="285979" cy="285979"/>
          </a:xfrm>
          <a:prstGeom prst="roundRect">
            <a:avLst>
              <a:gd name="adj" fmla="val 95923"/>
            </a:avLst>
          </a:prstGeom>
          <a:solidFill>
            <a:srgbClr val="1A365D"/>
          </a:solidFill>
          <a:ln w="12700">
            <a:solidFill>
              <a:srgbClr val="FFFFFF">
                <a:alpha val="0"/>
              </a:srgbClr>
            </a:solidFill>
            <a:prstDash val="solid"/>
          </a:ln>
        </p:spPr>
      </p:sp>
      <p:pic>
        <p:nvPicPr>
          <p:cNvPr id="38" name="Image 4" descr="preencoded.png"/>
          <p:cNvPicPr>
            <a:picLocks noChangeAspect="1"/>
          </p:cNvPicPr>
          <p:nvPr/>
        </p:nvPicPr>
        <p:blipFill>
          <a:blip r:embed="rId7"/>
          <a:srcRect l="-1773" r="-1773"/>
          <a:stretch/>
        </p:blipFill>
        <p:spPr>
          <a:xfrm>
            <a:off x="6490412" y="2550491"/>
            <a:ext cx="100127" cy="128930"/>
          </a:xfrm>
          <a:prstGeom prst="rect">
            <a:avLst/>
          </a:prstGeom>
        </p:spPr>
      </p:pic>
      <p:sp>
        <p:nvSpPr>
          <p:cNvPr id="39" name="Text 32"/>
          <p:cNvSpPr txBox="1"/>
          <p:nvPr/>
        </p:nvSpPr>
        <p:spPr>
          <a:xfrm>
            <a:off x="6768846" y="2468195"/>
            <a:ext cx="1636319"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空き家率</a:t>
            </a:r>
            <a:endParaRPr lang="en-US" sz="900" dirty="0"/>
          </a:p>
        </p:txBody>
      </p:sp>
      <p:sp>
        <p:nvSpPr>
          <p:cNvPr id="40" name="Text 33"/>
          <p:cNvSpPr txBox="1"/>
          <p:nvPr/>
        </p:nvSpPr>
        <p:spPr>
          <a:xfrm>
            <a:off x="6768847" y="2589582"/>
            <a:ext cx="1575283"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13.8%</a:t>
            </a:r>
            <a:endParaRPr lang="en-US" sz="1050" dirty="0"/>
          </a:p>
        </p:txBody>
      </p:sp>
      <p:sp>
        <p:nvSpPr>
          <p:cNvPr id="41" name="Shape 34"/>
          <p:cNvSpPr/>
          <p:nvPr/>
        </p:nvSpPr>
        <p:spPr>
          <a:xfrm>
            <a:off x="6397143" y="2875560"/>
            <a:ext cx="1885950" cy="521208"/>
          </a:xfrm>
          <a:prstGeom prst="roundRect">
            <a:avLst>
              <a:gd name="adj" fmla="val 28839"/>
            </a:avLst>
          </a:prstGeom>
          <a:solidFill>
            <a:srgbClr val="FEF3C7"/>
          </a:solidFill>
          <a:ln w="12700">
            <a:solidFill>
              <a:srgbClr val="F59E0B"/>
            </a:solidFill>
            <a:prstDash val="solid"/>
          </a:ln>
        </p:spPr>
      </p:sp>
      <p:sp>
        <p:nvSpPr>
          <p:cNvPr id="42" name="Text 35"/>
          <p:cNvSpPr txBox="1"/>
          <p:nvPr/>
        </p:nvSpPr>
        <p:spPr>
          <a:xfrm>
            <a:off x="6490412" y="2968142"/>
            <a:ext cx="1836572" cy="143333"/>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転換の核心</a:t>
            </a:r>
            <a:endParaRPr lang="en-US" sz="900" dirty="0"/>
          </a:p>
        </p:txBody>
      </p:sp>
      <p:sp>
        <p:nvSpPr>
          <p:cNvPr id="43" name="Text 36"/>
          <p:cNvSpPr txBox="1"/>
          <p:nvPr/>
        </p:nvSpPr>
        <p:spPr>
          <a:xfrm>
            <a:off x="6490412" y="3168397"/>
            <a:ext cx="1836572" cy="135788"/>
          </a:xfrm>
          <a:prstGeom prst="rect">
            <a:avLst/>
          </a:prstGeom>
          <a:noFill/>
          <a:ln/>
        </p:spPr>
        <p:txBody>
          <a:bodyPr wrap="square" lIns="0" tIns="0" rIns="0" bIns="0" rtlCol="0" anchor="ctr"/>
          <a:lstStyle/>
          <a:p>
            <a:r>
              <a:rPr lang="en-US" sz="900" dirty="0">
                <a:solidFill>
                  <a:srgbClr val="92400E"/>
                </a:solidFill>
                <a:latin typeface="Noto Sans JP" pitchFamily="34" charset="0"/>
                <a:ea typeface="Noto Sans JP" pitchFamily="34" charset="-122"/>
                <a:cs typeface="Noto Sans JP" pitchFamily="34" charset="-120"/>
              </a:rPr>
              <a:t>量の確保→質の向上へ</a:t>
            </a:r>
            <a:endParaRPr lang="en-US" sz="900" dirty="0"/>
          </a:p>
        </p:txBody>
      </p:sp>
      <p:sp>
        <p:nvSpPr>
          <p:cNvPr id="44" name="Shape 37"/>
          <p:cNvSpPr/>
          <p:nvPr/>
        </p:nvSpPr>
        <p:spPr>
          <a:xfrm>
            <a:off x="285979" y="5818328"/>
            <a:ext cx="8286521" cy="6858"/>
          </a:xfrm>
          <a:prstGeom prst="rect">
            <a:avLst/>
          </a:prstGeom>
          <a:solidFill>
            <a:srgbClr val="E2E8F0"/>
          </a:solidFill>
          <a:ln w="12700">
            <a:solidFill>
              <a:srgbClr val="E2E8F0">
                <a:alpha val="0"/>
              </a:srgbClr>
            </a:solidFill>
            <a:prstDash val="solid"/>
          </a:ln>
        </p:spPr>
      </p:sp>
      <p:sp>
        <p:nvSpPr>
          <p:cNvPr id="45" name="Text 38"/>
          <p:cNvSpPr txBox="1"/>
          <p:nvPr/>
        </p:nvSpPr>
        <p:spPr>
          <a:xfrm>
            <a:off x="426567" y="5921883"/>
            <a:ext cx="1717277" cy="143333"/>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出典：概要P3-4、全国計画P4-5 </a:t>
            </a:r>
            <a:endParaRPr lang="en-US" sz="900" dirty="0"/>
          </a:p>
        </p:txBody>
      </p:sp>
      <p:pic>
        <p:nvPicPr>
          <p:cNvPr id="46" name="Image 5" descr="preencoded.png"/>
          <p:cNvPicPr>
            <a:picLocks noChangeAspect="1"/>
          </p:cNvPicPr>
          <p:nvPr/>
        </p:nvPicPr>
        <p:blipFill>
          <a:blip r:embed="rId8"/>
          <a:srcRect l="-133" r="-133"/>
          <a:stretch/>
        </p:blipFill>
        <p:spPr>
          <a:xfrm>
            <a:off x="285978" y="5947259"/>
            <a:ext cx="64466" cy="85725"/>
          </a:xfrm>
          <a:prstGeom prst="rect">
            <a:avLst/>
          </a:prstGeom>
        </p:spPr>
      </p:pic>
      <p:sp>
        <p:nvSpPr>
          <p:cNvPr id="47" name="Text 39"/>
          <p:cNvSpPr txBox="1"/>
          <p:nvPr/>
        </p:nvSpPr>
        <p:spPr>
          <a:xfrm>
            <a:off x="8347557" y="5911597"/>
            <a:ext cx="271577"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3</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48" name="Text 40"/>
          <p:cNvSpPr txBox="1"/>
          <p:nvPr/>
        </p:nvSpPr>
        <p:spPr>
          <a:xfrm>
            <a:off x="8347558" y="5911597"/>
            <a:ext cx="122072"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5" name="Shape 3"/>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6" name="Text 4"/>
          <p:cNvSpPr txBox="1"/>
          <p:nvPr/>
        </p:nvSpPr>
        <p:spPr>
          <a:xfrm>
            <a:off x="428626" y="946404"/>
            <a:ext cx="650138" cy="178994"/>
          </a:xfrm>
          <a:prstGeom prst="rect">
            <a:avLst/>
          </a:prstGeom>
          <a:solidFill>
            <a:srgbClr val="FFFFFF">
              <a:alpha val="0"/>
            </a:srgbClr>
          </a:solidFill>
          <a:ln>
            <a:solidFill>
              <a:srgbClr val="FFFFFF">
                <a:alpha val="0"/>
              </a:srgbClr>
            </a:solidFill>
          </a:ln>
        </p:spPr>
        <p:txBody>
          <a:bodyPr wrap="square" lIns="85725" tIns="28575" rIns="85725" bIns="28575" rtlCol="0" anchor="ctr"/>
          <a:lstStyle/>
          <a:p>
            <a:r>
              <a:rPr lang="en-US" sz="675" b="1" dirty="0">
                <a:solidFill>
                  <a:srgbClr val="FFFFFF"/>
                </a:solidFill>
                <a:latin typeface="Noto Sans JP" pitchFamily="34" charset="0"/>
                <a:ea typeface="Noto Sans JP" pitchFamily="34" charset="-122"/>
                <a:cs typeface="Noto Sans JP" pitchFamily="34" charset="-120"/>
              </a:rPr>
              <a:t>勉強会資料</a:t>
            </a:r>
            <a:endParaRPr lang="en-US" sz="675" dirty="0"/>
          </a:p>
        </p:txBody>
      </p:sp>
      <p:sp>
        <p:nvSpPr>
          <p:cNvPr id="10" name="Text 8"/>
          <p:cNvSpPr txBox="1"/>
          <p:nvPr/>
        </p:nvSpPr>
        <p:spPr>
          <a:xfrm>
            <a:off x="500062" y="960120"/>
            <a:ext cx="8143875" cy="329184"/>
          </a:xfrm>
          <a:prstGeom prst="rect">
            <a:avLst/>
          </a:prstGeom>
          <a:noFill/>
          <a:ln/>
        </p:spPr>
        <p:txBody>
          <a:bodyPr wrap="square" lIns="0" tIns="0" rIns="0" bIns="0" rtlCol="0" anchor="ctr"/>
          <a:lstStyle/>
          <a:p>
            <a:r>
              <a:rPr lang="en-US" sz="2800" b="1" kern="0" spc="56" dirty="0">
                <a:solidFill>
                  <a:srgbClr val="1A365D"/>
                </a:solidFill>
                <a:latin typeface="Noto Sans JP" pitchFamily="34" charset="0"/>
                <a:ea typeface="Noto Sans JP" pitchFamily="34" charset="-122"/>
                <a:cs typeface="Noto Sans JP" pitchFamily="34" charset="-120"/>
              </a:rPr>
              <a:t>社会課題：空き家増加の要因</a:t>
            </a:r>
            <a:endParaRPr lang="en-US" sz="2800" dirty="0"/>
          </a:p>
        </p:txBody>
      </p:sp>
      <p:sp>
        <p:nvSpPr>
          <p:cNvPr id="11" name="Text 9"/>
          <p:cNvSpPr txBox="1"/>
          <p:nvPr/>
        </p:nvSpPr>
        <p:spPr>
          <a:xfrm>
            <a:off x="500062" y="1346225"/>
            <a:ext cx="8143875" cy="150191"/>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高齢化・相続・人口減少が重なり、空き家は構造的に増加する構造</a:t>
            </a:r>
            <a:endParaRPr lang="en-US" sz="1050" dirty="0"/>
          </a:p>
        </p:txBody>
      </p:sp>
      <p:sp>
        <p:nvSpPr>
          <p:cNvPr id="12" name="Shape 10"/>
          <p:cNvSpPr/>
          <p:nvPr/>
        </p:nvSpPr>
        <p:spPr>
          <a:xfrm>
            <a:off x="500062" y="1639062"/>
            <a:ext cx="5650992" cy="1643177"/>
          </a:xfrm>
          <a:prstGeom prst="roundRect">
            <a:avLst>
              <a:gd name="adj" fmla="val 2903"/>
            </a:avLst>
          </a:prstGeom>
          <a:solidFill>
            <a:srgbClr val="FFFFFF"/>
          </a:solidFill>
          <a:ln w="12700">
            <a:solidFill>
              <a:srgbClr val="E2E8F0"/>
            </a:solidFill>
            <a:prstDash val="solid"/>
          </a:ln>
        </p:spPr>
      </p:sp>
      <p:sp>
        <p:nvSpPr>
          <p:cNvPr id="13" name="Text 11"/>
          <p:cNvSpPr txBox="1"/>
          <p:nvPr/>
        </p:nvSpPr>
        <p:spPr>
          <a:xfrm>
            <a:off x="821703" y="1770734"/>
            <a:ext cx="1889966" cy="164593"/>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 空き家増加の4つの要因 </a:t>
            </a:r>
            <a:endParaRPr lang="en-US" sz="1100" dirty="0"/>
          </a:p>
        </p:txBody>
      </p:sp>
      <p:pic>
        <p:nvPicPr>
          <p:cNvPr id="14" name="Image 0" descr="preencoded.png"/>
          <p:cNvPicPr>
            <a:picLocks noChangeAspect="1"/>
          </p:cNvPicPr>
          <p:nvPr/>
        </p:nvPicPr>
        <p:blipFill>
          <a:blip r:embed="rId3"/>
          <a:srcRect t="-180" b="-180"/>
          <a:stretch/>
        </p:blipFill>
        <p:spPr>
          <a:xfrm>
            <a:off x="621450" y="1792682"/>
            <a:ext cx="142646" cy="114529"/>
          </a:xfrm>
          <a:prstGeom prst="rect">
            <a:avLst/>
          </a:prstGeom>
        </p:spPr>
      </p:pic>
      <p:sp>
        <p:nvSpPr>
          <p:cNvPr id="15" name="Shape 12"/>
          <p:cNvSpPr/>
          <p:nvPr/>
        </p:nvSpPr>
        <p:spPr>
          <a:xfrm>
            <a:off x="5415191" y="1760449"/>
            <a:ext cx="614477" cy="178308"/>
          </a:xfrm>
          <a:prstGeom prst="roundRect">
            <a:avLst>
              <a:gd name="adj" fmla="val 123077"/>
            </a:avLst>
          </a:prstGeom>
          <a:solidFill>
            <a:srgbClr val="F7FAFC"/>
          </a:solidFill>
          <a:ln w="12700">
            <a:solidFill>
              <a:srgbClr val="FFFFFF">
                <a:alpha val="0"/>
              </a:srgbClr>
            </a:solidFill>
            <a:prstDash val="solid"/>
          </a:ln>
        </p:spPr>
      </p:sp>
      <p:sp>
        <p:nvSpPr>
          <p:cNvPr id="16" name="Text 13"/>
          <p:cNvSpPr txBox="1"/>
          <p:nvPr/>
        </p:nvSpPr>
        <p:spPr>
          <a:xfrm>
            <a:off x="5291168" y="1691859"/>
            <a:ext cx="1027908" cy="122073"/>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1000" dirty="0">
                <a:solidFill>
                  <a:srgbClr val="718096"/>
                </a:solidFill>
                <a:latin typeface="Noto Sans JP" pitchFamily="34" charset="0"/>
                <a:ea typeface="Noto Sans JP" pitchFamily="34" charset="-122"/>
                <a:cs typeface="Noto Sans JP" pitchFamily="34" charset="-120"/>
              </a:rPr>
              <a:t>2024-2040年</a:t>
            </a:r>
            <a:endParaRPr lang="en-US" sz="1000" dirty="0"/>
          </a:p>
        </p:txBody>
      </p:sp>
      <p:sp>
        <p:nvSpPr>
          <p:cNvPr id="17" name="Text 14"/>
          <p:cNvSpPr txBox="1"/>
          <p:nvPr/>
        </p:nvSpPr>
        <p:spPr>
          <a:xfrm>
            <a:off x="621449" y="2024482"/>
            <a:ext cx="5550866" cy="164592"/>
          </a:xfrm>
          <a:prstGeom prst="rect">
            <a:avLst/>
          </a:prstGeom>
          <a:noFill/>
          <a:ln/>
        </p:spPr>
        <p:txBody>
          <a:bodyPr wrap="square" lIns="0" tIns="0" rIns="0" bIns="0" rtlCol="0" anchor="ctr"/>
          <a:lstStyle/>
          <a:p>
            <a:r>
              <a:rPr lang="en-US" sz="1000" b="1" dirty="0">
                <a:solidFill>
                  <a:srgbClr val="4A5568"/>
                </a:solidFill>
                <a:latin typeface="Noto Sans JP" pitchFamily="34" charset="0"/>
                <a:ea typeface="Noto Sans JP" pitchFamily="34" charset="-122"/>
                <a:cs typeface="Noto Sans JP" pitchFamily="34" charset="-120"/>
              </a:rPr>
              <a:t>高齢単身世帯の増加：</a:t>
            </a:r>
            <a:r>
              <a:rPr lang="en-US" sz="1000" dirty="0">
                <a:solidFill>
                  <a:srgbClr val="4A5568"/>
                </a:solidFill>
                <a:latin typeface="Noto Sans JP" pitchFamily="34" charset="0"/>
                <a:ea typeface="Noto Sans JP" pitchFamily="34" charset="-122"/>
                <a:cs typeface="Noto Sans JP" pitchFamily="34" charset="-120"/>
              </a:rPr>
              <a:t>高齢単身世帯が増加し続け（85歳以上の激増）、見守り・管理が困難な住宅が増加</a:t>
            </a:r>
            <a:endParaRPr lang="en-US" sz="1000" dirty="0"/>
          </a:p>
        </p:txBody>
      </p:sp>
      <p:sp>
        <p:nvSpPr>
          <p:cNvPr id="18" name="Text 15"/>
          <p:cNvSpPr txBox="1"/>
          <p:nvPr/>
        </p:nvSpPr>
        <p:spPr>
          <a:xfrm>
            <a:off x="621449" y="2274799"/>
            <a:ext cx="5550866" cy="164592"/>
          </a:xfrm>
          <a:prstGeom prst="rect">
            <a:avLst/>
          </a:prstGeom>
          <a:noFill/>
          <a:ln/>
        </p:spPr>
        <p:txBody>
          <a:bodyPr wrap="square" lIns="0" tIns="0" rIns="0" bIns="0" rtlCol="0" anchor="ctr"/>
          <a:lstStyle/>
          <a:p>
            <a:r>
              <a:rPr lang="en-US" sz="1000" b="1" dirty="0">
                <a:solidFill>
                  <a:srgbClr val="4A5568"/>
                </a:solidFill>
                <a:latin typeface="Noto Sans JP" pitchFamily="34" charset="0"/>
                <a:ea typeface="Noto Sans JP" pitchFamily="34" charset="-122"/>
                <a:cs typeface="Noto Sans JP" pitchFamily="34" charset="-120"/>
              </a:rPr>
              <a:t>2040年死亡数ピーク：</a:t>
            </a:r>
            <a:r>
              <a:rPr lang="en-US" sz="1000" dirty="0">
                <a:solidFill>
                  <a:srgbClr val="4A5568"/>
                </a:solidFill>
                <a:latin typeface="Noto Sans JP" pitchFamily="34" charset="0"/>
                <a:ea typeface="Noto Sans JP" pitchFamily="34" charset="-122"/>
                <a:cs typeface="Noto Sans JP" pitchFamily="34" charset="-120"/>
              </a:rPr>
              <a:t>2040年に死亡者数が</a:t>
            </a:r>
            <a:r>
              <a:rPr lang="en-US" sz="1000" b="1" dirty="0">
                <a:solidFill>
                  <a:srgbClr val="1A365D"/>
                </a:solidFill>
                <a:latin typeface="Noto Sans JP" pitchFamily="34" charset="0"/>
                <a:ea typeface="Noto Sans JP" pitchFamily="34" charset="-122"/>
                <a:cs typeface="Noto Sans JP" pitchFamily="34" charset="-120"/>
              </a:rPr>
              <a:t>最大</a:t>
            </a:r>
            <a:r>
              <a:rPr lang="en-US" sz="1000" dirty="0">
                <a:solidFill>
                  <a:srgbClr val="4A5568"/>
                </a:solidFill>
                <a:latin typeface="Noto Sans JP" pitchFamily="34" charset="0"/>
                <a:ea typeface="Noto Sans JP" pitchFamily="34" charset="-122"/>
                <a:cs typeface="Noto Sans JP" pitchFamily="34" charset="-120"/>
              </a:rPr>
              <a:t>となる（多死社会）＝相続の大量発生</a:t>
            </a:r>
            <a:endParaRPr lang="en-US" sz="1000" dirty="0"/>
          </a:p>
        </p:txBody>
      </p:sp>
      <p:sp>
        <p:nvSpPr>
          <p:cNvPr id="20" name="Text 17"/>
          <p:cNvSpPr txBox="1"/>
          <p:nvPr/>
        </p:nvSpPr>
        <p:spPr>
          <a:xfrm>
            <a:off x="621449" y="2525116"/>
            <a:ext cx="5550866" cy="164592"/>
          </a:xfrm>
          <a:prstGeom prst="rect">
            <a:avLst/>
          </a:prstGeom>
          <a:noFill/>
          <a:ln/>
        </p:spPr>
        <p:txBody>
          <a:bodyPr wrap="square" lIns="0" tIns="0" rIns="0" bIns="0" rtlCol="0" anchor="ctr"/>
          <a:lstStyle/>
          <a:p>
            <a:r>
              <a:rPr lang="en-US" sz="1000" b="1" dirty="0">
                <a:solidFill>
                  <a:srgbClr val="4A5568"/>
                </a:solidFill>
                <a:latin typeface="Noto Sans JP" pitchFamily="34" charset="0"/>
                <a:ea typeface="Noto Sans JP" pitchFamily="34" charset="-122"/>
                <a:cs typeface="Noto Sans JP" pitchFamily="34" charset="-120"/>
              </a:rPr>
              <a:t>管理困難住宅の増加：</a:t>
            </a:r>
            <a:r>
              <a:rPr lang="en-US" sz="1000" dirty="0">
                <a:solidFill>
                  <a:srgbClr val="4A5568"/>
                </a:solidFill>
                <a:latin typeface="Noto Sans JP" pitchFamily="34" charset="0"/>
                <a:ea typeface="Noto Sans JP" pitchFamily="34" charset="-122"/>
                <a:cs typeface="Noto Sans JP" pitchFamily="34" charset="-120"/>
              </a:rPr>
              <a:t>管理できない住宅・相続未了物件の増加、地域コミュニティの弱体化</a:t>
            </a:r>
            <a:endParaRPr lang="en-US" sz="1000" dirty="0"/>
          </a:p>
        </p:txBody>
      </p:sp>
      <p:sp>
        <p:nvSpPr>
          <p:cNvPr id="21" name="Text 18"/>
          <p:cNvSpPr txBox="1"/>
          <p:nvPr/>
        </p:nvSpPr>
        <p:spPr>
          <a:xfrm>
            <a:off x="621449" y="2774748"/>
            <a:ext cx="5465141" cy="300380"/>
          </a:xfrm>
          <a:prstGeom prst="rect">
            <a:avLst/>
          </a:prstGeom>
          <a:noFill/>
          <a:ln/>
        </p:spPr>
        <p:txBody>
          <a:bodyPr wrap="square" lIns="0" tIns="0" rIns="0" bIns="0" rtlCol="0" anchor="ctr"/>
          <a:lstStyle/>
          <a:p>
            <a:r>
              <a:rPr lang="en-US" sz="1000" b="1" dirty="0">
                <a:solidFill>
                  <a:srgbClr val="4A5568"/>
                </a:solidFill>
                <a:latin typeface="Noto Sans JP" pitchFamily="34" charset="0"/>
                <a:ea typeface="Noto Sans JP" pitchFamily="34" charset="-122"/>
                <a:cs typeface="Noto Sans JP" pitchFamily="34" charset="-120"/>
              </a:rPr>
              <a:t>既成住宅地での世代交代：</a:t>
            </a:r>
            <a:r>
              <a:rPr lang="en-US" sz="1000" dirty="0">
                <a:solidFill>
                  <a:srgbClr val="4A5568"/>
                </a:solidFill>
                <a:latin typeface="Noto Sans JP" pitchFamily="34" charset="0"/>
                <a:ea typeface="Noto Sans JP" pitchFamily="34" charset="-122"/>
                <a:cs typeface="Noto Sans JP" pitchFamily="34" charset="-120"/>
              </a:rPr>
              <a:t>戦後から高度経済成長期に整備された比較的利便性の高い既成住宅地で、住宅・宅地の相続が大量に生じる</a:t>
            </a:r>
            <a:endParaRPr lang="en-US" sz="1000" dirty="0"/>
          </a:p>
        </p:txBody>
      </p:sp>
      <p:sp>
        <p:nvSpPr>
          <p:cNvPr id="22" name="Shape 19"/>
          <p:cNvSpPr/>
          <p:nvPr/>
        </p:nvSpPr>
        <p:spPr>
          <a:xfrm>
            <a:off x="500062" y="3481807"/>
            <a:ext cx="5650992" cy="521208"/>
          </a:xfrm>
          <a:prstGeom prst="roundRect">
            <a:avLst>
              <a:gd name="adj" fmla="val 28839"/>
            </a:avLst>
          </a:prstGeom>
          <a:solidFill>
            <a:srgbClr val="FEF3C7"/>
          </a:solidFill>
          <a:ln w="12700">
            <a:solidFill>
              <a:srgbClr val="F59E0B"/>
            </a:solidFill>
            <a:prstDash val="solid"/>
          </a:ln>
        </p:spPr>
      </p:sp>
      <p:sp>
        <p:nvSpPr>
          <p:cNvPr id="23" name="Text 20"/>
          <p:cNvSpPr txBox="1"/>
          <p:nvPr/>
        </p:nvSpPr>
        <p:spPr>
          <a:xfrm>
            <a:off x="773010" y="3575075"/>
            <a:ext cx="5428793" cy="143333"/>
          </a:xfrm>
          <a:prstGeom prst="rect">
            <a:avLst/>
          </a:prstGeom>
          <a:noFill/>
          <a:ln/>
        </p:spPr>
        <p:txBody>
          <a:bodyPr wrap="square" lIns="0" tIns="0" rIns="0" bIns="0" rtlCol="0" anchor="ctr"/>
          <a:lstStyle/>
          <a:p>
            <a:r>
              <a:rPr lang="en-US" sz="1000" b="1" dirty="0">
                <a:solidFill>
                  <a:srgbClr val="92400E"/>
                </a:solidFill>
                <a:latin typeface="Noto Sans JP" pitchFamily="34" charset="0"/>
                <a:ea typeface="Noto Sans JP" pitchFamily="34" charset="-122"/>
                <a:cs typeface="Noto Sans JP" pitchFamily="34" charset="-120"/>
              </a:rPr>
              <a:t> 重要ポイント </a:t>
            </a:r>
            <a:endParaRPr lang="en-US" sz="1000" dirty="0"/>
          </a:p>
        </p:txBody>
      </p:sp>
      <p:pic>
        <p:nvPicPr>
          <p:cNvPr id="24" name="Image 1" descr="preencoded.png"/>
          <p:cNvPicPr>
            <a:picLocks noChangeAspect="1"/>
          </p:cNvPicPr>
          <p:nvPr/>
        </p:nvPicPr>
        <p:blipFill>
          <a:blip r:embed="rId4"/>
          <a:srcRect/>
          <a:stretch/>
        </p:blipFill>
        <p:spPr>
          <a:xfrm>
            <a:off x="593331" y="3601822"/>
            <a:ext cx="100127" cy="100127"/>
          </a:xfrm>
          <a:prstGeom prst="rect">
            <a:avLst/>
          </a:prstGeom>
        </p:spPr>
      </p:pic>
      <p:sp>
        <p:nvSpPr>
          <p:cNvPr id="25" name="Text 21"/>
          <p:cNvSpPr txBox="1"/>
          <p:nvPr/>
        </p:nvSpPr>
        <p:spPr>
          <a:xfrm>
            <a:off x="593332" y="3775330"/>
            <a:ext cx="5608472" cy="135788"/>
          </a:xfrm>
          <a:prstGeom prst="rect">
            <a:avLst/>
          </a:prstGeom>
          <a:noFill/>
          <a:ln/>
        </p:spPr>
        <p:txBody>
          <a:bodyPr wrap="square" lIns="0" tIns="0" rIns="0" bIns="0" rtlCol="0" anchor="ctr"/>
          <a:lstStyle/>
          <a:p>
            <a:r>
              <a:rPr lang="en-US" sz="1000" dirty="0">
                <a:solidFill>
                  <a:srgbClr val="92400E"/>
                </a:solidFill>
                <a:latin typeface="Noto Sans JP" pitchFamily="34" charset="0"/>
                <a:ea typeface="Noto Sans JP" pitchFamily="34" charset="-122"/>
                <a:cs typeface="Noto Sans JP" pitchFamily="34" charset="-120"/>
              </a:rPr>
              <a:t>空き家は「発生してから対応」では遅い。相続前・高齢期からの早期介入が重要。</a:t>
            </a:r>
            <a:endParaRPr lang="en-US" sz="1000" dirty="0"/>
          </a:p>
        </p:txBody>
      </p:sp>
      <p:sp>
        <p:nvSpPr>
          <p:cNvPr id="26" name="Shape 22"/>
          <p:cNvSpPr/>
          <p:nvPr/>
        </p:nvSpPr>
        <p:spPr>
          <a:xfrm>
            <a:off x="6319076" y="1639063"/>
            <a:ext cx="2186330" cy="3464662"/>
          </a:xfrm>
          <a:prstGeom prst="roundRect">
            <a:avLst>
              <a:gd name="adj" fmla="val 1640"/>
            </a:avLst>
          </a:prstGeom>
          <a:solidFill>
            <a:srgbClr val="F8FAFC"/>
          </a:solidFill>
          <a:ln w="12700">
            <a:solidFill>
              <a:srgbClr val="E2E8F0"/>
            </a:solidFill>
            <a:prstDash val="solid"/>
          </a:ln>
        </p:spPr>
      </p:sp>
      <p:sp>
        <p:nvSpPr>
          <p:cNvPr id="27" name="Text 23"/>
          <p:cNvSpPr txBox="1"/>
          <p:nvPr/>
        </p:nvSpPr>
        <p:spPr>
          <a:xfrm>
            <a:off x="6468579" y="1789253"/>
            <a:ext cx="2029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統計データ</a:t>
            </a:r>
            <a:endParaRPr lang="en-US" sz="1100" dirty="0"/>
          </a:p>
        </p:txBody>
      </p:sp>
      <p:sp>
        <p:nvSpPr>
          <p:cNvPr id="28" name="Shape 24"/>
          <p:cNvSpPr/>
          <p:nvPr/>
        </p:nvSpPr>
        <p:spPr>
          <a:xfrm>
            <a:off x="6468580" y="2078661"/>
            <a:ext cx="285979" cy="285979"/>
          </a:xfrm>
          <a:prstGeom prst="roundRect">
            <a:avLst>
              <a:gd name="adj" fmla="val 95923"/>
            </a:avLst>
          </a:prstGeom>
          <a:solidFill>
            <a:srgbClr val="1A365D"/>
          </a:solidFill>
          <a:ln w="12700">
            <a:solidFill>
              <a:srgbClr val="FFFFFF">
                <a:alpha val="0"/>
              </a:srgbClr>
            </a:solidFill>
            <a:prstDash val="solid"/>
          </a:ln>
        </p:spPr>
      </p:sp>
      <p:pic>
        <p:nvPicPr>
          <p:cNvPr id="29" name="Image 2" descr="preencoded.png"/>
          <p:cNvPicPr>
            <a:picLocks noChangeAspect="1"/>
          </p:cNvPicPr>
          <p:nvPr/>
        </p:nvPicPr>
        <p:blipFill>
          <a:blip r:embed="rId5"/>
          <a:srcRect t="-842" b="-842"/>
          <a:stretch/>
        </p:blipFill>
        <p:spPr>
          <a:xfrm>
            <a:off x="6540589" y="2156842"/>
            <a:ext cx="142646" cy="128930"/>
          </a:xfrm>
          <a:prstGeom prst="rect">
            <a:avLst/>
          </a:prstGeom>
        </p:spPr>
      </p:pic>
      <p:sp>
        <p:nvSpPr>
          <p:cNvPr id="30" name="Text 25"/>
          <p:cNvSpPr txBox="1"/>
          <p:nvPr/>
        </p:nvSpPr>
        <p:spPr>
          <a:xfrm>
            <a:off x="6840283" y="2074546"/>
            <a:ext cx="1636319"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空き家数</a:t>
            </a:r>
            <a:endParaRPr lang="en-US" sz="1000" dirty="0"/>
          </a:p>
        </p:txBody>
      </p:sp>
      <p:sp>
        <p:nvSpPr>
          <p:cNvPr id="31" name="Text 26"/>
          <p:cNvSpPr txBox="1"/>
          <p:nvPr/>
        </p:nvSpPr>
        <p:spPr>
          <a:xfrm>
            <a:off x="6840284" y="2195932"/>
            <a:ext cx="1575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約900万戸</a:t>
            </a:r>
            <a:endParaRPr lang="en-US" sz="1100" dirty="0"/>
          </a:p>
        </p:txBody>
      </p:sp>
      <p:sp>
        <p:nvSpPr>
          <p:cNvPr id="32" name="Shape 27"/>
          <p:cNvSpPr/>
          <p:nvPr/>
        </p:nvSpPr>
        <p:spPr>
          <a:xfrm>
            <a:off x="6468580" y="2485340"/>
            <a:ext cx="285979" cy="285979"/>
          </a:xfrm>
          <a:prstGeom prst="roundRect">
            <a:avLst>
              <a:gd name="adj" fmla="val 95923"/>
            </a:avLst>
          </a:prstGeom>
          <a:solidFill>
            <a:srgbClr val="1A365D"/>
          </a:solidFill>
          <a:ln w="12700">
            <a:solidFill>
              <a:srgbClr val="FFFFFF">
                <a:alpha val="0"/>
              </a:srgbClr>
            </a:solidFill>
            <a:prstDash val="solid"/>
          </a:ln>
        </p:spPr>
      </p:sp>
      <p:pic>
        <p:nvPicPr>
          <p:cNvPr id="33" name="Image 3" descr="preencoded.png"/>
          <p:cNvPicPr>
            <a:picLocks noChangeAspect="1"/>
          </p:cNvPicPr>
          <p:nvPr/>
        </p:nvPicPr>
        <p:blipFill>
          <a:blip r:embed="rId6"/>
          <a:srcRect l="-1773" r="-1773"/>
          <a:stretch/>
        </p:blipFill>
        <p:spPr>
          <a:xfrm>
            <a:off x="6561849" y="2564207"/>
            <a:ext cx="100127" cy="128930"/>
          </a:xfrm>
          <a:prstGeom prst="rect">
            <a:avLst/>
          </a:prstGeom>
        </p:spPr>
      </p:pic>
      <p:sp>
        <p:nvSpPr>
          <p:cNvPr id="34" name="Text 28"/>
          <p:cNvSpPr txBox="1"/>
          <p:nvPr/>
        </p:nvSpPr>
        <p:spPr>
          <a:xfrm>
            <a:off x="6840283" y="2481911"/>
            <a:ext cx="1636319"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空き家率</a:t>
            </a:r>
            <a:endParaRPr lang="en-US" sz="1000" dirty="0"/>
          </a:p>
        </p:txBody>
      </p:sp>
      <p:sp>
        <p:nvSpPr>
          <p:cNvPr id="35" name="Text 29"/>
          <p:cNvSpPr txBox="1"/>
          <p:nvPr/>
        </p:nvSpPr>
        <p:spPr>
          <a:xfrm>
            <a:off x="6840284" y="2603298"/>
            <a:ext cx="1575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13.8%</a:t>
            </a:r>
            <a:endParaRPr lang="en-US" sz="1100" dirty="0"/>
          </a:p>
        </p:txBody>
      </p:sp>
      <p:sp>
        <p:nvSpPr>
          <p:cNvPr id="36" name="Shape 30"/>
          <p:cNvSpPr/>
          <p:nvPr/>
        </p:nvSpPr>
        <p:spPr>
          <a:xfrm>
            <a:off x="6468580" y="2892705"/>
            <a:ext cx="285979" cy="285979"/>
          </a:xfrm>
          <a:prstGeom prst="roundRect">
            <a:avLst>
              <a:gd name="adj" fmla="val 95923"/>
            </a:avLst>
          </a:prstGeom>
          <a:solidFill>
            <a:srgbClr val="1A365D"/>
          </a:solidFill>
          <a:ln w="12700">
            <a:solidFill>
              <a:srgbClr val="FFFFFF">
                <a:alpha val="0"/>
              </a:srgbClr>
            </a:solidFill>
            <a:prstDash val="solid"/>
          </a:ln>
        </p:spPr>
      </p:sp>
      <p:pic>
        <p:nvPicPr>
          <p:cNvPr id="37" name="Image 4" descr="preencoded.png"/>
          <p:cNvPicPr>
            <a:picLocks noChangeAspect="1"/>
          </p:cNvPicPr>
          <p:nvPr/>
        </p:nvPicPr>
        <p:blipFill>
          <a:blip r:embed="rId7"/>
          <a:srcRect l="-760" r="-760"/>
          <a:stretch/>
        </p:blipFill>
        <p:spPr>
          <a:xfrm>
            <a:off x="6554305" y="2971572"/>
            <a:ext cx="114529" cy="128930"/>
          </a:xfrm>
          <a:prstGeom prst="rect">
            <a:avLst/>
          </a:prstGeom>
        </p:spPr>
      </p:pic>
      <p:sp>
        <p:nvSpPr>
          <p:cNvPr id="38" name="Text 31"/>
          <p:cNvSpPr txBox="1"/>
          <p:nvPr/>
        </p:nvSpPr>
        <p:spPr>
          <a:xfrm>
            <a:off x="6840284" y="2889276"/>
            <a:ext cx="1575283"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2040年</a:t>
            </a:r>
            <a:endParaRPr lang="en-US" sz="1000" dirty="0"/>
          </a:p>
        </p:txBody>
      </p:sp>
      <p:sp>
        <p:nvSpPr>
          <p:cNvPr id="39" name="Text 32"/>
          <p:cNvSpPr txBox="1"/>
          <p:nvPr/>
        </p:nvSpPr>
        <p:spPr>
          <a:xfrm>
            <a:off x="6840283" y="3010662"/>
            <a:ext cx="1636319"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死亡数ピーク</a:t>
            </a:r>
            <a:endParaRPr lang="en-US" sz="1100" dirty="0"/>
          </a:p>
        </p:txBody>
      </p:sp>
      <p:sp>
        <p:nvSpPr>
          <p:cNvPr id="40" name="Shape 33"/>
          <p:cNvSpPr/>
          <p:nvPr/>
        </p:nvSpPr>
        <p:spPr>
          <a:xfrm>
            <a:off x="357416" y="5902343"/>
            <a:ext cx="12582097" cy="45719"/>
          </a:xfrm>
          <a:prstGeom prst="rect">
            <a:avLst/>
          </a:prstGeom>
          <a:solidFill>
            <a:srgbClr val="E2E8F0"/>
          </a:solidFill>
          <a:ln w="12700">
            <a:solidFill>
              <a:srgbClr val="E2E8F0">
                <a:alpha val="0"/>
              </a:srgbClr>
            </a:solidFill>
            <a:prstDash val="solid"/>
          </a:ln>
        </p:spPr>
      </p:sp>
      <p:sp>
        <p:nvSpPr>
          <p:cNvPr id="41" name="Text 34"/>
          <p:cNvSpPr txBox="1"/>
          <p:nvPr/>
        </p:nvSpPr>
        <p:spPr>
          <a:xfrm>
            <a:off x="498003" y="6005899"/>
            <a:ext cx="1999307" cy="150191"/>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 出典：全国計画P4,24／概要P3-4 </a:t>
            </a:r>
            <a:endParaRPr lang="en-US" sz="1000" dirty="0"/>
          </a:p>
        </p:txBody>
      </p:sp>
      <p:pic>
        <p:nvPicPr>
          <p:cNvPr id="42" name="Image 5" descr="preencoded.png"/>
          <p:cNvPicPr>
            <a:picLocks noChangeAspect="1"/>
          </p:cNvPicPr>
          <p:nvPr/>
        </p:nvPicPr>
        <p:blipFill>
          <a:blip r:embed="rId8"/>
          <a:srcRect l="-133" r="-133"/>
          <a:stretch/>
        </p:blipFill>
        <p:spPr>
          <a:xfrm>
            <a:off x="357415" y="6031275"/>
            <a:ext cx="97884" cy="130163"/>
          </a:xfrm>
          <a:prstGeom prst="rect">
            <a:avLst/>
          </a:prstGeom>
        </p:spPr>
      </p:pic>
      <p:sp>
        <p:nvSpPr>
          <p:cNvPr id="43" name="Text 35"/>
          <p:cNvSpPr txBox="1"/>
          <p:nvPr/>
        </p:nvSpPr>
        <p:spPr>
          <a:xfrm>
            <a:off x="8271640" y="5995613"/>
            <a:ext cx="636097" cy="316415"/>
          </a:xfrm>
          <a:prstGeom prst="rect">
            <a:avLst/>
          </a:prstGeom>
          <a:noFill/>
          <a:ln/>
        </p:spPr>
        <p:txBody>
          <a:bodyPr wrap="square" lIns="0" tIns="0" rIns="0" bIns="0" rtlCol="0" anchor="ctr"/>
          <a:lstStyle/>
          <a:p>
            <a:r>
              <a:rPr lang="en-US" sz="1000" b="1" dirty="0">
                <a:solidFill>
                  <a:srgbClr val="F97316"/>
                </a:solidFill>
                <a:latin typeface="Noto Sans JP" pitchFamily="34" charset="0"/>
                <a:ea typeface="Noto Sans JP" pitchFamily="34" charset="-122"/>
                <a:cs typeface="Noto Sans JP" pitchFamily="34" charset="-120"/>
              </a:rPr>
              <a:t>4</a:t>
            </a:r>
            <a:r>
              <a:rPr lang="en-US" sz="1000" dirty="0">
                <a:solidFill>
                  <a:srgbClr val="64748B"/>
                </a:solidFill>
                <a:latin typeface="Noto Sans JP" pitchFamily="34" charset="0"/>
                <a:ea typeface="Noto Sans JP" pitchFamily="34" charset="-122"/>
                <a:cs typeface="Noto Sans JP" pitchFamily="34" charset="-120"/>
              </a:rPr>
              <a:t> / 11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0" name="Text 8"/>
          <p:cNvSpPr txBox="1"/>
          <p:nvPr/>
        </p:nvSpPr>
        <p:spPr>
          <a:xfrm>
            <a:off x="571271" y="1428521"/>
            <a:ext cx="8143875" cy="329184"/>
          </a:xfrm>
          <a:prstGeom prst="rect">
            <a:avLst/>
          </a:prstGeom>
          <a:noFill/>
          <a:ln/>
        </p:spPr>
        <p:txBody>
          <a:bodyPr wrap="square" lIns="0" tIns="0" rIns="0" bIns="0" rtlCol="0" anchor="ctr"/>
          <a:lstStyle/>
          <a:p>
            <a:r>
              <a:rPr lang="en-US" sz="2400" b="1" kern="0" spc="56" dirty="0" err="1">
                <a:solidFill>
                  <a:srgbClr val="1A365D"/>
                </a:solidFill>
                <a:latin typeface="Noto Sans JP" pitchFamily="34" charset="0"/>
                <a:ea typeface="Noto Sans JP" pitchFamily="34" charset="-122"/>
                <a:cs typeface="Noto Sans JP" pitchFamily="34" charset="-120"/>
              </a:rPr>
              <a:t>政策の方向性</a:t>
            </a:r>
            <a:r>
              <a:rPr lang="en-US" sz="2400" b="1" kern="0" spc="56" dirty="0" err="1">
                <a:solidFill>
                  <a:srgbClr val="F97316"/>
                </a:solidFill>
                <a:latin typeface="Noto Sans JP" pitchFamily="34" charset="0"/>
                <a:ea typeface="Noto Sans JP" pitchFamily="34" charset="-122"/>
                <a:cs typeface="Noto Sans JP" pitchFamily="34" charset="-120"/>
              </a:rPr>
              <a:t>（重要</a:t>
            </a:r>
            <a:r>
              <a:rPr lang="en-US" sz="2400" b="1" kern="0" spc="56" dirty="0">
                <a:solidFill>
                  <a:srgbClr val="F97316"/>
                </a:solidFill>
                <a:latin typeface="Noto Sans JP" pitchFamily="34" charset="0"/>
                <a:ea typeface="Noto Sans JP" pitchFamily="34" charset="-122"/>
                <a:cs typeface="Noto Sans JP" pitchFamily="34" charset="-120"/>
              </a:rPr>
              <a:t>）</a:t>
            </a:r>
            <a:r>
              <a:rPr lang="en-US" sz="2400" b="1" kern="0" spc="56" dirty="0">
                <a:solidFill>
                  <a:srgbClr val="1A365D"/>
                </a:solidFill>
                <a:latin typeface="Noto Sans JP" pitchFamily="34" charset="0"/>
                <a:ea typeface="Noto Sans JP" pitchFamily="34" charset="-122"/>
                <a:cs typeface="Noto Sans JP" pitchFamily="34" charset="-120"/>
              </a:rPr>
              <a:t>：キーワードは『ストック活用』</a:t>
            </a:r>
            <a:endParaRPr lang="en-US" sz="2400" dirty="0"/>
          </a:p>
        </p:txBody>
      </p:sp>
      <p:sp>
        <p:nvSpPr>
          <p:cNvPr id="11" name="Text 9"/>
          <p:cNvSpPr txBox="1"/>
          <p:nvPr/>
        </p:nvSpPr>
        <p:spPr>
          <a:xfrm>
            <a:off x="571271" y="1814626"/>
            <a:ext cx="8143875" cy="150191"/>
          </a:xfrm>
          <a:prstGeom prst="rect">
            <a:avLst/>
          </a:prstGeom>
          <a:noFill/>
          <a:ln/>
        </p:spPr>
        <p:txBody>
          <a:bodyPr wrap="square" lIns="0" tIns="0" rIns="0" bIns="0" rtlCol="0" anchor="ctr"/>
          <a:lstStyle/>
          <a:p>
            <a:r>
              <a:rPr lang="en-US" sz="1050" dirty="0">
                <a:solidFill>
                  <a:srgbClr val="4A5568"/>
                </a:solidFill>
                <a:latin typeface="Noto Sans JP" pitchFamily="34" charset="0"/>
                <a:ea typeface="Noto Sans JP" pitchFamily="34" charset="-122"/>
                <a:cs typeface="Noto Sans JP" pitchFamily="34" charset="-120"/>
              </a:rPr>
              <a:t>既存住宅を最大限活用し、市場で循環させる仕組み構築が核心</a:t>
            </a:r>
            <a:endParaRPr lang="en-US" sz="1050" dirty="0"/>
          </a:p>
        </p:txBody>
      </p:sp>
      <p:sp>
        <p:nvSpPr>
          <p:cNvPr id="12" name="Shape 10"/>
          <p:cNvSpPr/>
          <p:nvPr/>
        </p:nvSpPr>
        <p:spPr>
          <a:xfrm>
            <a:off x="571271" y="2107464"/>
            <a:ext cx="5650992" cy="2600554"/>
          </a:xfrm>
          <a:prstGeom prst="roundRect">
            <a:avLst>
              <a:gd name="adj" fmla="val 1159"/>
            </a:avLst>
          </a:prstGeom>
          <a:solidFill>
            <a:srgbClr val="FFFFFF"/>
          </a:solidFill>
          <a:ln w="12700">
            <a:solidFill>
              <a:srgbClr val="E2E8F0"/>
            </a:solidFill>
            <a:prstDash val="solid"/>
          </a:ln>
        </p:spPr>
      </p:sp>
      <p:sp>
        <p:nvSpPr>
          <p:cNvPr id="13" name="Text 11"/>
          <p:cNvSpPr txBox="1"/>
          <p:nvPr/>
        </p:nvSpPr>
        <p:spPr>
          <a:xfrm>
            <a:off x="864109" y="2232279"/>
            <a:ext cx="1658374" cy="158845"/>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 ストック活用の3つの柱 </a:t>
            </a:r>
            <a:endParaRPr lang="en-US" sz="1100" dirty="0"/>
          </a:p>
        </p:txBody>
      </p:sp>
      <p:pic>
        <p:nvPicPr>
          <p:cNvPr id="14" name="Image 0" descr="preencoded.png"/>
          <p:cNvPicPr>
            <a:picLocks noChangeAspect="1"/>
          </p:cNvPicPr>
          <p:nvPr/>
        </p:nvPicPr>
        <p:blipFill>
          <a:blip r:embed="rId3"/>
          <a:srcRect/>
          <a:stretch/>
        </p:blipFill>
        <p:spPr>
          <a:xfrm>
            <a:off x="692658" y="2261083"/>
            <a:ext cx="114529" cy="114529"/>
          </a:xfrm>
          <a:prstGeom prst="rect">
            <a:avLst/>
          </a:prstGeom>
        </p:spPr>
      </p:pic>
      <p:sp>
        <p:nvSpPr>
          <p:cNvPr id="15" name="Shape 12"/>
          <p:cNvSpPr/>
          <p:nvPr/>
        </p:nvSpPr>
        <p:spPr>
          <a:xfrm>
            <a:off x="5486400" y="2228850"/>
            <a:ext cx="614477" cy="178308"/>
          </a:xfrm>
          <a:prstGeom prst="roundRect">
            <a:avLst>
              <a:gd name="adj" fmla="val 123077"/>
            </a:avLst>
          </a:prstGeom>
          <a:solidFill>
            <a:srgbClr val="F7FAFC"/>
          </a:solidFill>
          <a:ln w="12700">
            <a:solidFill>
              <a:srgbClr val="FFFFFF">
                <a:alpha val="0"/>
              </a:srgbClr>
            </a:solidFill>
            <a:prstDash val="solid"/>
          </a:ln>
        </p:spPr>
      </p:sp>
      <p:sp>
        <p:nvSpPr>
          <p:cNvPr id="16" name="Text 13"/>
          <p:cNvSpPr txBox="1"/>
          <p:nvPr/>
        </p:nvSpPr>
        <p:spPr>
          <a:xfrm>
            <a:off x="5360414" y="2264512"/>
            <a:ext cx="861849" cy="106300"/>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1000" dirty="0">
                <a:solidFill>
                  <a:srgbClr val="718096"/>
                </a:solidFill>
                <a:latin typeface="Noto Sans JP" pitchFamily="34" charset="0"/>
                <a:ea typeface="Noto Sans JP" pitchFamily="34" charset="-122"/>
                <a:cs typeface="Noto Sans JP" pitchFamily="34" charset="-120"/>
              </a:rPr>
              <a:t>2026-2035年</a:t>
            </a:r>
            <a:endParaRPr lang="en-US" sz="1000" dirty="0"/>
          </a:p>
        </p:txBody>
      </p:sp>
      <p:sp>
        <p:nvSpPr>
          <p:cNvPr id="17" name="Shape 14"/>
          <p:cNvSpPr/>
          <p:nvPr/>
        </p:nvSpPr>
        <p:spPr>
          <a:xfrm>
            <a:off x="692658" y="2492883"/>
            <a:ext cx="5407533" cy="746837"/>
          </a:xfrm>
          <a:prstGeom prst="roundRect">
            <a:avLst>
              <a:gd name="adj" fmla="val 19827"/>
            </a:avLst>
          </a:prstGeom>
          <a:solidFill>
            <a:srgbClr val="F8FAFC"/>
          </a:solidFill>
          <a:ln w="12700">
            <a:solidFill>
              <a:srgbClr val="E2E8F0"/>
            </a:solidFill>
            <a:prstDash val="solid"/>
          </a:ln>
        </p:spPr>
      </p:sp>
      <p:sp>
        <p:nvSpPr>
          <p:cNvPr id="18" name="Shape 15"/>
          <p:cNvSpPr/>
          <p:nvPr/>
        </p:nvSpPr>
        <p:spPr>
          <a:xfrm>
            <a:off x="785927" y="2586152"/>
            <a:ext cx="285979" cy="285979"/>
          </a:xfrm>
          <a:prstGeom prst="roundRect">
            <a:avLst>
              <a:gd name="adj" fmla="val 95923"/>
            </a:avLst>
          </a:prstGeom>
          <a:solidFill>
            <a:srgbClr val="1A365D"/>
          </a:solidFill>
          <a:ln w="12700">
            <a:solidFill>
              <a:srgbClr val="FFFFFF">
                <a:alpha val="0"/>
              </a:srgbClr>
            </a:solidFill>
            <a:prstDash val="solid"/>
          </a:ln>
        </p:spPr>
      </p:sp>
      <p:pic>
        <p:nvPicPr>
          <p:cNvPr id="19" name="Image 1" descr="preencoded.png"/>
          <p:cNvPicPr>
            <a:picLocks noChangeAspect="1"/>
          </p:cNvPicPr>
          <p:nvPr/>
        </p:nvPicPr>
        <p:blipFill>
          <a:blip r:embed="rId4"/>
          <a:srcRect/>
          <a:stretch/>
        </p:blipFill>
        <p:spPr>
          <a:xfrm>
            <a:off x="864109" y="2664334"/>
            <a:ext cx="128930" cy="128930"/>
          </a:xfrm>
          <a:prstGeom prst="rect">
            <a:avLst/>
          </a:prstGeom>
        </p:spPr>
      </p:pic>
      <p:sp>
        <p:nvSpPr>
          <p:cNvPr id="20" name="Text 16"/>
          <p:cNvSpPr txBox="1"/>
          <p:nvPr/>
        </p:nvSpPr>
        <p:spPr>
          <a:xfrm>
            <a:off x="1157631" y="2586151"/>
            <a:ext cx="4993996" cy="143333"/>
          </a:xfrm>
          <a:prstGeom prst="rect">
            <a:avLst/>
          </a:prstGeom>
          <a:noFill/>
          <a:ln/>
        </p:spPr>
        <p:txBody>
          <a:bodyPr wrap="square" lIns="0" tIns="0" rIns="0" bIns="0" rtlCol="0" anchor="ctr"/>
          <a:lstStyle/>
          <a:p>
            <a:r>
              <a:rPr lang="en-US" sz="1000" b="1" dirty="0">
                <a:solidFill>
                  <a:srgbClr val="1A365D"/>
                </a:solidFill>
                <a:latin typeface="Noto Sans JP" pitchFamily="34" charset="0"/>
                <a:ea typeface="Noto Sans JP" pitchFamily="34" charset="-122"/>
                <a:cs typeface="Noto Sans JP" pitchFamily="34" charset="-120"/>
              </a:rPr>
              <a:t>① 既存住宅の最大限活用と市場循環の仕組み構築</a:t>
            </a:r>
            <a:endParaRPr lang="en-US" sz="1000" dirty="0"/>
          </a:p>
        </p:txBody>
      </p:sp>
      <p:sp>
        <p:nvSpPr>
          <p:cNvPr id="21" name="Text 17"/>
          <p:cNvSpPr txBox="1"/>
          <p:nvPr/>
        </p:nvSpPr>
        <p:spPr>
          <a:xfrm>
            <a:off x="1157630" y="2831243"/>
            <a:ext cx="4908271" cy="271577"/>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既存ストックを最大限活用し、市場で循環させる仕組みを構築。住宅市場の主たる対象が既存住宅へと移行しており、ストックの価値を最大限に活用する持続可能な社会を目指す。</a:t>
            </a:r>
            <a:endParaRPr lang="en-US" sz="1000" dirty="0"/>
          </a:p>
        </p:txBody>
      </p:sp>
      <p:sp>
        <p:nvSpPr>
          <p:cNvPr id="22" name="Shape 18"/>
          <p:cNvSpPr/>
          <p:nvPr/>
        </p:nvSpPr>
        <p:spPr>
          <a:xfrm>
            <a:off x="692658" y="3236291"/>
            <a:ext cx="5407533" cy="628879"/>
          </a:xfrm>
          <a:prstGeom prst="roundRect">
            <a:avLst>
              <a:gd name="adj" fmla="val 19827"/>
            </a:avLst>
          </a:prstGeom>
          <a:solidFill>
            <a:srgbClr val="F8FAFC"/>
          </a:solidFill>
          <a:ln w="12700">
            <a:solidFill>
              <a:srgbClr val="E2E8F0"/>
            </a:solidFill>
            <a:prstDash val="solid"/>
          </a:ln>
        </p:spPr>
      </p:sp>
      <p:sp>
        <p:nvSpPr>
          <p:cNvPr id="23" name="Shape 19"/>
          <p:cNvSpPr/>
          <p:nvPr/>
        </p:nvSpPr>
        <p:spPr>
          <a:xfrm>
            <a:off x="785927" y="3328874"/>
            <a:ext cx="285979" cy="285979"/>
          </a:xfrm>
          <a:prstGeom prst="roundRect">
            <a:avLst>
              <a:gd name="adj" fmla="val 95923"/>
            </a:avLst>
          </a:prstGeom>
          <a:solidFill>
            <a:srgbClr val="1A365D"/>
          </a:solidFill>
          <a:ln w="12700">
            <a:solidFill>
              <a:srgbClr val="FFFFFF">
                <a:alpha val="0"/>
              </a:srgbClr>
            </a:solidFill>
            <a:prstDash val="solid"/>
          </a:ln>
        </p:spPr>
      </p:sp>
      <p:pic>
        <p:nvPicPr>
          <p:cNvPr id="24" name="Image 2" descr="preencoded.png"/>
          <p:cNvPicPr>
            <a:picLocks noChangeAspect="1"/>
          </p:cNvPicPr>
          <p:nvPr/>
        </p:nvPicPr>
        <p:blipFill>
          <a:blip r:embed="rId5"/>
          <a:srcRect/>
          <a:stretch/>
        </p:blipFill>
        <p:spPr>
          <a:xfrm>
            <a:off x="864109" y="3407741"/>
            <a:ext cx="128930" cy="128930"/>
          </a:xfrm>
          <a:prstGeom prst="rect">
            <a:avLst/>
          </a:prstGeom>
        </p:spPr>
      </p:pic>
      <p:sp>
        <p:nvSpPr>
          <p:cNvPr id="25" name="Text 20"/>
          <p:cNvSpPr txBox="1"/>
          <p:nvPr/>
        </p:nvSpPr>
        <p:spPr>
          <a:xfrm>
            <a:off x="1157631" y="3328873"/>
            <a:ext cx="4993996" cy="143333"/>
          </a:xfrm>
          <a:prstGeom prst="rect">
            <a:avLst/>
          </a:prstGeom>
          <a:noFill/>
          <a:ln/>
        </p:spPr>
        <p:txBody>
          <a:bodyPr wrap="square" lIns="0" tIns="0" rIns="0" bIns="0" rtlCol="0" anchor="ctr"/>
          <a:lstStyle/>
          <a:p>
            <a:r>
              <a:rPr lang="en-US" sz="1000" b="1" dirty="0">
                <a:solidFill>
                  <a:srgbClr val="1A365D"/>
                </a:solidFill>
                <a:latin typeface="Noto Sans JP" pitchFamily="34" charset="0"/>
                <a:ea typeface="Noto Sans JP" pitchFamily="34" charset="-122"/>
                <a:cs typeface="Noto Sans JP" pitchFamily="34" charset="-120"/>
              </a:rPr>
              <a:t>② 性能の見える化で適正評価・流通を促進</a:t>
            </a:r>
            <a:endParaRPr lang="en-US" sz="1000" dirty="0"/>
          </a:p>
        </p:txBody>
      </p:sp>
      <p:sp>
        <p:nvSpPr>
          <p:cNvPr id="26" name="Text 21"/>
          <p:cNvSpPr txBox="1"/>
          <p:nvPr/>
        </p:nvSpPr>
        <p:spPr>
          <a:xfrm>
            <a:off x="1157631" y="3500323"/>
            <a:ext cx="4908271" cy="271577"/>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住宅の性能や維持管理状況、利用価値が市場で適正に評価され、資産として次世代に継承されるシステムを構築する。</a:t>
            </a:r>
            <a:endParaRPr lang="en-US" sz="1000" dirty="0"/>
          </a:p>
        </p:txBody>
      </p:sp>
      <p:sp>
        <p:nvSpPr>
          <p:cNvPr id="27" name="Shape 22"/>
          <p:cNvSpPr/>
          <p:nvPr/>
        </p:nvSpPr>
        <p:spPr>
          <a:xfrm>
            <a:off x="692658" y="3979012"/>
            <a:ext cx="5407533" cy="493091"/>
          </a:xfrm>
          <a:prstGeom prst="roundRect">
            <a:avLst>
              <a:gd name="adj" fmla="val 32251"/>
            </a:avLst>
          </a:prstGeom>
          <a:solidFill>
            <a:srgbClr val="F8FAFC"/>
          </a:solidFill>
          <a:ln w="12700">
            <a:solidFill>
              <a:srgbClr val="E2E8F0"/>
            </a:solidFill>
            <a:prstDash val="solid"/>
          </a:ln>
        </p:spPr>
      </p:sp>
      <p:sp>
        <p:nvSpPr>
          <p:cNvPr id="28" name="Shape 23"/>
          <p:cNvSpPr/>
          <p:nvPr/>
        </p:nvSpPr>
        <p:spPr>
          <a:xfrm>
            <a:off x="785927" y="4072281"/>
            <a:ext cx="285979" cy="285979"/>
          </a:xfrm>
          <a:prstGeom prst="roundRect">
            <a:avLst>
              <a:gd name="adj" fmla="val 95923"/>
            </a:avLst>
          </a:prstGeom>
          <a:solidFill>
            <a:srgbClr val="1A365D"/>
          </a:solidFill>
          <a:ln w="12700">
            <a:solidFill>
              <a:srgbClr val="FFFFFF">
                <a:alpha val="0"/>
              </a:srgbClr>
            </a:solidFill>
            <a:prstDash val="solid"/>
          </a:ln>
        </p:spPr>
      </p:sp>
      <p:pic>
        <p:nvPicPr>
          <p:cNvPr id="29" name="Image 3" descr="preencoded.png"/>
          <p:cNvPicPr>
            <a:picLocks noChangeAspect="1"/>
          </p:cNvPicPr>
          <p:nvPr/>
        </p:nvPicPr>
        <p:blipFill>
          <a:blip r:embed="rId6"/>
          <a:srcRect/>
          <a:stretch/>
        </p:blipFill>
        <p:spPr>
          <a:xfrm>
            <a:off x="864109" y="4150462"/>
            <a:ext cx="128930" cy="128930"/>
          </a:xfrm>
          <a:prstGeom prst="rect">
            <a:avLst/>
          </a:prstGeom>
        </p:spPr>
      </p:pic>
      <p:sp>
        <p:nvSpPr>
          <p:cNvPr id="30" name="Text 24"/>
          <p:cNvSpPr txBox="1"/>
          <p:nvPr/>
        </p:nvSpPr>
        <p:spPr>
          <a:xfrm>
            <a:off x="1157631" y="4072280"/>
            <a:ext cx="4993996" cy="143333"/>
          </a:xfrm>
          <a:prstGeom prst="rect">
            <a:avLst/>
          </a:prstGeom>
          <a:noFill/>
          <a:ln/>
        </p:spPr>
        <p:txBody>
          <a:bodyPr wrap="square" lIns="0" tIns="0" rIns="0" bIns="0" rtlCol="0" anchor="ctr"/>
          <a:lstStyle/>
          <a:p>
            <a:r>
              <a:rPr lang="en-US" sz="1000" b="1" dirty="0">
                <a:solidFill>
                  <a:srgbClr val="1A365D"/>
                </a:solidFill>
                <a:latin typeface="Noto Sans JP" pitchFamily="34" charset="0"/>
                <a:ea typeface="Noto Sans JP" pitchFamily="34" charset="-122"/>
                <a:cs typeface="Noto Sans JP" pitchFamily="34" charset="-120"/>
              </a:rPr>
              <a:t>③ 放置防止・適正管理の定着（空き家=活用前提の資産）</a:t>
            </a:r>
            <a:endParaRPr lang="en-US" sz="1000" dirty="0"/>
          </a:p>
        </p:txBody>
      </p:sp>
      <p:sp>
        <p:nvSpPr>
          <p:cNvPr id="31" name="Text 25"/>
          <p:cNvSpPr txBox="1"/>
          <p:nvPr/>
        </p:nvSpPr>
        <p:spPr>
          <a:xfrm>
            <a:off x="1157631" y="4286935"/>
            <a:ext cx="4993996" cy="135788"/>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空き家化する前の「気づき」や相談体制の充実、適正管理の定着を促進し、放置空き家を防止する。</a:t>
            </a:r>
            <a:endParaRPr lang="en-US" sz="1000" dirty="0"/>
          </a:p>
        </p:txBody>
      </p:sp>
      <p:sp>
        <p:nvSpPr>
          <p:cNvPr id="32" name="Shape 26"/>
          <p:cNvSpPr/>
          <p:nvPr/>
        </p:nvSpPr>
        <p:spPr>
          <a:xfrm>
            <a:off x="6390285" y="2107464"/>
            <a:ext cx="2186330" cy="3464662"/>
          </a:xfrm>
          <a:prstGeom prst="roundRect">
            <a:avLst>
              <a:gd name="adj" fmla="val 1640"/>
            </a:avLst>
          </a:prstGeom>
          <a:solidFill>
            <a:srgbClr val="F8FAFC"/>
          </a:solidFill>
          <a:ln w="12700">
            <a:solidFill>
              <a:srgbClr val="E2E8F0"/>
            </a:solidFill>
            <a:prstDash val="solid"/>
          </a:ln>
        </p:spPr>
      </p:sp>
      <p:sp>
        <p:nvSpPr>
          <p:cNvPr id="33" name="Text 27"/>
          <p:cNvSpPr txBox="1"/>
          <p:nvPr/>
        </p:nvSpPr>
        <p:spPr>
          <a:xfrm>
            <a:off x="6539788" y="2257654"/>
            <a:ext cx="2029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重要指標</a:t>
            </a:r>
            <a:endParaRPr lang="en-US" sz="1100" dirty="0"/>
          </a:p>
        </p:txBody>
      </p:sp>
      <p:sp>
        <p:nvSpPr>
          <p:cNvPr id="34" name="Shape 28"/>
          <p:cNvSpPr/>
          <p:nvPr/>
        </p:nvSpPr>
        <p:spPr>
          <a:xfrm>
            <a:off x="6539789" y="2547062"/>
            <a:ext cx="285979" cy="285979"/>
          </a:xfrm>
          <a:prstGeom prst="roundRect">
            <a:avLst>
              <a:gd name="adj" fmla="val 95923"/>
            </a:avLst>
          </a:prstGeom>
          <a:solidFill>
            <a:srgbClr val="1A365D"/>
          </a:solidFill>
          <a:ln w="12700">
            <a:solidFill>
              <a:srgbClr val="FFFFFF">
                <a:alpha val="0"/>
              </a:srgbClr>
            </a:solidFill>
            <a:prstDash val="solid"/>
          </a:ln>
        </p:spPr>
      </p:sp>
      <p:pic>
        <p:nvPicPr>
          <p:cNvPr id="35" name="Image 4" descr="preencoded.png"/>
          <p:cNvPicPr>
            <a:picLocks noChangeAspect="1"/>
          </p:cNvPicPr>
          <p:nvPr/>
        </p:nvPicPr>
        <p:blipFill>
          <a:blip r:embed="rId7"/>
          <a:srcRect t="-842" b="-842"/>
          <a:stretch/>
        </p:blipFill>
        <p:spPr>
          <a:xfrm>
            <a:off x="6611798" y="2625243"/>
            <a:ext cx="142646" cy="128930"/>
          </a:xfrm>
          <a:prstGeom prst="rect">
            <a:avLst/>
          </a:prstGeom>
        </p:spPr>
      </p:pic>
      <p:sp>
        <p:nvSpPr>
          <p:cNvPr id="36" name="Text 29"/>
          <p:cNvSpPr txBox="1"/>
          <p:nvPr/>
        </p:nvSpPr>
        <p:spPr>
          <a:xfrm>
            <a:off x="6911492" y="2542947"/>
            <a:ext cx="1636319"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既存住宅比率</a:t>
            </a:r>
            <a:endParaRPr lang="en-US" sz="1000" dirty="0"/>
          </a:p>
        </p:txBody>
      </p:sp>
      <p:sp>
        <p:nvSpPr>
          <p:cNvPr id="37" name="Text 30"/>
          <p:cNvSpPr txBox="1"/>
          <p:nvPr/>
        </p:nvSpPr>
        <p:spPr>
          <a:xfrm>
            <a:off x="6911493" y="2664333"/>
            <a:ext cx="1575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85%</a:t>
            </a:r>
            <a:endParaRPr lang="en-US" sz="1100" dirty="0"/>
          </a:p>
        </p:txBody>
      </p:sp>
      <p:sp>
        <p:nvSpPr>
          <p:cNvPr id="38" name="Shape 31"/>
          <p:cNvSpPr/>
          <p:nvPr/>
        </p:nvSpPr>
        <p:spPr>
          <a:xfrm>
            <a:off x="6539789" y="2953741"/>
            <a:ext cx="285979" cy="285979"/>
          </a:xfrm>
          <a:prstGeom prst="roundRect">
            <a:avLst>
              <a:gd name="adj" fmla="val 95923"/>
            </a:avLst>
          </a:prstGeom>
          <a:solidFill>
            <a:srgbClr val="1A365D"/>
          </a:solidFill>
          <a:ln w="12700">
            <a:solidFill>
              <a:srgbClr val="FFFFFF">
                <a:alpha val="0"/>
              </a:srgbClr>
            </a:solidFill>
            <a:prstDash val="solid"/>
          </a:ln>
        </p:spPr>
      </p:sp>
      <p:pic>
        <p:nvPicPr>
          <p:cNvPr id="39" name="Image 5" descr="preencoded.png"/>
          <p:cNvPicPr>
            <a:picLocks noChangeAspect="1"/>
          </p:cNvPicPr>
          <p:nvPr/>
        </p:nvPicPr>
        <p:blipFill>
          <a:blip r:embed="rId8"/>
          <a:srcRect/>
          <a:stretch/>
        </p:blipFill>
        <p:spPr>
          <a:xfrm>
            <a:off x="6618656" y="3032608"/>
            <a:ext cx="128930" cy="128930"/>
          </a:xfrm>
          <a:prstGeom prst="rect">
            <a:avLst/>
          </a:prstGeom>
        </p:spPr>
      </p:pic>
      <p:sp>
        <p:nvSpPr>
          <p:cNvPr id="40" name="Text 32"/>
          <p:cNvSpPr txBox="1"/>
          <p:nvPr/>
        </p:nvSpPr>
        <p:spPr>
          <a:xfrm>
            <a:off x="6911492" y="2950312"/>
            <a:ext cx="1636319"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流通促進目標</a:t>
            </a:r>
            <a:endParaRPr lang="en-US" sz="1000" dirty="0"/>
          </a:p>
        </p:txBody>
      </p:sp>
      <p:sp>
        <p:nvSpPr>
          <p:cNvPr id="41" name="Text 33"/>
          <p:cNvSpPr txBox="1"/>
          <p:nvPr/>
        </p:nvSpPr>
        <p:spPr>
          <a:xfrm>
            <a:off x="6911493" y="3071699"/>
            <a:ext cx="1575283"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30%</a:t>
            </a:r>
            <a:endParaRPr lang="en-US" sz="1100" dirty="0"/>
          </a:p>
        </p:txBody>
      </p:sp>
      <p:sp>
        <p:nvSpPr>
          <p:cNvPr id="42" name="Shape 34"/>
          <p:cNvSpPr/>
          <p:nvPr/>
        </p:nvSpPr>
        <p:spPr>
          <a:xfrm>
            <a:off x="6539789" y="3361106"/>
            <a:ext cx="285979" cy="285979"/>
          </a:xfrm>
          <a:prstGeom prst="roundRect">
            <a:avLst>
              <a:gd name="adj" fmla="val 95923"/>
            </a:avLst>
          </a:prstGeom>
          <a:solidFill>
            <a:srgbClr val="1A365D"/>
          </a:solidFill>
          <a:ln w="12700">
            <a:solidFill>
              <a:srgbClr val="FFFFFF">
                <a:alpha val="0"/>
              </a:srgbClr>
            </a:solidFill>
            <a:prstDash val="solid"/>
          </a:ln>
        </p:spPr>
      </p:sp>
      <p:pic>
        <p:nvPicPr>
          <p:cNvPr id="43" name="Image 6" descr="preencoded.png"/>
          <p:cNvPicPr>
            <a:picLocks noChangeAspect="1"/>
          </p:cNvPicPr>
          <p:nvPr/>
        </p:nvPicPr>
        <p:blipFill>
          <a:blip r:embed="rId9"/>
          <a:srcRect/>
          <a:stretch/>
        </p:blipFill>
        <p:spPr>
          <a:xfrm>
            <a:off x="6618656" y="3439973"/>
            <a:ext cx="128930" cy="128930"/>
          </a:xfrm>
          <a:prstGeom prst="rect">
            <a:avLst/>
          </a:prstGeom>
        </p:spPr>
      </p:pic>
      <p:sp>
        <p:nvSpPr>
          <p:cNvPr id="44" name="Text 35"/>
          <p:cNvSpPr txBox="1"/>
          <p:nvPr/>
        </p:nvSpPr>
        <p:spPr>
          <a:xfrm>
            <a:off x="6911493" y="3357677"/>
            <a:ext cx="1575283" cy="122072"/>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2030年目標</a:t>
            </a:r>
            <a:endParaRPr lang="en-US" sz="1000" dirty="0"/>
          </a:p>
        </p:txBody>
      </p:sp>
      <p:sp>
        <p:nvSpPr>
          <p:cNvPr id="45" name="Text 36"/>
          <p:cNvSpPr txBox="1"/>
          <p:nvPr/>
        </p:nvSpPr>
        <p:spPr>
          <a:xfrm>
            <a:off x="6911492" y="3479063"/>
            <a:ext cx="1636319" cy="171450"/>
          </a:xfrm>
          <a:prstGeom prst="rect">
            <a:avLst/>
          </a:prstGeom>
          <a:noFill/>
          <a:ln/>
        </p:spPr>
        <p:txBody>
          <a:bodyPr wrap="square" lIns="0" tIns="0" rIns="0" bIns="0" rtlCol="0" anchor="ctr"/>
          <a:lstStyle/>
          <a:p>
            <a:r>
              <a:rPr lang="en-US" sz="1100" b="1" dirty="0">
                <a:solidFill>
                  <a:srgbClr val="1A365D"/>
                </a:solidFill>
                <a:latin typeface="Noto Sans JP" pitchFamily="34" charset="0"/>
                <a:ea typeface="Noto Sans JP" pitchFamily="34" charset="-122"/>
                <a:cs typeface="Noto Sans JP" pitchFamily="34" charset="-120"/>
              </a:rPr>
              <a:t>循環型市場</a:t>
            </a:r>
            <a:endParaRPr lang="en-US" sz="1100" dirty="0"/>
          </a:p>
        </p:txBody>
      </p:sp>
      <p:sp>
        <p:nvSpPr>
          <p:cNvPr id="46" name="Shape 37"/>
          <p:cNvSpPr/>
          <p:nvPr/>
        </p:nvSpPr>
        <p:spPr>
          <a:xfrm>
            <a:off x="428626" y="5593385"/>
            <a:ext cx="8286521" cy="6858"/>
          </a:xfrm>
          <a:prstGeom prst="rect">
            <a:avLst/>
          </a:prstGeom>
          <a:solidFill>
            <a:srgbClr val="E2E8F0"/>
          </a:solidFill>
          <a:ln w="12700">
            <a:solidFill>
              <a:srgbClr val="E2E8F0">
                <a:alpha val="0"/>
              </a:srgbClr>
            </a:solidFill>
            <a:prstDash val="solid"/>
          </a:ln>
        </p:spPr>
      </p:sp>
      <p:sp>
        <p:nvSpPr>
          <p:cNvPr id="47" name="Text 38"/>
          <p:cNvSpPr txBox="1"/>
          <p:nvPr/>
        </p:nvSpPr>
        <p:spPr>
          <a:xfrm>
            <a:off x="569215" y="5696941"/>
            <a:ext cx="2012620" cy="111100"/>
          </a:xfrm>
          <a:prstGeom prst="rect">
            <a:avLst/>
          </a:prstGeom>
          <a:noFill/>
          <a:ln/>
        </p:spPr>
        <p:txBody>
          <a:bodyPr wrap="square" lIns="0" tIns="0" rIns="0" bIns="0" rtlCol="0" anchor="ctr"/>
          <a:lstStyle/>
          <a:p>
            <a:r>
              <a:rPr lang="en-US" sz="1000" dirty="0">
                <a:solidFill>
                  <a:srgbClr val="64748B"/>
                </a:solidFill>
                <a:latin typeface="Noto Sans JP" pitchFamily="34" charset="0"/>
                <a:ea typeface="Noto Sans JP" pitchFamily="34" charset="-122"/>
                <a:cs typeface="Noto Sans JP" pitchFamily="34" charset="-120"/>
              </a:rPr>
              <a:t> 出典：全国計画P4-6,13／概要P3-5 </a:t>
            </a:r>
            <a:endParaRPr lang="en-US" sz="1000" dirty="0"/>
          </a:p>
        </p:txBody>
      </p:sp>
      <p:pic>
        <p:nvPicPr>
          <p:cNvPr id="48" name="Image 7" descr="preencoded.png"/>
          <p:cNvPicPr>
            <a:picLocks noChangeAspect="1"/>
          </p:cNvPicPr>
          <p:nvPr/>
        </p:nvPicPr>
        <p:blipFill>
          <a:blip r:embed="rId10"/>
          <a:srcRect l="-133" r="-133"/>
          <a:stretch/>
        </p:blipFill>
        <p:spPr>
          <a:xfrm>
            <a:off x="428625" y="5722316"/>
            <a:ext cx="64466" cy="85725"/>
          </a:xfrm>
          <a:prstGeom prst="rect">
            <a:avLst/>
          </a:prstGeom>
        </p:spPr>
      </p:pic>
      <p:sp>
        <p:nvSpPr>
          <p:cNvPr id="49" name="Text 39"/>
          <p:cNvSpPr txBox="1"/>
          <p:nvPr/>
        </p:nvSpPr>
        <p:spPr>
          <a:xfrm>
            <a:off x="8408276" y="5686654"/>
            <a:ext cx="353505" cy="170765"/>
          </a:xfrm>
          <a:prstGeom prst="rect">
            <a:avLst/>
          </a:prstGeom>
          <a:noFill/>
          <a:ln/>
        </p:spPr>
        <p:txBody>
          <a:bodyPr wrap="square" lIns="0" tIns="0" rIns="0" bIns="0" rtlCol="0" anchor="ctr"/>
          <a:lstStyle/>
          <a:p>
            <a:r>
              <a:rPr lang="en-US" sz="1000" b="1" dirty="0">
                <a:solidFill>
                  <a:srgbClr val="F97316"/>
                </a:solidFill>
                <a:latin typeface="Noto Sans JP" pitchFamily="34" charset="0"/>
                <a:ea typeface="Noto Sans JP" pitchFamily="34" charset="-122"/>
                <a:cs typeface="Noto Sans JP" pitchFamily="34" charset="-120"/>
              </a:rPr>
              <a:t>5</a:t>
            </a:r>
            <a:r>
              <a:rPr lang="en-US" sz="1000" dirty="0">
                <a:solidFill>
                  <a:srgbClr val="64748B"/>
                </a:solidFill>
                <a:latin typeface="Noto Sans JP" pitchFamily="34" charset="0"/>
                <a:ea typeface="Noto Sans JP" pitchFamily="34" charset="-122"/>
                <a:cs typeface="Noto Sans JP" pitchFamily="34" charset="-120"/>
              </a:rPr>
              <a:t> / 11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 name="Shape 2"/>
          <p:cNvSpPr/>
          <p:nvPr/>
        </p:nvSpPr>
        <p:spPr>
          <a:xfrm>
            <a:off x="1" y="1285875"/>
            <a:ext cx="9143771" cy="6858"/>
          </a:xfrm>
          <a:prstGeom prst="rect">
            <a:avLst/>
          </a:prstGeom>
          <a:solidFill>
            <a:srgbClr val="E2E8F0"/>
          </a:solidFill>
          <a:ln w="12700">
            <a:solidFill>
              <a:srgbClr val="E2E8F0">
                <a:alpha val="0"/>
              </a:srgbClr>
            </a:solidFill>
            <a:prstDash val="solid"/>
          </a:ln>
        </p:spPr>
      </p:sp>
      <p:sp>
        <p:nvSpPr>
          <p:cNvPr id="10" name="Text 8"/>
          <p:cNvSpPr txBox="1"/>
          <p:nvPr/>
        </p:nvSpPr>
        <p:spPr>
          <a:xfrm>
            <a:off x="357302" y="1428522"/>
            <a:ext cx="8429854" cy="285979"/>
          </a:xfrm>
          <a:prstGeom prst="rect">
            <a:avLst/>
          </a:prstGeom>
          <a:noFill/>
          <a:ln/>
        </p:spPr>
        <p:txBody>
          <a:bodyPr wrap="square" lIns="0" tIns="0" rIns="0" bIns="0" rtlCol="0" anchor="ctr"/>
          <a:lstStyle/>
          <a:p>
            <a:pPr algn="ctr"/>
            <a:r>
              <a:rPr lang="en-US" b="1" kern="0" spc="56" dirty="0">
                <a:solidFill>
                  <a:srgbClr val="1A365D"/>
                </a:solidFill>
                <a:latin typeface="Noto Sans JP" pitchFamily="34" charset="0"/>
                <a:ea typeface="Noto Sans JP" pitchFamily="34" charset="-122"/>
                <a:cs typeface="Noto Sans JP" pitchFamily="34" charset="-120"/>
              </a:rPr>
              <a:t>空き家の位置づけ：社会的損失か、供給資源か</a:t>
            </a:r>
            <a:endParaRPr lang="en-US" dirty="0"/>
          </a:p>
        </p:txBody>
      </p:sp>
      <p:sp>
        <p:nvSpPr>
          <p:cNvPr id="11" name="Text 9"/>
          <p:cNvSpPr txBox="1"/>
          <p:nvPr/>
        </p:nvSpPr>
        <p:spPr>
          <a:xfrm>
            <a:off x="357302" y="1771421"/>
            <a:ext cx="8429854" cy="143333"/>
          </a:xfrm>
          <a:prstGeom prst="rect">
            <a:avLst/>
          </a:prstGeom>
          <a:noFill/>
          <a:ln/>
        </p:spPr>
        <p:txBody>
          <a:bodyPr wrap="square" lIns="0" tIns="0" rIns="0" bIns="0" rtlCol="0" anchor="ctr"/>
          <a:lstStyle/>
          <a:p>
            <a:pPr algn="ctr"/>
            <a:r>
              <a:rPr lang="en-US" sz="900" dirty="0">
                <a:solidFill>
                  <a:srgbClr val="4A5568"/>
                </a:solidFill>
                <a:latin typeface="Noto Sans JP" pitchFamily="34" charset="0"/>
                <a:ea typeface="Noto Sans JP" pitchFamily="34" charset="-122"/>
                <a:cs typeface="Noto Sans JP" pitchFamily="34" charset="-120"/>
              </a:rPr>
              <a:t>インフラ・居住環境の整った既成住宅地の空き家をどう捉えるか</a:t>
            </a:r>
            <a:endParaRPr lang="en-US" sz="900" dirty="0"/>
          </a:p>
        </p:txBody>
      </p:sp>
      <p:sp>
        <p:nvSpPr>
          <p:cNvPr id="12" name="Shape 10"/>
          <p:cNvSpPr/>
          <p:nvPr/>
        </p:nvSpPr>
        <p:spPr>
          <a:xfrm>
            <a:off x="428625" y="2057400"/>
            <a:ext cx="3786302" cy="3514725"/>
          </a:xfrm>
          <a:prstGeom prst="roundRect">
            <a:avLst>
              <a:gd name="adj" fmla="val 635"/>
            </a:avLst>
          </a:prstGeom>
          <a:solidFill>
            <a:srgbClr val="F8FAFC"/>
          </a:solidFill>
          <a:ln w="12700">
            <a:solidFill>
              <a:srgbClr val="E2E8F0"/>
            </a:solidFill>
            <a:prstDash val="solid"/>
          </a:ln>
        </p:spPr>
      </p:sp>
      <p:sp>
        <p:nvSpPr>
          <p:cNvPr id="13" name="Text 11"/>
          <p:cNvSpPr txBox="1"/>
          <p:nvPr/>
        </p:nvSpPr>
        <p:spPr>
          <a:xfrm>
            <a:off x="750266" y="2207591"/>
            <a:ext cx="1408632" cy="200254"/>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社会的損失の側面 </a:t>
            </a:r>
            <a:endParaRPr lang="en-US" sz="1050" dirty="0"/>
          </a:p>
        </p:txBody>
      </p:sp>
      <p:pic>
        <p:nvPicPr>
          <p:cNvPr id="14" name="Image 0" descr="preencoded.png"/>
          <p:cNvPicPr>
            <a:picLocks noChangeAspect="1"/>
          </p:cNvPicPr>
          <p:nvPr/>
        </p:nvPicPr>
        <p:blipFill>
          <a:blip r:embed="rId3"/>
          <a:srcRect/>
          <a:stretch/>
        </p:blipFill>
        <p:spPr>
          <a:xfrm>
            <a:off x="578816" y="2235708"/>
            <a:ext cx="114529" cy="114529"/>
          </a:xfrm>
          <a:prstGeom prst="rect">
            <a:avLst/>
          </a:prstGeom>
        </p:spPr>
      </p:pic>
      <p:sp>
        <p:nvSpPr>
          <p:cNvPr id="15" name="Shape 12"/>
          <p:cNvSpPr/>
          <p:nvPr/>
        </p:nvSpPr>
        <p:spPr>
          <a:xfrm>
            <a:off x="3264408" y="2246681"/>
            <a:ext cx="807187" cy="178308"/>
          </a:xfrm>
          <a:prstGeom prst="roundRect">
            <a:avLst>
              <a:gd name="adj" fmla="val 123077"/>
            </a:avLst>
          </a:prstGeom>
          <a:solidFill>
            <a:srgbClr val="F7FAFC"/>
          </a:solidFill>
          <a:ln w="12700">
            <a:solidFill>
              <a:srgbClr val="FFFFFF">
                <a:alpha val="0"/>
              </a:srgbClr>
            </a:solidFill>
            <a:prstDash val="solid"/>
          </a:ln>
        </p:spPr>
      </p:sp>
      <p:sp>
        <p:nvSpPr>
          <p:cNvPr id="16" name="Text 13"/>
          <p:cNvSpPr txBox="1"/>
          <p:nvPr/>
        </p:nvSpPr>
        <p:spPr>
          <a:xfrm>
            <a:off x="2959227" y="2246679"/>
            <a:ext cx="1155573" cy="217399"/>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未活用は機会損失</a:t>
            </a:r>
            <a:endParaRPr lang="en-US" sz="900" dirty="0"/>
          </a:p>
        </p:txBody>
      </p:sp>
      <p:sp>
        <p:nvSpPr>
          <p:cNvPr id="17" name="Text 14"/>
          <p:cNvSpPr txBox="1"/>
          <p:nvPr/>
        </p:nvSpPr>
        <p:spPr>
          <a:xfrm>
            <a:off x="578816" y="2550491"/>
            <a:ext cx="3543529"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インフラ・居住環境の未活用：</a:t>
            </a:r>
            <a:r>
              <a:rPr lang="en-US" sz="900" dirty="0">
                <a:solidFill>
                  <a:srgbClr val="4A5568"/>
                </a:solidFill>
                <a:latin typeface="Noto Sans JP" pitchFamily="34" charset="0"/>
                <a:ea typeface="Noto Sans JP" pitchFamily="34" charset="-122"/>
                <a:cs typeface="Noto Sans JP" pitchFamily="34" charset="-120"/>
              </a:rPr>
              <a:t>官民投資で整ったインフラが</a:t>
            </a:r>
            <a:r>
              <a:rPr lang="en-US" sz="900" b="1" dirty="0">
                <a:solidFill>
                  <a:srgbClr val="1A365D"/>
                </a:solidFill>
                <a:latin typeface="Noto Sans JP" pitchFamily="34" charset="0"/>
                <a:ea typeface="Noto Sans JP" pitchFamily="34" charset="-122"/>
                <a:cs typeface="Noto Sans JP" pitchFamily="34" charset="-120"/>
              </a:rPr>
              <a:t>十分に活用されない</a:t>
            </a:r>
            <a:r>
              <a:rPr lang="en-US" sz="900" dirty="0">
                <a:solidFill>
                  <a:srgbClr val="4A5568"/>
                </a:solidFill>
                <a:latin typeface="Noto Sans JP" pitchFamily="34" charset="0"/>
                <a:ea typeface="Noto Sans JP" pitchFamily="34" charset="-122"/>
                <a:cs typeface="Noto Sans JP" pitchFamily="34" charset="-120"/>
              </a:rPr>
              <a:t>社会的機会損失</a:t>
            </a:r>
            <a:endParaRPr lang="en-US" sz="900" dirty="0"/>
          </a:p>
        </p:txBody>
      </p:sp>
      <p:sp>
        <p:nvSpPr>
          <p:cNvPr id="19" name="Text 16"/>
          <p:cNvSpPr txBox="1"/>
          <p:nvPr/>
        </p:nvSpPr>
        <p:spPr>
          <a:xfrm>
            <a:off x="578816" y="2935910"/>
            <a:ext cx="3543529"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景観・安全・治安リスク：</a:t>
            </a:r>
            <a:r>
              <a:rPr lang="en-US" sz="900" dirty="0">
                <a:solidFill>
                  <a:srgbClr val="4A5568"/>
                </a:solidFill>
                <a:latin typeface="Noto Sans JP" pitchFamily="34" charset="0"/>
                <a:ea typeface="Noto Sans JP" pitchFamily="34" charset="-122"/>
                <a:cs typeface="Noto Sans JP" pitchFamily="34" charset="-120"/>
              </a:rPr>
              <a:t>空き家の放置による</a:t>
            </a:r>
            <a:r>
              <a:rPr lang="en-US" sz="900" b="1" dirty="0">
                <a:solidFill>
                  <a:srgbClr val="1A365D"/>
                </a:solidFill>
                <a:latin typeface="Noto Sans JP" pitchFamily="34" charset="0"/>
                <a:ea typeface="Noto Sans JP" pitchFamily="34" charset="-122"/>
                <a:cs typeface="Noto Sans JP" pitchFamily="34" charset="-120"/>
              </a:rPr>
              <a:t>地域環境の劣化</a:t>
            </a:r>
            <a:r>
              <a:rPr lang="en-US" sz="900" dirty="0">
                <a:solidFill>
                  <a:srgbClr val="4A5568"/>
                </a:solidFill>
                <a:latin typeface="Noto Sans JP" pitchFamily="34" charset="0"/>
                <a:ea typeface="Noto Sans JP" pitchFamily="34" charset="-122"/>
                <a:cs typeface="Noto Sans JP" pitchFamily="34" charset="-120"/>
              </a:rPr>
              <a:t>と防犯上の懸念</a:t>
            </a:r>
            <a:endParaRPr lang="en-US" sz="900" dirty="0"/>
          </a:p>
        </p:txBody>
      </p:sp>
      <p:sp>
        <p:nvSpPr>
          <p:cNvPr id="21" name="Text 18"/>
          <p:cNvSpPr txBox="1"/>
          <p:nvPr/>
        </p:nvSpPr>
        <p:spPr>
          <a:xfrm>
            <a:off x="578816" y="3322016"/>
            <a:ext cx="3543529"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子育て世帯等への継承停滞：</a:t>
            </a:r>
            <a:r>
              <a:rPr lang="en-US" sz="900" dirty="0">
                <a:solidFill>
                  <a:srgbClr val="4A5568"/>
                </a:solidFill>
                <a:latin typeface="Noto Sans JP" pitchFamily="34" charset="0"/>
                <a:ea typeface="Noto Sans JP" pitchFamily="34" charset="-122"/>
                <a:cs typeface="Noto Sans JP" pitchFamily="34" charset="-120"/>
              </a:rPr>
              <a:t>住宅・宅地の</a:t>
            </a:r>
            <a:r>
              <a:rPr lang="en-US" sz="900" b="1" dirty="0">
                <a:solidFill>
                  <a:srgbClr val="1A365D"/>
                </a:solidFill>
                <a:latin typeface="Noto Sans JP" pitchFamily="34" charset="0"/>
                <a:ea typeface="Noto Sans JP" pitchFamily="34" charset="-122"/>
                <a:cs typeface="Noto Sans JP" pitchFamily="34" charset="-120"/>
              </a:rPr>
              <a:t>継承が十分に行われず</a:t>
            </a:r>
            <a:r>
              <a:rPr lang="en-US" sz="900" dirty="0">
                <a:solidFill>
                  <a:srgbClr val="4A5568"/>
                </a:solidFill>
                <a:latin typeface="Noto Sans JP" pitchFamily="34" charset="0"/>
                <a:ea typeface="Noto Sans JP" pitchFamily="34" charset="-122"/>
                <a:cs typeface="Noto Sans JP" pitchFamily="34" charset="-120"/>
              </a:rPr>
              <a:t>放置される</a:t>
            </a:r>
            <a:endParaRPr lang="en-US" sz="900" dirty="0"/>
          </a:p>
        </p:txBody>
      </p:sp>
      <p:sp>
        <p:nvSpPr>
          <p:cNvPr id="23" name="Shape 20"/>
          <p:cNvSpPr/>
          <p:nvPr/>
        </p:nvSpPr>
        <p:spPr>
          <a:xfrm>
            <a:off x="578816" y="4793742"/>
            <a:ext cx="3485921" cy="628879"/>
          </a:xfrm>
          <a:prstGeom prst="roundRect">
            <a:avLst>
              <a:gd name="adj" fmla="val 19827"/>
            </a:avLst>
          </a:prstGeom>
          <a:solidFill>
            <a:srgbClr val="FEF3C7"/>
          </a:solidFill>
          <a:ln w="12700">
            <a:solidFill>
              <a:srgbClr val="F59E0B"/>
            </a:solidFill>
            <a:prstDash val="solid"/>
          </a:ln>
        </p:spPr>
      </p:sp>
      <p:sp>
        <p:nvSpPr>
          <p:cNvPr id="24" name="Text 21"/>
          <p:cNvSpPr txBox="1"/>
          <p:nvPr/>
        </p:nvSpPr>
        <p:spPr>
          <a:xfrm>
            <a:off x="671398" y="4886325"/>
            <a:ext cx="3443402" cy="143333"/>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重要ポイント</a:t>
            </a:r>
            <a:endParaRPr lang="en-US" sz="900" dirty="0"/>
          </a:p>
        </p:txBody>
      </p:sp>
      <p:sp>
        <p:nvSpPr>
          <p:cNvPr id="25" name="Text 22"/>
          <p:cNvSpPr txBox="1"/>
          <p:nvPr/>
        </p:nvSpPr>
        <p:spPr>
          <a:xfrm>
            <a:off x="671398" y="5057775"/>
            <a:ext cx="3357677" cy="271577"/>
          </a:xfrm>
          <a:prstGeom prst="rect">
            <a:avLst/>
          </a:prstGeom>
          <a:noFill/>
          <a:ln/>
        </p:spPr>
        <p:txBody>
          <a:bodyPr wrap="square" lIns="0" tIns="0" rIns="0" bIns="0" rtlCol="0" anchor="ctr"/>
          <a:lstStyle/>
          <a:p>
            <a:r>
              <a:rPr lang="en-US" sz="900" dirty="0">
                <a:solidFill>
                  <a:srgbClr val="92400E"/>
                </a:solidFill>
                <a:latin typeface="Noto Sans JP" pitchFamily="34" charset="0"/>
                <a:ea typeface="Noto Sans JP" pitchFamily="34" charset="-122"/>
                <a:cs typeface="Noto Sans JP" pitchFamily="34" charset="-120"/>
              </a:rPr>
              <a:t> 既成住宅地の空き家を未活用のまま放置することは、社会全体の</a:t>
            </a:r>
            <a:r>
              <a:rPr lang="en-US" sz="900" b="1" dirty="0">
                <a:solidFill>
                  <a:srgbClr val="1A365D"/>
                </a:solidFill>
                <a:latin typeface="Noto Sans JP" pitchFamily="34" charset="0"/>
                <a:ea typeface="Noto Sans JP" pitchFamily="34" charset="-122"/>
                <a:cs typeface="Noto Sans JP" pitchFamily="34" charset="-120"/>
              </a:rPr>
              <a:t>機会損失</a:t>
            </a:r>
            <a:r>
              <a:rPr lang="en-US" sz="900" dirty="0">
                <a:solidFill>
                  <a:srgbClr val="92400E"/>
                </a:solidFill>
                <a:latin typeface="Noto Sans JP" pitchFamily="34" charset="0"/>
                <a:ea typeface="Noto Sans JP" pitchFamily="34" charset="-122"/>
                <a:cs typeface="Noto Sans JP" pitchFamily="34" charset="-120"/>
              </a:rPr>
              <a:t>につながる </a:t>
            </a:r>
            <a:endParaRPr lang="en-US" sz="900" dirty="0"/>
          </a:p>
        </p:txBody>
      </p:sp>
      <p:pic>
        <p:nvPicPr>
          <p:cNvPr id="27" name="Image 1" descr="preencoded.png"/>
          <p:cNvPicPr>
            <a:picLocks noChangeAspect="1"/>
          </p:cNvPicPr>
          <p:nvPr/>
        </p:nvPicPr>
        <p:blipFill>
          <a:blip r:embed="rId4"/>
          <a:srcRect l="-107" r="-107"/>
          <a:stretch/>
        </p:blipFill>
        <p:spPr>
          <a:xfrm>
            <a:off x="4472102" y="3625139"/>
            <a:ext cx="200254" cy="228371"/>
          </a:xfrm>
          <a:prstGeom prst="rect">
            <a:avLst/>
          </a:prstGeom>
        </p:spPr>
      </p:pic>
      <p:sp>
        <p:nvSpPr>
          <p:cNvPr id="28" name="Text 24"/>
          <p:cNvSpPr txBox="1"/>
          <p:nvPr/>
        </p:nvSpPr>
        <p:spPr>
          <a:xfrm>
            <a:off x="4486504" y="3946780"/>
            <a:ext cx="235916" cy="122072"/>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転換</a:t>
            </a:r>
            <a:endParaRPr lang="en-US" sz="900" dirty="0"/>
          </a:p>
        </p:txBody>
      </p:sp>
      <p:sp>
        <p:nvSpPr>
          <p:cNvPr id="29" name="Shape 25"/>
          <p:cNvSpPr/>
          <p:nvPr/>
        </p:nvSpPr>
        <p:spPr>
          <a:xfrm>
            <a:off x="4929530" y="2057400"/>
            <a:ext cx="3786302" cy="3514725"/>
          </a:xfrm>
          <a:prstGeom prst="roundRect">
            <a:avLst>
              <a:gd name="adj" fmla="val 635"/>
            </a:avLst>
          </a:prstGeom>
          <a:solidFill>
            <a:srgbClr val="EFF6FF"/>
          </a:solidFill>
          <a:ln w="12700">
            <a:solidFill>
              <a:srgbClr val="E2E8F0"/>
            </a:solidFill>
            <a:prstDash val="solid"/>
          </a:ln>
        </p:spPr>
      </p:sp>
      <p:sp>
        <p:nvSpPr>
          <p:cNvPr id="30" name="Text 26"/>
          <p:cNvSpPr txBox="1"/>
          <p:nvPr/>
        </p:nvSpPr>
        <p:spPr>
          <a:xfrm>
            <a:off x="5250485" y="2207591"/>
            <a:ext cx="1742618" cy="178308"/>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住宅供給資源としての側面 </a:t>
            </a:r>
            <a:endParaRPr lang="en-US" sz="1050" dirty="0"/>
          </a:p>
        </p:txBody>
      </p:sp>
      <p:pic>
        <p:nvPicPr>
          <p:cNvPr id="31" name="Image 2" descr="preencoded.png"/>
          <p:cNvPicPr>
            <a:picLocks noChangeAspect="1"/>
          </p:cNvPicPr>
          <p:nvPr/>
        </p:nvPicPr>
        <p:blipFill>
          <a:blip r:embed="rId5"/>
          <a:srcRect/>
          <a:stretch/>
        </p:blipFill>
        <p:spPr>
          <a:xfrm>
            <a:off x="5079035" y="2235708"/>
            <a:ext cx="114529" cy="114529"/>
          </a:xfrm>
          <a:prstGeom prst="rect">
            <a:avLst/>
          </a:prstGeom>
        </p:spPr>
      </p:pic>
      <p:sp>
        <p:nvSpPr>
          <p:cNvPr id="32" name="Shape 27"/>
          <p:cNvSpPr/>
          <p:nvPr/>
        </p:nvSpPr>
        <p:spPr>
          <a:xfrm>
            <a:off x="7851039" y="2246681"/>
            <a:ext cx="721462" cy="178308"/>
          </a:xfrm>
          <a:prstGeom prst="roundRect">
            <a:avLst>
              <a:gd name="adj" fmla="val 123077"/>
            </a:avLst>
          </a:prstGeom>
          <a:solidFill>
            <a:srgbClr val="F7FAFC"/>
          </a:solidFill>
          <a:ln w="12700">
            <a:solidFill>
              <a:srgbClr val="FFFFFF">
                <a:alpha val="0"/>
              </a:srgbClr>
            </a:solidFill>
            <a:prstDash val="solid"/>
          </a:ln>
        </p:spPr>
      </p:sp>
      <p:sp>
        <p:nvSpPr>
          <p:cNvPr id="33" name="Text 28"/>
          <p:cNvSpPr txBox="1"/>
          <p:nvPr/>
        </p:nvSpPr>
        <p:spPr>
          <a:xfrm>
            <a:off x="7794597" y="2246679"/>
            <a:ext cx="979320" cy="175563"/>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活用で価値創出</a:t>
            </a:r>
            <a:endParaRPr lang="en-US" sz="900" dirty="0"/>
          </a:p>
        </p:txBody>
      </p:sp>
      <p:sp>
        <p:nvSpPr>
          <p:cNvPr id="34" name="Text 29"/>
          <p:cNvSpPr txBox="1"/>
          <p:nvPr/>
        </p:nvSpPr>
        <p:spPr>
          <a:xfrm>
            <a:off x="5079035" y="2550491"/>
            <a:ext cx="3543529"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既成住宅地の再生・継承：</a:t>
            </a:r>
            <a:r>
              <a:rPr lang="en-US" sz="900" dirty="0">
                <a:solidFill>
                  <a:srgbClr val="4A5568"/>
                </a:solidFill>
                <a:latin typeface="Noto Sans JP" pitchFamily="34" charset="0"/>
                <a:ea typeface="Noto Sans JP" pitchFamily="34" charset="-122"/>
                <a:cs typeface="Noto Sans JP" pitchFamily="34" charset="-120"/>
              </a:rPr>
              <a:t>相続空き家を</a:t>
            </a:r>
            <a:r>
              <a:rPr lang="en-US" sz="900" b="1" dirty="0">
                <a:solidFill>
                  <a:srgbClr val="1A365D"/>
                </a:solidFill>
                <a:latin typeface="Noto Sans JP" pitchFamily="34" charset="0"/>
                <a:ea typeface="Noto Sans JP" pitchFamily="34" charset="-122"/>
                <a:cs typeface="Noto Sans JP" pitchFamily="34" charset="-120"/>
              </a:rPr>
              <a:t>子育て世帯等向け</a:t>
            </a:r>
            <a:r>
              <a:rPr lang="en-US" sz="900" dirty="0">
                <a:solidFill>
                  <a:srgbClr val="4A5568"/>
                </a:solidFill>
                <a:latin typeface="Noto Sans JP" pitchFamily="34" charset="0"/>
                <a:ea typeface="Noto Sans JP" pitchFamily="34" charset="-122"/>
                <a:cs typeface="Noto Sans JP" pitchFamily="34" charset="-120"/>
              </a:rPr>
              <a:t>の住宅として活用</a:t>
            </a:r>
            <a:endParaRPr lang="en-US" sz="900" dirty="0"/>
          </a:p>
        </p:txBody>
      </p:sp>
      <p:sp>
        <p:nvSpPr>
          <p:cNvPr id="36" name="Text 31"/>
          <p:cNvSpPr txBox="1"/>
          <p:nvPr/>
        </p:nvSpPr>
        <p:spPr>
          <a:xfrm>
            <a:off x="5079035" y="2935910"/>
            <a:ext cx="3543529"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リフォーム・用途転用：</a:t>
            </a:r>
            <a:r>
              <a:rPr lang="en-US" sz="900" dirty="0">
                <a:solidFill>
                  <a:srgbClr val="4A5568"/>
                </a:solidFill>
                <a:latin typeface="Noto Sans JP" pitchFamily="34" charset="0"/>
                <a:ea typeface="Noto Sans JP" pitchFamily="34" charset="-122"/>
                <a:cs typeface="Noto Sans JP" pitchFamily="34" charset="-120"/>
              </a:rPr>
              <a:t>リフォーム等で</a:t>
            </a:r>
            <a:r>
              <a:rPr lang="en-US" sz="900" b="1" dirty="0">
                <a:solidFill>
                  <a:srgbClr val="1A365D"/>
                </a:solidFill>
                <a:latin typeface="Noto Sans JP" pitchFamily="34" charset="0"/>
                <a:ea typeface="Noto Sans JP" pitchFamily="34" charset="-122"/>
                <a:cs typeface="Noto Sans JP" pitchFamily="34" charset="-120"/>
              </a:rPr>
              <a:t>新たな価値を創出</a:t>
            </a:r>
            <a:r>
              <a:rPr lang="en-US" sz="900" dirty="0">
                <a:solidFill>
                  <a:srgbClr val="4A5568"/>
                </a:solidFill>
                <a:latin typeface="Noto Sans JP" pitchFamily="34" charset="0"/>
                <a:ea typeface="Noto Sans JP" pitchFamily="34" charset="-122"/>
                <a:cs typeface="Noto Sans JP" pitchFamily="34" charset="-120"/>
              </a:rPr>
              <a:t>し市場流通を促進</a:t>
            </a:r>
            <a:endParaRPr lang="en-US" sz="900" dirty="0"/>
          </a:p>
        </p:txBody>
      </p:sp>
      <p:sp>
        <p:nvSpPr>
          <p:cNvPr id="38" name="Text 33"/>
          <p:cNvSpPr txBox="1"/>
          <p:nvPr/>
        </p:nvSpPr>
        <p:spPr>
          <a:xfrm>
            <a:off x="5079035" y="3322016"/>
            <a:ext cx="3629254" cy="164592"/>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若年・子育て世帯の受け皿：</a:t>
            </a:r>
            <a:r>
              <a:rPr lang="en-US" sz="900" dirty="0">
                <a:solidFill>
                  <a:srgbClr val="4A5568"/>
                </a:solidFill>
                <a:latin typeface="Noto Sans JP" pitchFamily="34" charset="0"/>
                <a:ea typeface="Noto Sans JP" pitchFamily="34" charset="-122"/>
                <a:cs typeface="Noto Sans JP" pitchFamily="34" charset="-120"/>
              </a:rPr>
              <a:t>良質で</a:t>
            </a:r>
            <a:r>
              <a:rPr lang="en-US" sz="900" b="1" dirty="0">
                <a:solidFill>
                  <a:srgbClr val="1A365D"/>
                </a:solidFill>
                <a:latin typeface="Noto Sans JP" pitchFamily="34" charset="0"/>
                <a:ea typeface="Noto Sans JP" pitchFamily="34" charset="-122"/>
                <a:cs typeface="Noto Sans JP" pitchFamily="34" charset="-120"/>
              </a:rPr>
              <a:t>アフォーダブルな住宅</a:t>
            </a:r>
            <a:r>
              <a:rPr lang="en-US" sz="900" dirty="0">
                <a:solidFill>
                  <a:srgbClr val="4A5568"/>
                </a:solidFill>
                <a:latin typeface="Noto Sans JP" pitchFamily="34" charset="0"/>
                <a:ea typeface="Noto Sans JP" pitchFamily="34" charset="-122"/>
                <a:cs typeface="Noto Sans JP" pitchFamily="34" charset="-120"/>
              </a:rPr>
              <a:t>として供給</a:t>
            </a:r>
            <a:endParaRPr lang="en-US" sz="900" dirty="0"/>
          </a:p>
        </p:txBody>
      </p:sp>
      <p:sp>
        <p:nvSpPr>
          <p:cNvPr id="40" name="Shape 35"/>
          <p:cNvSpPr/>
          <p:nvPr/>
        </p:nvSpPr>
        <p:spPr>
          <a:xfrm>
            <a:off x="5079035" y="4929530"/>
            <a:ext cx="3485921" cy="493091"/>
          </a:xfrm>
          <a:prstGeom prst="roundRect">
            <a:avLst>
              <a:gd name="adj" fmla="val 32251"/>
            </a:avLst>
          </a:prstGeom>
          <a:solidFill>
            <a:srgbClr val="FEF3C7"/>
          </a:solidFill>
          <a:ln w="12700">
            <a:solidFill>
              <a:srgbClr val="F59E0B"/>
            </a:solidFill>
            <a:prstDash val="solid"/>
          </a:ln>
        </p:spPr>
      </p:sp>
      <p:sp>
        <p:nvSpPr>
          <p:cNvPr id="41" name="Text 36"/>
          <p:cNvSpPr txBox="1"/>
          <p:nvPr/>
        </p:nvSpPr>
        <p:spPr>
          <a:xfrm>
            <a:off x="5172304" y="5022113"/>
            <a:ext cx="3443402" cy="143333"/>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解決策</a:t>
            </a:r>
            <a:endParaRPr lang="en-US" sz="900" dirty="0"/>
          </a:p>
        </p:txBody>
      </p:sp>
      <p:sp>
        <p:nvSpPr>
          <p:cNvPr id="42" name="Text 37"/>
          <p:cNvSpPr txBox="1"/>
          <p:nvPr/>
        </p:nvSpPr>
        <p:spPr>
          <a:xfrm>
            <a:off x="5172304" y="5193564"/>
            <a:ext cx="3443402" cy="135788"/>
          </a:xfrm>
          <a:prstGeom prst="rect">
            <a:avLst/>
          </a:prstGeom>
          <a:noFill/>
          <a:ln/>
        </p:spPr>
        <p:txBody>
          <a:bodyPr wrap="square" lIns="0" tIns="0" rIns="0" bIns="0" rtlCol="0" anchor="ctr"/>
          <a:lstStyle/>
          <a:p>
            <a:r>
              <a:rPr lang="en-US" sz="900" dirty="0">
                <a:solidFill>
                  <a:srgbClr val="92400E"/>
                </a:solidFill>
                <a:latin typeface="Noto Sans JP" pitchFamily="34" charset="0"/>
                <a:ea typeface="Noto Sans JP" pitchFamily="34" charset="-122"/>
                <a:cs typeface="Noto Sans JP" pitchFamily="34" charset="-120"/>
              </a:rPr>
              <a:t> 空き家を</a:t>
            </a:r>
            <a:r>
              <a:rPr lang="en-US" sz="900" b="1" dirty="0">
                <a:solidFill>
                  <a:srgbClr val="1A365D"/>
                </a:solidFill>
                <a:latin typeface="Noto Sans JP" pitchFamily="34" charset="0"/>
                <a:ea typeface="Noto Sans JP" pitchFamily="34" charset="-122"/>
                <a:cs typeface="Noto Sans JP" pitchFamily="34" charset="-120"/>
              </a:rPr>
              <a:t>地域の空間資源</a:t>
            </a:r>
            <a:r>
              <a:rPr lang="en-US" sz="900" dirty="0">
                <a:solidFill>
                  <a:srgbClr val="92400E"/>
                </a:solidFill>
                <a:latin typeface="Noto Sans JP" pitchFamily="34" charset="0"/>
                <a:ea typeface="Noto Sans JP" pitchFamily="34" charset="-122"/>
                <a:cs typeface="Noto Sans JP" pitchFamily="34" charset="-120"/>
              </a:rPr>
              <a:t>として新たな価値を創出 </a:t>
            </a:r>
            <a:endParaRPr lang="en-US" sz="900" dirty="0"/>
          </a:p>
        </p:txBody>
      </p:sp>
      <p:sp>
        <p:nvSpPr>
          <p:cNvPr id="44" name="Shape 39"/>
          <p:cNvSpPr/>
          <p:nvPr/>
        </p:nvSpPr>
        <p:spPr>
          <a:xfrm>
            <a:off x="409638" y="5940070"/>
            <a:ext cx="8286521" cy="6858"/>
          </a:xfrm>
          <a:prstGeom prst="rect">
            <a:avLst/>
          </a:prstGeom>
          <a:solidFill>
            <a:srgbClr val="E2E8F0"/>
          </a:solidFill>
          <a:ln w="12700">
            <a:solidFill>
              <a:srgbClr val="E2E8F0">
                <a:alpha val="0"/>
              </a:srgbClr>
            </a:solidFill>
            <a:prstDash val="solid"/>
          </a:ln>
        </p:spPr>
      </p:sp>
      <p:sp>
        <p:nvSpPr>
          <p:cNvPr id="45" name="Text 40"/>
          <p:cNvSpPr txBox="1"/>
          <p:nvPr/>
        </p:nvSpPr>
        <p:spPr>
          <a:xfrm>
            <a:off x="550226" y="6043626"/>
            <a:ext cx="2139186" cy="14333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出典：全国計画P5,24／概要P4-6 </a:t>
            </a:r>
            <a:endParaRPr lang="en-US" sz="900" dirty="0"/>
          </a:p>
        </p:txBody>
      </p:sp>
      <p:pic>
        <p:nvPicPr>
          <p:cNvPr id="46" name="Image 3" descr="preencoded.png"/>
          <p:cNvPicPr>
            <a:picLocks noChangeAspect="1"/>
          </p:cNvPicPr>
          <p:nvPr/>
        </p:nvPicPr>
        <p:blipFill>
          <a:blip r:embed="rId6"/>
          <a:srcRect l="-133" r="-133"/>
          <a:stretch/>
        </p:blipFill>
        <p:spPr>
          <a:xfrm>
            <a:off x="409637" y="6069001"/>
            <a:ext cx="64466" cy="85725"/>
          </a:xfrm>
          <a:prstGeom prst="rect">
            <a:avLst/>
          </a:prstGeom>
        </p:spPr>
      </p:pic>
      <p:sp>
        <p:nvSpPr>
          <p:cNvPr id="47" name="Text 41"/>
          <p:cNvSpPr txBox="1"/>
          <p:nvPr/>
        </p:nvSpPr>
        <p:spPr>
          <a:xfrm>
            <a:off x="8471216" y="6033339"/>
            <a:ext cx="271577" cy="143333"/>
          </a:xfrm>
          <a:prstGeom prst="rect">
            <a:avLst/>
          </a:prstGeom>
          <a:noFill/>
          <a:ln/>
        </p:spPr>
        <p:txBody>
          <a:bodyPr wrap="square" lIns="0" tIns="0" rIns="0" bIns="0" rtlCol="0" anchor="ctr"/>
          <a:lstStyle/>
          <a:p>
            <a:r>
              <a:rPr lang="en-US" sz="900" b="1" dirty="0">
                <a:solidFill>
                  <a:srgbClr val="ED8936"/>
                </a:solidFill>
                <a:latin typeface="Noto Sans JP" pitchFamily="34" charset="0"/>
                <a:ea typeface="Noto Sans JP" pitchFamily="34" charset="-122"/>
                <a:cs typeface="Noto Sans JP" pitchFamily="34" charset="-120"/>
              </a:rPr>
              <a:t>6</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48" name="Text 42"/>
          <p:cNvSpPr txBox="1"/>
          <p:nvPr/>
        </p:nvSpPr>
        <p:spPr>
          <a:xfrm>
            <a:off x="8471217" y="6033339"/>
            <a:ext cx="122072" cy="143333"/>
          </a:xfrm>
          <a:prstGeom prst="rect">
            <a:avLst/>
          </a:prstGeom>
          <a:noFill/>
          <a:ln/>
        </p:spPr>
        <p:txBody>
          <a:bodyPr wrap="square" lIns="0" tIns="0" rIns="0" bIns="0" rtlCol="0" anchor="ctr"/>
          <a:lstStyle/>
          <a:p>
            <a:r>
              <a:rPr lang="en-US" sz="900" b="1" dirty="0">
                <a:solidFill>
                  <a:srgbClr val="ED8936"/>
                </a:solidFill>
                <a:latin typeface="Noto Sans JP" pitchFamily="34" charset="0"/>
                <a:ea typeface="Noto Sans JP" pitchFamily="34" charset="-122"/>
                <a:cs typeface="Noto Sans JP" pitchFamily="34" charset="-120"/>
              </a:rPr>
              <a:t>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5" name="Shape 3"/>
          <p:cNvSpPr/>
          <p:nvPr/>
        </p:nvSpPr>
        <p:spPr>
          <a:xfrm>
            <a:off x="0" y="1073224"/>
            <a:ext cx="9143771" cy="6858"/>
          </a:xfrm>
          <a:prstGeom prst="rect">
            <a:avLst/>
          </a:prstGeom>
          <a:solidFill>
            <a:srgbClr val="E2E8F0"/>
          </a:solidFill>
          <a:ln w="12700">
            <a:solidFill>
              <a:srgbClr val="E2E8F0">
                <a:alpha val="0"/>
              </a:srgbClr>
            </a:solidFill>
            <a:prstDash val="solid"/>
          </a:ln>
        </p:spPr>
      </p:sp>
      <p:sp>
        <p:nvSpPr>
          <p:cNvPr id="11" name="Text 9"/>
          <p:cNvSpPr txBox="1"/>
          <p:nvPr/>
        </p:nvSpPr>
        <p:spPr>
          <a:xfrm>
            <a:off x="428624" y="1215870"/>
            <a:ext cx="8429854" cy="264719"/>
          </a:xfrm>
          <a:prstGeom prst="rect">
            <a:avLst/>
          </a:prstGeom>
          <a:noFill/>
          <a:ln/>
        </p:spPr>
        <p:txBody>
          <a:bodyPr wrap="square" lIns="0" tIns="0" rIns="0" bIns="0" rtlCol="0" anchor="ctr"/>
          <a:lstStyle/>
          <a:p>
            <a:r>
              <a:rPr lang="en-US" sz="1600" b="1" kern="0" spc="56" dirty="0">
                <a:solidFill>
                  <a:srgbClr val="1A365D"/>
                </a:solidFill>
                <a:latin typeface="Noto Sans JP" pitchFamily="34" charset="0"/>
                <a:ea typeface="Noto Sans JP" pitchFamily="34" charset="-122"/>
                <a:cs typeface="Noto Sans JP" pitchFamily="34" charset="-120"/>
              </a:rPr>
              <a:t>空き家対策の基本戦略（目標7）：一体的推進</a:t>
            </a:r>
            <a:endParaRPr lang="en-US" sz="1600" dirty="0"/>
          </a:p>
        </p:txBody>
      </p:sp>
      <p:sp>
        <p:nvSpPr>
          <p:cNvPr id="12" name="Text 10"/>
          <p:cNvSpPr txBox="1"/>
          <p:nvPr/>
        </p:nvSpPr>
        <p:spPr>
          <a:xfrm>
            <a:off x="428624" y="1523109"/>
            <a:ext cx="8429854" cy="135788"/>
          </a:xfrm>
          <a:prstGeom prst="rect">
            <a:avLst/>
          </a:prstGeom>
          <a:noFill/>
          <a:ln/>
        </p:spPr>
        <p:txBody>
          <a:bodyPr wrap="square" lIns="0" tIns="0" rIns="0" bIns="0" rtlCol="0" anchor="ctr"/>
          <a:lstStyle/>
          <a:p>
            <a:r>
              <a:rPr lang="en-US" sz="800" dirty="0">
                <a:solidFill>
                  <a:srgbClr val="4A5568"/>
                </a:solidFill>
                <a:latin typeface="Noto Sans JP" pitchFamily="34" charset="0"/>
                <a:ea typeface="Noto Sans JP" pitchFamily="34" charset="-122"/>
                <a:cs typeface="Noto Sans JP" pitchFamily="34" charset="-120"/>
              </a:rPr>
              <a:t>住宅の誕生から終末まで切れ目のない適切な管理・再生・活用・除却の一体的推進</a:t>
            </a:r>
            <a:endParaRPr lang="en-US" sz="800" dirty="0"/>
          </a:p>
        </p:txBody>
      </p:sp>
      <p:sp>
        <p:nvSpPr>
          <p:cNvPr id="13" name="Shape 11"/>
          <p:cNvSpPr/>
          <p:nvPr/>
        </p:nvSpPr>
        <p:spPr>
          <a:xfrm>
            <a:off x="428625" y="1802230"/>
            <a:ext cx="4085996" cy="1164488"/>
          </a:xfrm>
          <a:prstGeom prst="roundRect">
            <a:avLst>
              <a:gd name="adj" fmla="val 5781"/>
            </a:avLst>
          </a:prstGeom>
          <a:solidFill>
            <a:srgbClr val="FFF7ED"/>
          </a:solidFill>
          <a:ln w="12700">
            <a:solidFill>
              <a:srgbClr val="E2E8F0"/>
            </a:solidFill>
            <a:prstDash val="solid"/>
          </a:ln>
        </p:spPr>
      </p:sp>
      <p:sp>
        <p:nvSpPr>
          <p:cNvPr id="14" name="Shape 12"/>
          <p:cNvSpPr/>
          <p:nvPr/>
        </p:nvSpPr>
        <p:spPr>
          <a:xfrm>
            <a:off x="550011" y="1923616"/>
            <a:ext cx="285979" cy="285979"/>
          </a:xfrm>
          <a:prstGeom prst="roundRect">
            <a:avLst>
              <a:gd name="adj" fmla="val 95923"/>
            </a:avLst>
          </a:prstGeom>
          <a:solidFill>
            <a:srgbClr val="FFEDD5"/>
          </a:solidFill>
          <a:ln w="12700">
            <a:solidFill>
              <a:srgbClr val="FFFFFF">
                <a:alpha val="0"/>
              </a:srgbClr>
            </a:solidFill>
            <a:prstDash val="solid"/>
          </a:ln>
        </p:spPr>
      </p:sp>
      <p:pic>
        <p:nvPicPr>
          <p:cNvPr id="15" name="Image 0" descr="preencoded.png"/>
          <p:cNvPicPr>
            <a:picLocks noChangeAspect="1"/>
          </p:cNvPicPr>
          <p:nvPr/>
        </p:nvPicPr>
        <p:blipFill>
          <a:blip r:embed="rId3"/>
          <a:srcRect l="-1773" r="-1773"/>
          <a:stretch/>
        </p:blipFill>
        <p:spPr>
          <a:xfrm>
            <a:off x="643279" y="2001798"/>
            <a:ext cx="100127" cy="128930"/>
          </a:xfrm>
          <a:prstGeom prst="rect">
            <a:avLst/>
          </a:prstGeom>
        </p:spPr>
      </p:pic>
      <p:sp>
        <p:nvSpPr>
          <p:cNvPr id="16" name="Text 13"/>
          <p:cNvSpPr txBox="1"/>
          <p:nvPr/>
        </p:nvSpPr>
        <p:spPr>
          <a:xfrm>
            <a:off x="921715" y="1930474"/>
            <a:ext cx="1582141" cy="150191"/>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① 発生予防</a:t>
            </a:r>
            <a:endParaRPr lang="en-US" sz="900" dirty="0"/>
          </a:p>
        </p:txBody>
      </p:sp>
      <p:sp>
        <p:nvSpPr>
          <p:cNvPr id="17" name="Text 14"/>
          <p:cNvSpPr txBox="1"/>
          <p:nvPr/>
        </p:nvSpPr>
        <p:spPr>
          <a:xfrm>
            <a:off x="921715" y="2080665"/>
            <a:ext cx="1899306" cy="137846"/>
          </a:xfrm>
          <a:prstGeom prst="rect">
            <a:avLst/>
          </a:prstGeom>
          <a:noFill/>
          <a:ln/>
        </p:spPr>
        <p:txBody>
          <a:bodyPr wrap="square" lIns="0" tIns="0" rIns="0" bIns="0" rtlCol="0" anchor="ctr"/>
          <a:lstStyle/>
          <a:p>
            <a:r>
              <a:rPr lang="en-US" sz="800" dirty="0">
                <a:solidFill>
                  <a:srgbClr val="64748B"/>
                </a:solidFill>
                <a:latin typeface="Noto Sans JP" pitchFamily="34" charset="0"/>
                <a:ea typeface="Noto Sans JP" pitchFamily="34" charset="-122"/>
                <a:cs typeface="Noto Sans JP" pitchFamily="34" charset="-120"/>
              </a:rPr>
              <a:t>住まいの終活・適切な相続・早期相談</a:t>
            </a:r>
            <a:endParaRPr lang="en-US" sz="800" dirty="0"/>
          </a:p>
        </p:txBody>
      </p:sp>
      <p:sp>
        <p:nvSpPr>
          <p:cNvPr id="18" name="Text 15"/>
          <p:cNvSpPr txBox="1"/>
          <p:nvPr/>
        </p:nvSpPr>
        <p:spPr>
          <a:xfrm>
            <a:off x="550011" y="2294633"/>
            <a:ext cx="3900830" cy="264719"/>
          </a:xfrm>
          <a:prstGeom prst="rect">
            <a:avLst/>
          </a:prstGeom>
          <a:noFill/>
          <a:ln/>
        </p:spPr>
        <p:txBody>
          <a:bodyPr wrap="square" lIns="0" tIns="0" rIns="0" bIns="0" rtlCol="0" anchor="ctr"/>
          <a:lstStyle/>
          <a:p>
            <a:r>
              <a:rPr lang="en-US" sz="800" dirty="0">
                <a:solidFill>
                  <a:srgbClr val="4A5568"/>
                </a:solidFill>
                <a:latin typeface="Noto Sans JP" pitchFamily="34" charset="0"/>
                <a:ea typeface="Noto Sans JP" pitchFamily="34" charset="-122"/>
                <a:cs typeface="Noto Sans JP" pitchFamily="34" charset="-120"/>
              </a:rPr>
              <a:t>所有者が事業者や専門家、行政の支援を受けながら、自発的に住宅の維持管理、リフォーム及び売却・除却も含めた住まいの終活及び適切な相続を行う</a:t>
            </a:r>
            <a:endParaRPr lang="en-US" sz="800" dirty="0"/>
          </a:p>
        </p:txBody>
      </p:sp>
      <p:sp>
        <p:nvSpPr>
          <p:cNvPr id="19" name="Shape 16"/>
          <p:cNvSpPr/>
          <p:nvPr/>
        </p:nvSpPr>
        <p:spPr>
          <a:xfrm>
            <a:off x="550011" y="2697885"/>
            <a:ext cx="428625" cy="142646"/>
          </a:xfrm>
          <a:prstGeom prst="roundRect">
            <a:avLst>
              <a:gd name="adj" fmla="val 192308"/>
            </a:avLst>
          </a:prstGeom>
          <a:solidFill>
            <a:srgbClr val="FED7AA"/>
          </a:solidFill>
          <a:ln w="12700">
            <a:solidFill>
              <a:srgbClr val="FFFFFF">
                <a:alpha val="0"/>
              </a:srgbClr>
            </a:solidFill>
            <a:prstDash val="solid"/>
          </a:ln>
        </p:spPr>
      </p:sp>
      <p:sp>
        <p:nvSpPr>
          <p:cNvPr id="20" name="Text 17"/>
          <p:cNvSpPr txBox="1"/>
          <p:nvPr/>
        </p:nvSpPr>
        <p:spPr>
          <a:xfrm>
            <a:off x="550011" y="2697884"/>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C2410C"/>
                </a:solidFill>
                <a:latin typeface="Noto Sans JP" pitchFamily="34" charset="0"/>
                <a:ea typeface="Noto Sans JP" pitchFamily="34" charset="-122"/>
                <a:cs typeface="Noto Sans JP" pitchFamily="34" charset="-120"/>
              </a:rPr>
              <a:t>早期介入</a:t>
            </a:r>
            <a:endParaRPr lang="en-US" sz="700" dirty="0"/>
          </a:p>
        </p:txBody>
      </p:sp>
      <p:sp>
        <p:nvSpPr>
          <p:cNvPr id="21" name="Shape 18"/>
          <p:cNvSpPr/>
          <p:nvPr/>
        </p:nvSpPr>
        <p:spPr>
          <a:xfrm>
            <a:off x="1035557" y="2697885"/>
            <a:ext cx="428625" cy="142646"/>
          </a:xfrm>
          <a:prstGeom prst="roundRect">
            <a:avLst>
              <a:gd name="adj" fmla="val 192308"/>
            </a:avLst>
          </a:prstGeom>
          <a:solidFill>
            <a:srgbClr val="FED7AA"/>
          </a:solidFill>
          <a:ln w="12700">
            <a:solidFill>
              <a:srgbClr val="FFFFFF">
                <a:alpha val="0"/>
              </a:srgbClr>
            </a:solidFill>
            <a:prstDash val="solid"/>
          </a:ln>
        </p:spPr>
      </p:sp>
      <p:sp>
        <p:nvSpPr>
          <p:cNvPr id="22" name="Text 19"/>
          <p:cNvSpPr txBox="1"/>
          <p:nvPr/>
        </p:nvSpPr>
        <p:spPr>
          <a:xfrm>
            <a:off x="1035558" y="2697884"/>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C2410C"/>
                </a:solidFill>
                <a:latin typeface="Noto Sans JP" pitchFamily="34" charset="0"/>
                <a:ea typeface="Noto Sans JP" pitchFamily="34" charset="-122"/>
                <a:cs typeface="Noto Sans JP" pitchFamily="34" charset="-120"/>
              </a:rPr>
              <a:t>相続相談</a:t>
            </a:r>
            <a:endParaRPr lang="en-US" sz="700" dirty="0"/>
          </a:p>
        </p:txBody>
      </p:sp>
      <p:sp>
        <p:nvSpPr>
          <p:cNvPr id="23" name="Shape 20"/>
          <p:cNvSpPr/>
          <p:nvPr/>
        </p:nvSpPr>
        <p:spPr>
          <a:xfrm>
            <a:off x="4629150" y="1802230"/>
            <a:ext cx="4085996" cy="1164488"/>
          </a:xfrm>
          <a:prstGeom prst="roundRect">
            <a:avLst>
              <a:gd name="adj" fmla="val 5781"/>
            </a:avLst>
          </a:prstGeom>
          <a:solidFill>
            <a:srgbClr val="EFF6FF"/>
          </a:solidFill>
          <a:ln w="12700">
            <a:solidFill>
              <a:srgbClr val="E2E8F0"/>
            </a:solidFill>
            <a:prstDash val="solid"/>
          </a:ln>
        </p:spPr>
      </p:sp>
      <p:sp>
        <p:nvSpPr>
          <p:cNvPr id="24" name="Shape 21"/>
          <p:cNvSpPr/>
          <p:nvPr/>
        </p:nvSpPr>
        <p:spPr>
          <a:xfrm>
            <a:off x="4750536" y="1923616"/>
            <a:ext cx="285979" cy="285979"/>
          </a:xfrm>
          <a:prstGeom prst="roundRect">
            <a:avLst>
              <a:gd name="adj" fmla="val 95923"/>
            </a:avLst>
          </a:prstGeom>
          <a:solidFill>
            <a:srgbClr val="DBEAFE"/>
          </a:solidFill>
          <a:ln w="12700">
            <a:solidFill>
              <a:srgbClr val="FFFFFF">
                <a:alpha val="0"/>
              </a:srgbClr>
            </a:solidFill>
            <a:prstDash val="solid"/>
          </a:ln>
        </p:spPr>
      </p:sp>
      <p:pic>
        <p:nvPicPr>
          <p:cNvPr id="25" name="Image 1" descr="preencoded.png"/>
          <p:cNvPicPr>
            <a:picLocks noChangeAspect="1"/>
          </p:cNvPicPr>
          <p:nvPr/>
        </p:nvPicPr>
        <p:blipFill>
          <a:blip r:embed="rId4"/>
          <a:srcRect/>
          <a:stretch/>
        </p:blipFill>
        <p:spPr>
          <a:xfrm>
            <a:off x="4829403" y="2001798"/>
            <a:ext cx="128930" cy="128930"/>
          </a:xfrm>
          <a:prstGeom prst="rect">
            <a:avLst/>
          </a:prstGeom>
        </p:spPr>
      </p:pic>
      <p:sp>
        <p:nvSpPr>
          <p:cNvPr id="26" name="Text 22"/>
          <p:cNvSpPr txBox="1"/>
          <p:nvPr/>
        </p:nvSpPr>
        <p:spPr>
          <a:xfrm>
            <a:off x="5122239" y="1930474"/>
            <a:ext cx="2200733" cy="150191"/>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② 流通促進</a:t>
            </a:r>
            <a:endParaRPr lang="en-US" sz="900" dirty="0"/>
          </a:p>
        </p:txBody>
      </p:sp>
      <p:sp>
        <p:nvSpPr>
          <p:cNvPr id="27" name="Text 23"/>
          <p:cNvSpPr txBox="1"/>
          <p:nvPr/>
        </p:nvSpPr>
        <p:spPr>
          <a:xfrm>
            <a:off x="5122239" y="2080665"/>
            <a:ext cx="2458850" cy="137846"/>
          </a:xfrm>
          <a:prstGeom prst="rect">
            <a:avLst/>
          </a:prstGeom>
          <a:noFill/>
          <a:ln/>
        </p:spPr>
        <p:txBody>
          <a:bodyPr wrap="square" lIns="0" tIns="0" rIns="0" bIns="0" rtlCol="0" anchor="ctr"/>
          <a:lstStyle/>
          <a:p>
            <a:r>
              <a:rPr lang="en-US" sz="800" dirty="0">
                <a:solidFill>
                  <a:srgbClr val="64748B"/>
                </a:solidFill>
                <a:latin typeface="Noto Sans JP" pitchFamily="34" charset="0"/>
                <a:ea typeface="Noto Sans JP" pitchFamily="34" charset="-122"/>
                <a:cs typeface="Noto Sans JP" pitchFamily="34" charset="-120"/>
              </a:rPr>
              <a:t>性能の見える化／サブリース等で賃貸・売買を円滑化</a:t>
            </a:r>
            <a:endParaRPr lang="en-US" sz="800" dirty="0"/>
          </a:p>
        </p:txBody>
      </p:sp>
      <p:sp>
        <p:nvSpPr>
          <p:cNvPr id="28" name="Text 24"/>
          <p:cNvSpPr txBox="1"/>
          <p:nvPr/>
        </p:nvSpPr>
        <p:spPr>
          <a:xfrm>
            <a:off x="4750536" y="2294633"/>
            <a:ext cx="3900830" cy="264719"/>
          </a:xfrm>
          <a:prstGeom prst="rect">
            <a:avLst/>
          </a:prstGeom>
          <a:noFill/>
          <a:ln/>
        </p:spPr>
        <p:txBody>
          <a:bodyPr wrap="square" lIns="0" tIns="0" rIns="0" bIns="0" rtlCol="0" anchor="ctr"/>
          <a:lstStyle/>
          <a:p>
            <a:r>
              <a:rPr lang="en-US" sz="800" dirty="0">
                <a:solidFill>
                  <a:srgbClr val="4A5568"/>
                </a:solidFill>
                <a:latin typeface="Noto Sans JP" pitchFamily="34" charset="0"/>
                <a:ea typeface="Noto Sans JP" pitchFamily="34" charset="-122"/>
                <a:cs typeface="Noto Sans JP" pitchFamily="34" charset="-120"/>
              </a:rPr>
              <a:t>住宅の性能や維持管理状況、利用価値が市場で適正に評価され、資産として次世代に継承されるシステムを構築する</a:t>
            </a:r>
            <a:endParaRPr lang="en-US" sz="800" dirty="0"/>
          </a:p>
        </p:txBody>
      </p:sp>
      <p:sp>
        <p:nvSpPr>
          <p:cNvPr id="29" name="Shape 25"/>
          <p:cNvSpPr/>
          <p:nvPr/>
        </p:nvSpPr>
        <p:spPr>
          <a:xfrm>
            <a:off x="4750536" y="2697885"/>
            <a:ext cx="349758" cy="142646"/>
          </a:xfrm>
          <a:prstGeom prst="roundRect">
            <a:avLst>
              <a:gd name="adj" fmla="val 192308"/>
            </a:avLst>
          </a:prstGeom>
          <a:solidFill>
            <a:srgbClr val="BFDBFE"/>
          </a:solidFill>
          <a:ln w="12700">
            <a:solidFill>
              <a:srgbClr val="FFFFFF">
                <a:alpha val="0"/>
              </a:srgbClr>
            </a:solidFill>
            <a:prstDash val="solid"/>
          </a:ln>
        </p:spPr>
      </p:sp>
      <p:sp>
        <p:nvSpPr>
          <p:cNvPr id="30" name="Text 26"/>
          <p:cNvSpPr txBox="1"/>
          <p:nvPr/>
        </p:nvSpPr>
        <p:spPr>
          <a:xfrm>
            <a:off x="4750536" y="2697884"/>
            <a:ext cx="392963"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1E40AF"/>
                </a:solidFill>
                <a:latin typeface="Noto Sans JP" pitchFamily="34" charset="0"/>
                <a:ea typeface="Noto Sans JP" pitchFamily="34" charset="-122"/>
                <a:cs typeface="Noto Sans JP" pitchFamily="34" charset="-120"/>
              </a:rPr>
              <a:t>市場化</a:t>
            </a:r>
            <a:endParaRPr lang="en-US" sz="700" dirty="0"/>
          </a:p>
        </p:txBody>
      </p:sp>
      <p:sp>
        <p:nvSpPr>
          <p:cNvPr id="31" name="Shape 27"/>
          <p:cNvSpPr/>
          <p:nvPr/>
        </p:nvSpPr>
        <p:spPr>
          <a:xfrm>
            <a:off x="5157901" y="2697885"/>
            <a:ext cx="428625" cy="142646"/>
          </a:xfrm>
          <a:prstGeom prst="roundRect">
            <a:avLst>
              <a:gd name="adj" fmla="val 192308"/>
            </a:avLst>
          </a:prstGeom>
          <a:solidFill>
            <a:srgbClr val="BFDBFE"/>
          </a:solidFill>
          <a:ln w="12700">
            <a:solidFill>
              <a:srgbClr val="FFFFFF">
                <a:alpha val="0"/>
              </a:srgbClr>
            </a:solidFill>
            <a:prstDash val="solid"/>
          </a:ln>
        </p:spPr>
      </p:sp>
      <p:sp>
        <p:nvSpPr>
          <p:cNvPr id="32" name="Text 28"/>
          <p:cNvSpPr txBox="1"/>
          <p:nvPr/>
        </p:nvSpPr>
        <p:spPr>
          <a:xfrm>
            <a:off x="5157901" y="2697884"/>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1E40AF"/>
                </a:solidFill>
                <a:latin typeface="Noto Sans JP" pitchFamily="34" charset="0"/>
                <a:ea typeface="Noto Sans JP" pitchFamily="34" charset="-122"/>
                <a:cs typeface="Noto Sans JP" pitchFamily="34" charset="-120"/>
              </a:rPr>
              <a:t>見える化</a:t>
            </a:r>
            <a:endParaRPr lang="en-US" sz="700" dirty="0"/>
          </a:p>
        </p:txBody>
      </p:sp>
      <p:sp>
        <p:nvSpPr>
          <p:cNvPr id="33" name="Shape 29"/>
          <p:cNvSpPr/>
          <p:nvPr/>
        </p:nvSpPr>
        <p:spPr>
          <a:xfrm>
            <a:off x="428625" y="3076446"/>
            <a:ext cx="4085996" cy="1164488"/>
          </a:xfrm>
          <a:prstGeom prst="roundRect">
            <a:avLst>
              <a:gd name="adj" fmla="val 5781"/>
            </a:avLst>
          </a:prstGeom>
          <a:solidFill>
            <a:srgbClr val="F0FDF4"/>
          </a:solidFill>
          <a:ln w="12700">
            <a:solidFill>
              <a:srgbClr val="E2E8F0"/>
            </a:solidFill>
            <a:prstDash val="solid"/>
          </a:ln>
        </p:spPr>
      </p:sp>
      <p:sp>
        <p:nvSpPr>
          <p:cNvPr id="34" name="Shape 30"/>
          <p:cNvSpPr/>
          <p:nvPr/>
        </p:nvSpPr>
        <p:spPr>
          <a:xfrm>
            <a:off x="550011" y="3197833"/>
            <a:ext cx="285979" cy="285979"/>
          </a:xfrm>
          <a:prstGeom prst="roundRect">
            <a:avLst>
              <a:gd name="adj" fmla="val 95923"/>
            </a:avLst>
          </a:prstGeom>
          <a:solidFill>
            <a:srgbClr val="DCFCE7"/>
          </a:solidFill>
          <a:ln w="12700">
            <a:solidFill>
              <a:srgbClr val="FFFFFF">
                <a:alpha val="0"/>
              </a:srgbClr>
            </a:solidFill>
            <a:prstDash val="solid"/>
          </a:ln>
        </p:spPr>
      </p:sp>
      <p:pic>
        <p:nvPicPr>
          <p:cNvPr id="35" name="Image 2" descr="preencoded.png"/>
          <p:cNvPicPr>
            <a:picLocks noChangeAspect="1"/>
          </p:cNvPicPr>
          <p:nvPr/>
        </p:nvPicPr>
        <p:blipFill>
          <a:blip r:embed="rId5"/>
          <a:srcRect/>
          <a:stretch/>
        </p:blipFill>
        <p:spPr>
          <a:xfrm>
            <a:off x="628878" y="3276700"/>
            <a:ext cx="128930" cy="128930"/>
          </a:xfrm>
          <a:prstGeom prst="rect">
            <a:avLst/>
          </a:prstGeom>
        </p:spPr>
      </p:pic>
      <p:sp>
        <p:nvSpPr>
          <p:cNvPr id="36" name="Text 31"/>
          <p:cNvSpPr txBox="1"/>
          <p:nvPr/>
        </p:nvSpPr>
        <p:spPr>
          <a:xfrm>
            <a:off x="921715" y="3204690"/>
            <a:ext cx="1520419" cy="150191"/>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③ 活用・再生</a:t>
            </a:r>
            <a:endParaRPr lang="en-US" sz="900" dirty="0"/>
          </a:p>
        </p:txBody>
      </p:sp>
      <p:sp>
        <p:nvSpPr>
          <p:cNvPr id="37" name="Text 32"/>
          <p:cNvSpPr txBox="1"/>
          <p:nvPr/>
        </p:nvSpPr>
        <p:spPr>
          <a:xfrm>
            <a:off x="921715" y="3354881"/>
            <a:ext cx="1844801" cy="137846"/>
          </a:xfrm>
          <a:prstGeom prst="rect">
            <a:avLst/>
          </a:prstGeom>
          <a:noFill/>
          <a:ln/>
        </p:spPr>
        <p:txBody>
          <a:bodyPr wrap="square" lIns="0" tIns="0" rIns="0" bIns="0" rtlCol="0" anchor="ctr"/>
          <a:lstStyle/>
          <a:p>
            <a:r>
              <a:rPr lang="en-US" sz="800" dirty="0">
                <a:solidFill>
                  <a:srgbClr val="64748B"/>
                </a:solidFill>
                <a:latin typeface="Noto Sans JP" pitchFamily="34" charset="0"/>
                <a:ea typeface="Noto Sans JP" pitchFamily="34" charset="-122"/>
                <a:cs typeface="Noto Sans JP" pitchFamily="34" charset="-120"/>
              </a:rPr>
              <a:t>リフォーム・転用（拠点化/宿泊等）</a:t>
            </a:r>
            <a:endParaRPr lang="en-US" sz="800" dirty="0"/>
          </a:p>
        </p:txBody>
      </p:sp>
      <p:sp>
        <p:nvSpPr>
          <p:cNvPr id="38" name="Text 33"/>
          <p:cNvSpPr txBox="1"/>
          <p:nvPr/>
        </p:nvSpPr>
        <p:spPr>
          <a:xfrm>
            <a:off x="550011" y="3569536"/>
            <a:ext cx="3900830" cy="264719"/>
          </a:xfrm>
          <a:prstGeom prst="rect">
            <a:avLst/>
          </a:prstGeom>
          <a:noFill/>
          <a:ln/>
        </p:spPr>
        <p:txBody>
          <a:bodyPr wrap="square" lIns="0" tIns="0" rIns="0" bIns="0" rtlCol="0" anchor="ctr"/>
          <a:lstStyle/>
          <a:p>
            <a:r>
              <a:rPr lang="en-US" sz="800" dirty="0">
                <a:solidFill>
                  <a:srgbClr val="4A5568"/>
                </a:solidFill>
                <a:latin typeface="Noto Sans JP" pitchFamily="34" charset="0"/>
                <a:ea typeface="Noto Sans JP" pitchFamily="34" charset="-122"/>
                <a:cs typeface="Noto Sans JP" pitchFamily="34" charset="-120"/>
              </a:rPr>
              <a:t>リフォームや用途転用により、地域の空間資源として新たな価値を創出。移住・二地域居住の受け皿化も推進</a:t>
            </a:r>
            <a:endParaRPr lang="en-US" sz="800" dirty="0"/>
          </a:p>
        </p:txBody>
      </p:sp>
      <p:sp>
        <p:nvSpPr>
          <p:cNvPr id="39" name="Shape 34"/>
          <p:cNvSpPr/>
          <p:nvPr/>
        </p:nvSpPr>
        <p:spPr>
          <a:xfrm>
            <a:off x="550011" y="3972101"/>
            <a:ext cx="507492" cy="142646"/>
          </a:xfrm>
          <a:prstGeom prst="roundRect">
            <a:avLst>
              <a:gd name="adj" fmla="val 192308"/>
            </a:avLst>
          </a:prstGeom>
          <a:solidFill>
            <a:srgbClr val="BBF7D0"/>
          </a:solidFill>
          <a:ln w="12700">
            <a:solidFill>
              <a:srgbClr val="FFFFFF">
                <a:alpha val="0"/>
              </a:srgbClr>
            </a:solidFill>
            <a:prstDash val="solid"/>
          </a:ln>
        </p:spPr>
      </p:sp>
      <p:sp>
        <p:nvSpPr>
          <p:cNvPr id="40" name="Text 35"/>
          <p:cNvSpPr txBox="1"/>
          <p:nvPr/>
        </p:nvSpPr>
        <p:spPr>
          <a:xfrm>
            <a:off x="499353" y="3972102"/>
            <a:ext cx="601355" cy="142646"/>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166534"/>
                </a:solidFill>
                <a:latin typeface="Noto Sans JP" pitchFamily="34" charset="0"/>
                <a:ea typeface="Noto Sans JP" pitchFamily="34" charset="-122"/>
                <a:cs typeface="Noto Sans JP" pitchFamily="34" charset="-120"/>
              </a:rPr>
              <a:t>リフォーム</a:t>
            </a:r>
            <a:endParaRPr lang="en-US" sz="700" dirty="0"/>
          </a:p>
        </p:txBody>
      </p:sp>
      <p:sp>
        <p:nvSpPr>
          <p:cNvPr id="41" name="Shape 36"/>
          <p:cNvSpPr/>
          <p:nvPr/>
        </p:nvSpPr>
        <p:spPr>
          <a:xfrm>
            <a:off x="1112367" y="3972101"/>
            <a:ext cx="428625" cy="142646"/>
          </a:xfrm>
          <a:prstGeom prst="roundRect">
            <a:avLst>
              <a:gd name="adj" fmla="val 192308"/>
            </a:avLst>
          </a:prstGeom>
          <a:solidFill>
            <a:srgbClr val="BBF7D0"/>
          </a:solidFill>
          <a:ln w="12700">
            <a:solidFill>
              <a:srgbClr val="FFFFFF">
                <a:alpha val="0"/>
              </a:srgbClr>
            </a:solidFill>
            <a:prstDash val="solid"/>
          </a:ln>
        </p:spPr>
      </p:sp>
      <p:sp>
        <p:nvSpPr>
          <p:cNvPr id="42" name="Text 37"/>
          <p:cNvSpPr txBox="1"/>
          <p:nvPr/>
        </p:nvSpPr>
        <p:spPr>
          <a:xfrm>
            <a:off x="1112367" y="3972101"/>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166534"/>
                </a:solidFill>
                <a:latin typeface="Noto Sans JP" pitchFamily="34" charset="0"/>
                <a:ea typeface="Noto Sans JP" pitchFamily="34" charset="-122"/>
                <a:cs typeface="Noto Sans JP" pitchFamily="34" charset="-120"/>
              </a:rPr>
              <a:t>用途転用</a:t>
            </a:r>
            <a:endParaRPr lang="en-US" sz="700" dirty="0"/>
          </a:p>
        </p:txBody>
      </p:sp>
      <p:sp>
        <p:nvSpPr>
          <p:cNvPr id="43" name="Shape 38"/>
          <p:cNvSpPr/>
          <p:nvPr/>
        </p:nvSpPr>
        <p:spPr>
          <a:xfrm>
            <a:off x="4629150" y="3076446"/>
            <a:ext cx="4085996" cy="1164488"/>
          </a:xfrm>
          <a:prstGeom prst="roundRect">
            <a:avLst>
              <a:gd name="adj" fmla="val 5781"/>
            </a:avLst>
          </a:prstGeom>
          <a:solidFill>
            <a:srgbClr val="F8FAFC"/>
          </a:solidFill>
          <a:ln w="12700">
            <a:solidFill>
              <a:srgbClr val="E2E8F0"/>
            </a:solidFill>
            <a:prstDash val="solid"/>
          </a:ln>
        </p:spPr>
      </p:sp>
      <p:sp>
        <p:nvSpPr>
          <p:cNvPr id="44" name="Shape 39"/>
          <p:cNvSpPr/>
          <p:nvPr/>
        </p:nvSpPr>
        <p:spPr>
          <a:xfrm>
            <a:off x="4750536" y="3197833"/>
            <a:ext cx="285979" cy="285979"/>
          </a:xfrm>
          <a:prstGeom prst="roundRect">
            <a:avLst>
              <a:gd name="adj" fmla="val 95923"/>
            </a:avLst>
          </a:prstGeom>
          <a:solidFill>
            <a:srgbClr val="E2E8F0"/>
          </a:solidFill>
          <a:ln w="12700">
            <a:solidFill>
              <a:srgbClr val="FFFFFF">
                <a:alpha val="0"/>
              </a:srgbClr>
            </a:solidFill>
            <a:prstDash val="solid"/>
          </a:ln>
        </p:spPr>
      </p:sp>
      <p:pic>
        <p:nvPicPr>
          <p:cNvPr id="45" name="Image 3" descr="preencoded.png"/>
          <p:cNvPicPr>
            <a:picLocks noChangeAspect="1"/>
          </p:cNvPicPr>
          <p:nvPr/>
        </p:nvPicPr>
        <p:blipFill>
          <a:blip r:embed="rId6"/>
          <a:srcRect l="-760" r="-760"/>
          <a:stretch/>
        </p:blipFill>
        <p:spPr>
          <a:xfrm>
            <a:off x="4836261" y="3276700"/>
            <a:ext cx="114529" cy="128930"/>
          </a:xfrm>
          <a:prstGeom prst="rect">
            <a:avLst/>
          </a:prstGeom>
        </p:spPr>
      </p:pic>
      <p:sp>
        <p:nvSpPr>
          <p:cNvPr id="46" name="Text 40"/>
          <p:cNvSpPr txBox="1"/>
          <p:nvPr/>
        </p:nvSpPr>
        <p:spPr>
          <a:xfrm>
            <a:off x="5122239" y="3204690"/>
            <a:ext cx="1523162" cy="150191"/>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④ 除却</a:t>
            </a:r>
            <a:endParaRPr lang="en-US" sz="900" dirty="0"/>
          </a:p>
        </p:txBody>
      </p:sp>
      <p:sp>
        <p:nvSpPr>
          <p:cNvPr id="47" name="Text 41"/>
          <p:cNvSpPr txBox="1"/>
          <p:nvPr/>
        </p:nvSpPr>
        <p:spPr>
          <a:xfrm>
            <a:off x="5122240" y="3354881"/>
            <a:ext cx="1771428" cy="137846"/>
          </a:xfrm>
          <a:prstGeom prst="rect">
            <a:avLst/>
          </a:prstGeom>
          <a:noFill/>
          <a:ln/>
        </p:spPr>
        <p:txBody>
          <a:bodyPr wrap="square" lIns="0" tIns="0" rIns="0" bIns="0" rtlCol="0" anchor="ctr"/>
          <a:lstStyle/>
          <a:p>
            <a:r>
              <a:rPr lang="en-US" sz="800" dirty="0">
                <a:solidFill>
                  <a:srgbClr val="64748B"/>
                </a:solidFill>
                <a:latin typeface="Noto Sans JP" pitchFamily="34" charset="0"/>
                <a:ea typeface="Noto Sans JP" pitchFamily="34" charset="-122"/>
                <a:cs typeface="Noto Sans JP" pitchFamily="34" charset="-120"/>
              </a:rPr>
              <a:t>利用困難・危険物件の適切な除却支援</a:t>
            </a:r>
            <a:endParaRPr lang="en-US" sz="800" dirty="0"/>
          </a:p>
        </p:txBody>
      </p:sp>
      <p:sp>
        <p:nvSpPr>
          <p:cNvPr id="48" name="Text 42"/>
          <p:cNvSpPr txBox="1"/>
          <p:nvPr/>
        </p:nvSpPr>
        <p:spPr>
          <a:xfrm>
            <a:off x="4750536" y="3569536"/>
            <a:ext cx="3900830" cy="264719"/>
          </a:xfrm>
          <a:prstGeom prst="rect">
            <a:avLst/>
          </a:prstGeom>
          <a:noFill/>
          <a:ln/>
        </p:spPr>
        <p:txBody>
          <a:bodyPr wrap="square" lIns="0" tIns="0" rIns="0" bIns="0" rtlCol="0" anchor="ctr"/>
          <a:lstStyle/>
          <a:p>
            <a:r>
              <a:rPr lang="en-US" sz="800" dirty="0">
                <a:solidFill>
                  <a:srgbClr val="4A5568"/>
                </a:solidFill>
                <a:latin typeface="Noto Sans JP" pitchFamily="34" charset="0"/>
                <a:ea typeface="Noto Sans JP" pitchFamily="34" charset="-122"/>
                <a:cs typeface="Noto Sans JP" pitchFamily="34" charset="-120"/>
              </a:rPr>
              <a:t>所有者不明や利用困難な空き家に対し、行政による除却支援や、新築・住替え時の従前住宅の除却を促進</a:t>
            </a:r>
            <a:endParaRPr lang="en-US" sz="800" dirty="0"/>
          </a:p>
        </p:txBody>
      </p:sp>
      <p:sp>
        <p:nvSpPr>
          <p:cNvPr id="49" name="Shape 43"/>
          <p:cNvSpPr/>
          <p:nvPr/>
        </p:nvSpPr>
        <p:spPr>
          <a:xfrm>
            <a:off x="4750536" y="3972101"/>
            <a:ext cx="428625" cy="142646"/>
          </a:xfrm>
          <a:prstGeom prst="roundRect">
            <a:avLst>
              <a:gd name="adj" fmla="val 192308"/>
            </a:avLst>
          </a:prstGeom>
          <a:solidFill>
            <a:srgbClr val="E2E8F0"/>
          </a:solidFill>
          <a:ln w="12700">
            <a:solidFill>
              <a:srgbClr val="FFFFFF">
                <a:alpha val="0"/>
              </a:srgbClr>
            </a:solidFill>
            <a:prstDash val="solid"/>
          </a:ln>
        </p:spPr>
      </p:sp>
      <p:sp>
        <p:nvSpPr>
          <p:cNvPr id="50" name="Text 44"/>
          <p:cNvSpPr txBox="1"/>
          <p:nvPr/>
        </p:nvSpPr>
        <p:spPr>
          <a:xfrm>
            <a:off x="4750536" y="3972101"/>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475569"/>
                </a:solidFill>
                <a:latin typeface="Noto Sans JP" pitchFamily="34" charset="0"/>
                <a:ea typeface="Noto Sans JP" pitchFamily="34" charset="-122"/>
                <a:cs typeface="Noto Sans JP" pitchFamily="34" charset="-120"/>
              </a:rPr>
              <a:t>安全確保</a:t>
            </a:r>
            <a:endParaRPr lang="en-US" sz="700" dirty="0"/>
          </a:p>
        </p:txBody>
      </p:sp>
      <p:sp>
        <p:nvSpPr>
          <p:cNvPr id="51" name="Shape 45"/>
          <p:cNvSpPr/>
          <p:nvPr/>
        </p:nvSpPr>
        <p:spPr>
          <a:xfrm>
            <a:off x="5236082" y="3972101"/>
            <a:ext cx="428625" cy="142646"/>
          </a:xfrm>
          <a:prstGeom prst="roundRect">
            <a:avLst>
              <a:gd name="adj" fmla="val 192308"/>
            </a:avLst>
          </a:prstGeom>
          <a:solidFill>
            <a:srgbClr val="E2E8F0"/>
          </a:solidFill>
          <a:ln w="12700">
            <a:solidFill>
              <a:srgbClr val="FFFFFF">
                <a:alpha val="0"/>
              </a:srgbClr>
            </a:solidFill>
            <a:prstDash val="solid"/>
          </a:ln>
        </p:spPr>
      </p:sp>
      <p:sp>
        <p:nvSpPr>
          <p:cNvPr id="52" name="Text 46"/>
          <p:cNvSpPr txBox="1"/>
          <p:nvPr/>
        </p:nvSpPr>
        <p:spPr>
          <a:xfrm>
            <a:off x="5236083" y="3972101"/>
            <a:ext cx="471830" cy="143333"/>
          </a:xfrm>
          <a:prstGeom prst="rect">
            <a:avLst/>
          </a:prstGeom>
          <a:solidFill>
            <a:srgbClr val="FFFFFF">
              <a:alpha val="0"/>
            </a:srgbClr>
          </a:solidFill>
          <a:ln>
            <a:solidFill>
              <a:srgbClr val="FFFFFF">
                <a:alpha val="0"/>
              </a:srgbClr>
            </a:solidFill>
          </a:ln>
        </p:spPr>
        <p:txBody>
          <a:bodyPr wrap="square" lIns="57150" tIns="19050" rIns="57150" bIns="19050" rtlCol="0" anchor="ctr"/>
          <a:lstStyle/>
          <a:p>
            <a:r>
              <a:rPr lang="en-US" sz="700" dirty="0">
                <a:solidFill>
                  <a:srgbClr val="475569"/>
                </a:solidFill>
                <a:latin typeface="Noto Sans JP" pitchFamily="34" charset="0"/>
                <a:ea typeface="Noto Sans JP" pitchFamily="34" charset="-122"/>
                <a:cs typeface="Noto Sans JP" pitchFamily="34" charset="-120"/>
              </a:rPr>
              <a:t>除却支援</a:t>
            </a:r>
            <a:endParaRPr lang="en-US" sz="700" dirty="0"/>
          </a:p>
        </p:txBody>
      </p:sp>
      <p:sp>
        <p:nvSpPr>
          <p:cNvPr id="53" name="Shape 47"/>
          <p:cNvSpPr/>
          <p:nvPr/>
        </p:nvSpPr>
        <p:spPr>
          <a:xfrm>
            <a:off x="428625" y="4465190"/>
            <a:ext cx="8286521" cy="321641"/>
          </a:xfrm>
          <a:prstGeom prst="roundRect">
            <a:avLst>
              <a:gd name="adj" fmla="val 75811"/>
            </a:avLst>
          </a:prstGeom>
          <a:solidFill>
            <a:srgbClr val="FEF3C7"/>
          </a:solidFill>
          <a:ln w="12700">
            <a:solidFill>
              <a:srgbClr val="F59E0B"/>
            </a:solidFill>
            <a:prstDash val="solid"/>
          </a:ln>
        </p:spPr>
      </p:sp>
      <p:pic>
        <p:nvPicPr>
          <p:cNvPr id="54" name="Image 4" descr="preencoded.png"/>
          <p:cNvPicPr>
            <a:picLocks noChangeAspect="1"/>
          </p:cNvPicPr>
          <p:nvPr/>
        </p:nvPicPr>
        <p:blipFill>
          <a:blip r:embed="rId7"/>
          <a:srcRect/>
          <a:stretch/>
        </p:blipFill>
        <p:spPr>
          <a:xfrm>
            <a:off x="550011" y="4568747"/>
            <a:ext cx="114529" cy="114529"/>
          </a:xfrm>
          <a:prstGeom prst="rect">
            <a:avLst/>
          </a:prstGeom>
        </p:spPr>
      </p:pic>
      <p:sp>
        <p:nvSpPr>
          <p:cNvPr id="55" name="Text 48"/>
          <p:cNvSpPr txBox="1"/>
          <p:nvPr/>
        </p:nvSpPr>
        <p:spPr>
          <a:xfrm>
            <a:off x="750264" y="4465190"/>
            <a:ext cx="7901102" cy="321641"/>
          </a:xfrm>
          <a:prstGeom prst="rect">
            <a:avLst/>
          </a:prstGeom>
          <a:noFill/>
          <a:ln/>
        </p:spPr>
        <p:txBody>
          <a:bodyPr wrap="square" lIns="0" tIns="0" rIns="0" bIns="0" rtlCol="0" anchor="ctr"/>
          <a:lstStyle/>
          <a:p>
            <a:r>
              <a:rPr lang="en-US" sz="800" b="1" dirty="0">
                <a:solidFill>
                  <a:srgbClr val="92400E"/>
                </a:solidFill>
                <a:latin typeface="Noto Sans JP" pitchFamily="34" charset="0"/>
                <a:ea typeface="Noto Sans JP" pitchFamily="34" charset="-122"/>
                <a:cs typeface="Noto Sans JP" pitchFamily="34" charset="-120"/>
              </a:rPr>
              <a:t>住宅ライフサイクル全体で切れ目なく推進：</a:t>
            </a:r>
            <a:r>
              <a:rPr lang="en-US" sz="800" dirty="0">
                <a:solidFill>
                  <a:srgbClr val="92400E"/>
                </a:solidFill>
                <a:latin typeface="Noto Sans JP" pitchFamily="34" charset="0"/>
                <a:ea typeface="Noto Sans JP" pitchFamily="34" charset="-122"/>
                <a:cs typeface="Noto Sans JP" pitchFamily="34" charset="-120"/>
              </a:rPr>
              <a:t>誕生から除却までの一体的な推進。放置空き家等にしない適正管理の定着。 </a:t>
            </a:r>
            <a:endParaRPr lang="en-US" sz="800" dirty="0"/>
          </a:p>
        </p:txBody>
      </p:sp>
      <p:sp>
        <p:nvSpPr>
          <p:cNvPr id="56" name="Shape 49"/>
          <p:cNvSpPr/>
          <p:nvPr/>
        </p:nvSpPr>
        <p:spPr>
          <a:xfrm>
            <a:off x="428625" y="5924572"/>
            <a:ext cx="8286521" cy="6858"/>
          </a:xfrm>
          <a:prstGeom prst="rect">
            <a:avLst/>
          </a:prstGeom>
          <a:solidFill>
            <a:srgbClr val="E2E8F0"/>
          </a:solidFill>
          <a:ln w="12700">
            <a:solidFill>
              <a:srgbClr val="E2E8F0">
                <a:alpha val="0"/>
              </a:srgbClr>
            </a:solidFill>
            <a:prstDash val="solid"/>
          </a:ln>
        </p:spPr>
      </p:sp>
      <p:sp>
        <p:nvSpPr>
          <p:cNvPr id="57" name="Text 50"/>
          <p:cNvSpPr txBox="1"/>
          <p:nvPr/>
        </p:nvSpPr>
        <p:spPr>
          <a:xfrm>
            <a:off x="428625" y="6028128"/>
            <a:ext cx="1884269" cy="133046"/>
          </a:xfrm>
          <a:prstGeom prst="rect">
            <a:avLst/>
          </a:prstGeom>
          <a:noFill/>
          <a:ln/>
        </p:spPr>
        <p:txBody>
          <a:bodyPr wrap="square" lIns="0" tIns="0" rIns="0" bIns="0" rtlCol="0" anchor="ctr"/>
          <a:lstStyle/>
          <a:p>
            <a:r>
              <a:rPr lang="en-US" sz="800" dirty="0">
                <a:solidFill>
                  <a:srgbClr val="64748B"/>
                </a:solidFill>
                <a:latin typeface="Noto Sans JP" pitchFamily="34" charset="0"/>
                <a:ea typeface="Noto Sans JP" pitchFamily="34" charset="-122"/>
                <a:cs typeface="Noto Sans JP" pitchFamily="34" charset="-120"/>
              </a:rPr>
              <a:t>出典：全国計画P13,16-17／概要P5</a:t>
            </a:r>
            <a:endParaRPr lang="en-US" sz="800" dirty="0"/>
          </a:p>
        </p:txBody>
      </p:sp>
      <p:sp>
        <p:nvSpPr>
          <p:cNvPr id="58" name="Text 51"/>
          <p:cNvSpPr txBox="1"/>
          <p:nvPr/>
        </p:nvSpPr>
        <p:spPr>
          <a:xfrm>
            <a:off x="8490203" y="6017841"/>
            <a:ext cx="271577" cy="143333"/>
          </a:xfrm>
          <a:prstGeom prst="rect">
            <a:avLst/>
          </a:prstGeom>
          <a:noFill/>
          <a:ln/>
        </p:spPr>
        <p:txBody>
          <a:bodyPr wrap="square" lIns="0" tIns="0" rIns="0" bIns="0" rtlCol="0" anchor="ctr"/>
          <a:lstStyle/>
          <a:p>
            <a:r>
              <a:rPr lang="en-US" sz="800" b="1" dirty="0">
                <a:solidFill>
                  <a:srgbClr val="ED8936"/>
                </a:solidFill>
                <a:latin typeface="Noto Sans JP" pitchFamily="34" charset="0"/>
                <a:ea typeface="Noto Sans JP" pitchFamily="34" charset="-122"/>
                <a:cs typeface="Noto Sans JP" pitchFamily="34" charset="-120"/>
              </a:rPr>
              <a:t>7</a:t>
            </a:r>
            <a:r>
              <a:rPr lang="en-US" sz="800" dirty="0">
                <a:solidFill>
                  <a:srgbClr val="64748B"/>
                </a:solidFill>
                <a:latin typeface="Noto Sans JP" pitchFamily="34" charset="0"/>
                <a:ea typeface="Noto Sans JP" pitchFamily="34" charset="-122"/>
                <a:cs typeface="Noto Sans JP" pitchFamily="34" charset="-120"/>
              </a:rPr>
              <a:t> / 11 </a:t>
            </a:r>
            <a:endParaRPr lang="en-US" sz="800" dirty="0"/>
          </a:p>
        </p:txBody>
      </p:sp>
      <p:sp>
        <p:nvSpPr>
          <p:cNvPr id="59" name="Text 52"/>
          <p:cNvSpPr txBox="1"/>
          <p:nvPr/>
        </p:nvSpPr>
        <p:spPr>
          <a:xfrm>
            <a:off x="8490204" y="6017841"/>
            <a:ext cx="122072" cy="143333"/>
          </a:xfrm>
          <a:prstGeom prst="rect">
            <a:avLst/>
          </a:prstGeom>
          <a:noFill/>
          <a:ln/>
        </p:spPr>
        <p:txBody>
          <a:bodyPr wrap="square" lIns="0" tIns="0" rIns="0" bIns="0" rtlCol="0" anchor="ctr"/>
          <a:lstStyle/>
          <a:p>
            <a:r>
              <a:rPr lang="en-US" sz="800" b="1" dirty="0">
                <a:solidFill>
                  <a:srgbClr val="ED8936"/>
                </a:solidFill>
                <a:latin typeface="Noto Sans JP" pitchFamily="34" charset="0"/>
                <a:ea typeface="Noto Sans JP" pitchFamily="34" charset="-122"/>
                <a:cs typeface="Noto Sans JP" pitchFamily="34" charset="-120"/>
              </a:rPr>
              <a:t>7</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4" name="Shape 2"/>
          <p:cNvSpPr/>
          <p:nvPr/>
        </p:nvSpPr>
        <p:spPr>
          <a:xfrm>
            <a:off x="0" y="847885"/>
            <a:ext cx="9143771" cy="6858"/>
          </a:xfrm>
          <a:prstGeom prst="rect">
            <a:avLst/>
          </a:prstGeom>
          <a:solidFill>
            <a:srgbClr val="E2E8F0"/>
          </a:solidFill>
          <a:ln w="12700">
            <a:solidFill>
              <a:srgbClr val="E2E8F0">
                <a:alpha val="0"/>
              </a:srgbClr>
            </a:solidFill>
            <a:prstDash val="solid"/>
          </a:ln>
        </p:spPr>
      </p:sp>
      <p:sp>
        <p:nvSpPr>
          <p:cNvPr id="10" name="Text 8"/>
          <p:cNvSpPr txBox="1"/>
          <p:nvPr/>
        </p:nvSpPr>
        <p:spPr>
          <a:xfrm>
            <a:off x="428624" y="990532"/>
            <a:ext cx="8429854" cy="285979"/>
          </a:xfrm>
          <a:prstGeom prst="rect">
            <a:avLst/>
          </a:prstGeom>
          <a:noFill/>
          <a:ln/>
        </p:spPr>
        <p:txBody>
          <a:bodyPr wrap="square" lIns="0" tIns="0" rIns="0" bIns="0" rtlCol="0" anchor="ctr"/>
          <a:lstStyle/>
          <a:p>
            <a:r>
              <a:rPr lang="en-US" b="1" kern="0" spc="56" dirty="0">
                <a:solidFill>
                  <a:srgbClr val="1A365D"/>
                </a:solidFill>
                <a:latin typeface="Noto Sans JP" pitchFamily="34" charset="0"/>
                <a:ea typeface="Noto Sans JP" pitchFamily="34" charset="-122"/>
                <a:cs typeface="Noto Sans JP" pitchFamily="34" charset="-120"/>
              </a:rPr>
              <a:t>具体施策（現場で重要）</a:t>
            </a:r>
            <a:endParaRPr lang="en-US" dirty="0"/>
          </a:p>
        </p:txBody>
      </p:sp>
      <p:sp>
        <p:nvSpPr>
          <p:cNvPr id="11" name="Text 9"/>
          <p:cNvSpPr txBox="1"/>
          <p:nvPr/>
        </p:nvSpPr>
        <p:spPr>
          <a:xfrm>
            <a:off x="428624" y="1333431"/>
            <a:ext cx="8429854" cy="143333"/>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空き家の市場流通促進から地域資源化まで、実務で活用できる具体施策</a:t>
            </a:r>
            <a:endParaRPr lang="en-US" sz="900" dirty="0"/>
          </a:p>
        </p:txBody>
      </p:sp>
      <p:sp>
        <p:nvSpPr>
          <p:cNvPr id="12" name="Shape 10"/>
          <p:cNvSpPr/>
          <p:nvPr/>
        </p:nvSpPr>
        <p:spPr>
          <a:xfrm>
            <a:off x="428624" y="1590607"/>
            <a:ext cx="2686279" cy="1243355"/>
          </a:xfrm>
          <a:prstGeom prst="roundRect">
            <a:avLst>
              <a:gd name="adj" fmla="val 5072"/>
            </a:avLst>
          </a:prstGeom>
          <a:solidFill>
            <a:srgbClr val="FFFFFF"/>
          </a:solidFill>
          <a:ln w="12700">
            <a:solidFill>
              <a:srgbClr val="E2E8F0"/>
            </a:solidFill>
            <a:prstDash val="solid"/>
          </a:ln>
        </p:spPr>
      </p:sp>
      <p:sp>
        <p:nvSpPr>
          <p:cNvPr id="13" name="Shape 11"/>
          <p:cNvSpPr/>
          <p:nvPr/>
        </p:nvSpPr>
        <p:spPr>
          <a:xfrm>
            <a:off x="550011" y="1711994"/>
            <a:ext cx="142646" cy="142646"/>
          </a:xfrm>
          <a:prstGeom prst="roundRect">
            <a:avLst>
              <a:gd name="adj" fmla="val 192308"/>
            </a:avLst>
          </a:prstGeom>
          <a:solidFill>
            <a:srgbClr val="ED8936"/>
          </a:solidFill>
          <a:ln w="12700">
            <a:solidFill>
              <a:srgbClr val="FFFFFF">
                <a:alpha val="0"/>
              </a:srgbClr>
            </a:solidFill>
            <a:prstDash val="solid"/>
          </a:ln>
        </p:spPr>
      </p:sp>
      <p:sp>
        <p:nvSpPr>
          <p:cNvPr id="14" name="Text 12"/>
          <p:cNvSpPr txBox="1"/>
          <p:nvPr/>
        </p:nvSpPr>
        <p:spPr>
          <a:xfrm>
            <a:off x="528750" y="1711993"/>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1</a:t>
            </a:r>
            <a:endParaRPr lang="en-US" sz="800" dirty="0"/>
          </a:p>
        </p:txBody>
      </p:sp>
      <p:pic>
        <p:nvPicPr>
          <p:cNvPr id="15" name="Image 0" descr="preencoded.png"/>
          <p:cNvPicPr>
            <a:picLocks noChangeAspect="1"/>
          </p:cNvPicPr>
          <p:nvPr/>
        </p:nvPicPr>
        <p:blipFill>
          <a:blip r:embed="rId3"/>
          <a:srcRect l="-33" r="-33"/>
          <a:stretch/>
        </p:blipFill>
        <p:spPr>
          <a:xfrm>
            <a:off x="750265" y="1726395"/>
            <a:ext cx="128930" cy="114529"/>
          </a:xfrm>
          <a:prstGeom prst="rect">
            <a:avLst/>
          </a:prstGeom>
        </p:spPr>
      </p:pic>
      <p:sp>
        <p:nvSpPr>
          <p:cNvPr id="16" name="Text 13"/>
          <p:cNvSpPr txBox="1"/>
          <p:nvPr/>
        </p:nvSpPr>
        <p:spPr>
          <a:xfrm>
            <a:off x="936116" y="1711993"/>
            <a:ext cx="2200733"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市場流通促進</a:t>
            </a:r>
            <a:endParaRPr lang="en-US" sz="900" dirty="0"/>
          </a:p>
        </p:txBody>
      </p:sp>
      <p:sp>
        <p:nvSpPr>
          <p:cNvPr id="17" name="Text 14"/>
          <p:cNvSpPr txBox="1"/>
          <p:nvPr/>
        </p:nvSpPr>
        <p:spPr>
          <a:xfrm>
            <a:off x="550011" y="1912247"/>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インスペクション・情報整備による</a:t>
            </a:r>
            <a:r>
              <a:rPr lang="en-US" sz="900" b="1" dirty="0">
                <a:solidFill>
                  <a:srgbClr val="1A365D"/>
                </a:solidFill>
                <a:latin typeface="Noto Sans JP" pitchFamily="34" charset="0"/>
                <a:ea typeface="Noto Sans JP" pitchFamily="34" charset="-122"/>
                <a:cs typeface="Noto Sans JP" pitchFamily="34" charset="-120"/>
              </a:rPr>
              <a:t>売買・賃貸の円滑化</a:t>
            </a:r>
            <a:r>
              <a:rPr lang="en-US" sz="900" dirty="0">
                <a:solidFill>
                  <a:srgbClr val="4A5568"/>
                </a:solidFill>
                <a:latin typeface="Noto Sans JP" pitchFamily="34" charset="0"/>
                <a:ea typeface="Noto Sans JP" pitchFamily="34" charset="-122"/>
                <a:cs typeface="Noto Sans JP" pitchFamily="34" charset="-120"/>
              </a:rPr>
              <a:t>。性能の「見える化」で適正評価を促進</a:t>
            </a:r>
            <a:endParaRPr lang="en-US" sz="900" dirty="0"/>
          </a:p>
        </p:txBody>
      </p:sp>
      <p:sp>
        <p:nvSpPr>
          <p:cNvPr id="19" name="Shape 16"/>
          <p:cNvSpPr/>
          <p:nvPr/>
        </p:nvSpPr>
        <p:spPr>
          <a:xfrm>
            <a:off x="550011" y="2576787"/>
            <a:ext cx="228371" cy="135788"/>
          </a:xfrm>
          <a:prstGeom prst="roundRect">
            <a:avLst>
              <a:gd name="adj" fmla="val 212653"/>
            </a:avLst>
          </a:prstGeom>
          <a:solidFill>
            <a:srgbClr val="F0F9FF"/>
          </a:solidFill>
          <a:ln w="12700">
            <a:solidFill>
              <a:srgbClr val="FFFFFF">
                <a:alpha val="0"/>
              </a:srgbClr>
            </a:solidFill>
            <a:prstDash val="solid"/>
          </a:ln>
        </p:spPr>
      </p:sp>
      <p:sp>
        <p:nvSpPr>
          <p:cNvPr id="20" name="Text 17"/>
          <p:cNvSpPr txBox="1"/>
          <p:nvPr/>
        </p:nvSpPr>
        <p:spPr>
          <a:xfrm>
            <a:off x="550011" y="2560496"/>
            <a:ext cx="342409"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売買</a:t>
            </a:r>
            <a:endParaRPr lang="en-US" sz="800" dirty="0"/>
          </a:p>
        </p:txBody>
      </p:sp>
      <p:sp>
        <p:nvSpPr>
          <p:cNvPr id="21" name="Shape 18"/>
          <p:cNvSpPr/>
          <p:nvPr/>
        </p:nvSpPr>
        <p:spPr>
          <a:xfrm>
            <a:off x="807186" y="2576787"/>
            <a:ext cx="228371" cy="135788"/>
          </a:xfrm>
          <a:prstGeom prst="roundRect">
            <a:avLst>
              <a:gd name="adj" fmla="val 212653"/>
            </a:avLst>
          </a:prstGeom>
          <a:solidFill>
            <a:srgbClr val="F0F9FF"/>
          </a:solidFill>
          <a:ln w="12700">
            <a:solidFill>
              <a:srgbClr val="FFFFFF">
                <a:alpha val="0"/>
              </a:srgbClr>
            </a:solidFill>
            <a:prstDash val="solid"/>
          </a:ln>
        </p:spPr>
      </p:sp>
      <p:sp>
        <p:nvSpPr>
          <p:cNvPr id="22" name="Text 19"/>
          <p:cNvSpPr txBox="1"/>
          <p:nvPr/>
        </p:nvSpPr>
        <p:spPr>
          <a:xfrm>
            <a:off x="807186" y="2560496"/>
            <a:ext cx="342409"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賃貸</a:t>
            </a:r>
            <a:endParaRPr lang="en-US" sz="800" dirty="0"/>
          </a:p>
        </p:txBody>
      </p:sp>
      <p:sp>
        <p:nvSpPr>
          <p:cNvPr id="23" name="Shape 20"/>
          <p:cNvSpPr/>
          <p:nvPr/>
        </p:nvSpPr>
        <p:spPr>
          <a:xfrm>
            <a:off x="1064361" y="2576787"/>
            <a:ext cx="371704" cy="135788"/>
          </a:xfrm>
          <a:prstGeom prst="roundRect">
            <a:avLst>
              <a:gd name="adj" fmla="val 212653"/>
            </a:avLst>
          </a:prstGeom>
          <a:solidFill>
            <a:srgbClr val="F0F9FF"/>
          </a:solidFill>
          <a:ln w="12700">
            <a:solidFill>
              <a:srgbClr val="FFFFFF">
                <a:alpha val="0"/>
              </a:srgbClr>
            </a:solidFill>
            <a:prstDash val="solid"/>
          </a:ln>
        </p:spPr>
      </p:sp>
      <p:sp>
        <p:nvSpPr>
          <p:cNvPr id="24" name="Text 21"/>
          <p:cNvSpPr txBox="1"/>
          <p:nvPr/>
        </p:nvSpPr>
        <p:spPr>
          <a:xfrm>
            <a:off x="1064361" y="2560496"/>
            <a:ext cx="739292"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情報整備</a:t>
            </a:r>
            <a:endParaRPr lang="en-US" sz="800" dirty="0"/>
          </a:p>
        </p:txBody>
      </p:sp>
      <p:sp>
        <p:nvSpPr>
          <p:cNvPr id="25" name="Shape 22"/>
          <p:cNvSpPr/>
          <p:nvPr/>
        </p:nvSpPr>
        <p:spPr>
          <a:xfrm>
            <a:off x="3228746" y="1590607"/>
            <a:ext cx="2686279" cy="1243355"/>
          </a:xfrm>
          <a:prstGeom prst="roundRect">
            <a:avLst>
              <a:gd name="adj" fmla="val 5072"/>
            </a:avLst>
          </a:prstGeom>
          <a:solidFill>
            <a:srgbClr val="FFFFFF"/>
          </a:solidFill>
          <a:ln w="12700">
            <a:solidFill>
              <a:srgbClr val="E2E8F0"/>
            </a:solidFill>
            <a:prstDash val="solid"/>
          </a:ln>
        </p:spPr>
      </p:sp>
      <p:sp>
        <p:nvSpPr>
          <p:cNvPr id="26" name="Shape 23"/>
          <p:cNvSpPr/>
          <p:nvPr/>
        </p:nvSpPr>
        <p:spPr>
          <a:xfrm>
            <a:off x="3350133" y="1711994"/>
            <a:ext cx="142646" cy="142646"/>
          </a:xfrm>
          <a:prstGeom prst="roundRect">
            <a:avLst>
              <a:gd name="adj" fmla="val 192308"/>
            </a:avLst>
          </a:prstGeom>
          <a:solidFill>
            <a:srgbClr val="ED8936"/>
          </a:solidFill>
          <a:ln w="12700">
            <a:solidFill>
              <a:srgbClr val="FFFFFF">
                <a:alpha val="0"/>
              </a:srgbClr>
            </a:solidFill>
            <a:prstDash val="solid"/>
          </a:ln>
        </p:spPr>
      </p:sp>
      <p:sp>
        <p:nvSpPr>
          <p:cNvPr id="27" name="Text 24"/>
          <p:cNvSpPr txBox="1"/>
          <p:nvPr/>
        </p:nvSpPr>
        <p:spPr>
          <a:xfrm>
            <a:off x="3328872" y="1711993"/>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2</a:t>
            </a:r>
            <a:endParaRPr lang="en-US" sz="800" dirty="0"/>
          </a:p>
        </p:txBody>
      </p:sp>
      <p:pic>
        <p:nvPicPr>
          <p:cNvPr id="28" name="Image 1" descr="preencoded.png"/>
          <p:cNvPicPr>
            <a:picLocks noChangeAspect="1"/>
          </p:cNvPicPr>
          <p:nvPr/>
        </p:nvPicPr>
        <p:blipFill>
          <a:blip r:embed="rId4"/>
          <a:srcRect l="-33" r="-33"/>
          <a:stretch/>
        </p:blipFill>
        <p:spPr>
          <a:xfrm>
            <a:off x="3550386" y="1726395"/>
            <a:ext cx="128930" cy="114529"/>
          </a:xfrm>
          <a:prstGeom prst="rect">
            <a:avLst/>
          </a:prstGeom>
        </p:spPr>
      </p:pic>
      <p:sp>
        <p:nvSpPr>
          <p:cNvPr id="29" name="Text 25"/>
          <p:cNvSpPr txBox="1"/>
          <p:nvPr/>
        </p:nvSpPr>
        <p:spPr>
          <a:xfrm>
            <a:off x="3736237" y="1711993"/>
            <a:ext cx="2200733"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リフォーム・買取再販</a:t>
            </a:r>
            <a:endParaRPr lang="en-US" sz="900" dirty="0"/>
          </a:p>
        </p:txBody>
      </p:sp>
      <p:sp>
        <p:nvSpPr>
          <p:cNvPr id="30" name="Text 26"/>
          <p:cNvSpPr txBox="1"/>
          <p:nvPr/>
        </p:nvSpPr>
        <p:spPr>
          <a:xfrm>
            <a:off x="3350132" y="1912247"/>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リフォーム・買取再販の拡大で</a:t>
            </a:r>
            <a:r>
              <a:rPr lang="en-US" sz="900" b="1" dirty="0">
                <a:solidFill>
                  <a:srgbClr val="1A365D"/>
                </a:solidFill>
                <a:latin typeface="Noto Sans JP" pitchFamily="34" charset="0"/>
                <a:ea typeface="Noto Sans JP" pitchFamily="34" charset="-122"/>
                <a:cs typeface="Noto Sans JP" pitchFamily="34" charset="-120"/>
              </a:rPr>
              <a:t>既存住宅の価値向上</a:t>
            </a:r>
            <a:r>
              <a:rPr lang="en-US" sz="900" dirty="0">
                <a:solidFill>
                  <a:srgbClr val="4A5568"/>
                </a:solidFill>
                <a:latin typeface="Noto Sans JP" pitchFamily="34" charset="0"/>
                <a:ea typeface="Noto Sans JP" pitchFamily="34" charset="-122"/>
                <a:cs typeface="Noto Sans JP" pitchFamily="34" charset="-120"/>
              </a:rPr>
              <a:t>。状態良好な空き家の市場流通を促進</a:t>
            </a:r>
            <a:endParaRPr lang="en-US" sz="900" dirty="0"/>
          </a:p>
        </p:txBody>
      </p:sp>
      <p:sp>
        <p:nvSpPr>
          <p:cNvPr id="32" name="Shape 28"/>
          <p:cNvSpPr/>
          <p:nvPr/>
        </p:nvSpPr>
        <p:spPr>
          <a:xfrm>
            <a:off x="3350132" y="2576787"/>
            <a:ext cx="638165" cy="135788"/>
          </a:xfrm>
          <a:prstGeom prst="roundRect">
            <a:avLst>
              <a:gd name="adj" fmla="val 212653"/>
            </a:avLst>
          </a:prstGeom>
          <a:solidFill>
            <a:srgbClr val="F0F9FF"/>
          </a:solidFill>
          <a:ln w="12700">
            <a:solidFill>
              <a:srgbClr val="FFFFFF">
                <a:alpha val="0"/>
              </a:srgbClr>
            </a:solidFill>
            <a:prstDash val="solid"/>
          </a:ln>
        </p:spPr>
      </p:sp>
      <p:sp>
        <p:nvSpPr>
          <p:cNvPr id="33" name="Text 29"/>
          <p:cNvSpPr txBox="1"/>
          <p:nvPr/>
        </p:nvSpPr>
        <p:spPr>
          <a:xfrm>
            <a:off x="3350132" y="2576787"/>
            <a:ext cx="700402" cy="13578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600" dirty="0">
                <a:solidFill>
                  <a:srgbClr val="4299E1"/>
                </a:solidFill>
                <a:latin typeface="Noto Sans JP" pitchFamily="34" charset="0"/>
                <a:ea typeface="Noto Sans JP" pitchFamily="34" charset="-122"/>
                <a:cs typeface="Noto Sans JP" pitchFamily="34" charset="-120"/>
              </a:rPr>
              <a:t>リフォーム</a:t>
            </a:r>
            <a:endParaRPr lang="en-US" sz="600" dirty="0"/>
          </a:p>
        </p:txBody>
      </p:sp>
      <p:sp>
        <p:nvSpPr>
          <p:cNvPr id="34" name="Shape 30"/>
          <p:cNvSpPr/>
          <p:nvPr/>
        </p:nvSpPr>
        <p:spPr>
          <a:xfrm>
            <a:off x="3819906" y="2576787"/>
            <a:ext cx="328960" cy="135788"/>
          </a:xfrm>
          <a:prstGeom prst="roundRect">
            <a:avLst>
              <a:gd name="adj" fmla="val 212653"/>
            </a:avLst>
          </a:prstGeom>
          <a:solidFill>
            <a:srgbClr val="F0F9FF"/>
          </a:solidFill>
          <a:ln w="12700">
            <a:solidFill>
              <a:srgbClr val="FFFFFF">
                <a:alpha val="0"/>
              </a:srgbClr>
            </a:solidFill>
            <a:prstDash val="solid"/>
          </a:ln>
        </p:spPr>
      </p:sp>
      <p:sp>
        <p:nvSpPr>
          <p:cNvPr id="35" name="Text 31"/>
          <p:cNvSpPr txBox="1"/>
          <p:nvPr/>
        </p:nvSpPr>
        <p:spPr>
          <a:xfrm>
            <a:off x="3819905" y="2576787"/>
            <a:ext cx="391197" cy="13578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再販</a:t>
            </a:r>
            <a:endParaRPr lang="en-US" sz="800" dirty="0"/>
          </a:p>
        </p:txBody>
      </p:sp>
      <p:sp>
        <p:nvSpPr>
          <p:cNvPr id="36" name="Shape 32"/>
          <p:cNvSpPr/>
          <p:nvPr/>
        </p:nvSpPr>
        <p:spPr>
          <a:xfrm>
            <a:off x="4077079" y="2576787"/>
            <a:ext cx="535427" cy="135788"/>
          </a:xfrm>
          <a:prstGeom prst="roundRect">
            <a:avLst>
              <a:gd name="adj" fmla="val 212653"/>
            </a:avLst>
          </a:prstGeom>
          <a:solidFill>
            <a:srgbClr val="F0F9FF"/>
          </a:solidFill>
          <a:ln w="12700">
            <a:solidFill>
              <a:srgbClr val="FFFFFF">
                <a:alpha val="0"/>
              </a:srgbClr>
            </a:solidFill>
            <a:prstDash val="solid"/>
          </a:ln>
        </p:spPr>
      </p:sp>
      <p:sp>
        <p:nvSpPr>
          <p:cNvPr id="37" name="Text 33"/>
          <p:cNvSpPr txBox="1"/>
          <p:nvPr/>
        </p:nvSpPr>
        <p:spPr>
          <a:xfrm>
            <a:off x="4077080" y="2576787"/>
            <a:ext cx="597662" cy="13578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価値向上</a:t>
            </a:r>
            <a:endParaRPr lang="en-US" sz="800" dirty="0"/>
          </a:p>
        </p:txBody>
      </p:sp>
      <p:sp>
        <p:nvSpPr>
          <p:cNvPr id="38" name="Shape 34"/>
          <p:cNvSpPr/>
          <p:nvPr/>
        </p:nvSpPr>
        <p:spPr>
          <a:xfrm>
            <a:off x="6029553" y="1590607"/>
            <a:ext cx="2686279" cy="1243355"/>
          </a:xfrm>
          <a:prstGeom prst="roundRect">
            <a:avLst>
              <a:gd name="adj" fmla="val 5072"/>
            </a:avLst>
          </a:prstGeom>
          <a:solidFill>
            <a:srgbClr val="FFFFFF"/>
          </a:solidFill>
          <a:ln w="12700">
            <a:solidFill>
              <a:srgbClr val="E2E8F0"/>
            </a:solidFill>
            <a:prstDash val="solid"/>
          </a:ln>
        </p:spPr>
      </p:sp>
      <p:sp>
        <p:nvSpPr>
          <p:cNvPr id="39" name="Shape 35"/>
          <p:cNvSpPr/>
          <p:nvPr/>
        </p:nvSpPr>
        <p:spPr>
          <a:xfrm>
            <a:off x="6150940" y="1711994"/>
            <a:ext cx="142646" cy="142646"/>
          </a:xfrm>
          <a:prstGeom prst="roundRect">
            <a:avLst>
              <a:gd name="adj" fmla="val 192308"/>
            </a:avLst>
          </a:prstGeom>
          <a:solidFill>
            <a:srgbClr val="ED8936"/>
          </a:solidFill>
          <a:ln w="12700">
            <a:solidFill>
              <a:srgbClr val="FFFFFF">
                <a:alpha val="0"/>
              </a:srgbClr>
            </a:solidFill>
            <a:prstDash val="solid"/>
          </a:ln>
        </p:spPr>
      </p:sp>
      <p:sp>
        <p:nvSpPr>
          <p:cNvPr id="40" name="Text 36"/>
          <p:cNvSpPr txBox="1"/>
          <p:nvPr/>
        </p:nvSpPr>
        <p:spPr>
          <a:xfrm>
            <a:off x="6129679" y="1711993"/>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3</a:t>
            </a:r>
            <a:endParaRPr lang="en-US" sz="800" dirty="0"/>
          </a:p>
        </p:txBody>
      </p:sp>
      <p:pic>
        <p:nvPicPr>
          <p:cNvPr id="41" name="Image 2" descr="preencoded.png"/>
          <p:cNvPicPr>
            <a:picLocks noChangeAspect="1"/>
          </p:cNvPicPr>
          <p:nvPr/>
        </p:nvPicPr>
        <p:blipFill>
          <a:blip r:embed="rId5"/>
          <a:srcRect t="-180" b="-180"/>
          <a:stretch/>
        </p:blipFill>
        <p:spPr>
          <a:xfrm>
            <a:off x="6350508" y="1726395"/>
            <a:ext cx="142646" cy="114529"/>
          </a:xfrm>
          <a:prstGeom prst="rect">
            <a:avLst/>
          </a:prstGeom>
        </p:spPr>
      </p:pic>
      <p:sp>
        <p:nvSpPr>
          <p:cNvPr id="42" name="Text 37"/>
          <p:cNvSpPr txBox="1"/>
          <p:nvPr/>
        </p:nvSpPr>
        <p:spPr>
          <a:xfrm>
            <a:off x="6550761" y="1711993"/>
            <a:ext cx="2186330"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サブリース活用</a:t>
            </a:r>
            <a:endParaRPr lang="en-US" sz="900" dirty="0"/>
          </a:p>
        </p:txBody>
      </p:sp>
      <p:sp>
        <p:nvSpPr>
          <p:cNvPr id="43" name="Text 38"/>
          <p:cNvSpPr txBox="1"/>
          <p:nvPr/>
        </p:nvSpPr>
        <p:spPr>
          <a:xfrm>
            <a:off x="6150939" y="1912247"/>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サブリースや家守による</a:t>
            </a:r>
            <a:r>
              <a:rPr lang="en-US" sz="900" b="1" dirty="0">
                <a:solidFill>
                  <a:srgbClr val="1A365D"/>
                </a:solidFill>
                <a:latin typeface="Noto Sans JP" pitchFamily="34" charset="0"/>
                <a:ea typeface="Noto Sans JP" pitchFamily="34" charset="-122"/>
                <a:cs typeface="Noto Sans JP" pitchFamily="34" charset="-120"/>
              </a:rPr>
              <a:t>運用管理の専門化</a:t>
            </a:r>
            <a:r>
              <a:rPr lang="en-US" sz="900" dirty="0">
                <a:solidFill>
                  <a:srgbClr val="4A5568"/>
                </a:solidFill>
                <a:latin typeface="Noto Sans JP" pitchFamily="34" charset="0"/>
                <a:ea typeface="Noto Sans JP" pitchFamily="34" charset="-122"/>
                <a:cs typeface="Noto Sans JP" pitchFamily="34" charset="-120"/>
              </a:rPr>
              <a:t>。所有者の負担軽減と安定収入の確保</a:t>
            </a:r>
            <a:endParaRPr lang="en-US" sz="900" dirty="0"/>
          </a:p>
        </p:txBody>
      </p:sp>
      <p:sp>
        <p:nvSpPr>
          <p:cNvPr id="45" name="Shape 40"/>
          <p:cNvSpPr/>
          <p:nvPr/>
        </p:nvSpPr>
        <p:spPr>
          <a:xfrm>
            <a:off x="6150939" y="2576787"/>
            <a:ext cx="721466" cy="150876"/>
          </a:xfrm>
          <a:prstGeom prst="roundRect">
            <a:avLst>
              <a:gd name="adj" fmla="val 212653"/>
            </a:avLst>
          </a:prstGeom>
          <a:solidFill>
            <a:srgbClr val="F0F9FF"/>
          </a:solidFill>
          <a:ln w="12700">
            <a:solidFill>
              <a:srgbClr val="FFFFFF">
                <a:alpha val="0"/>
              </a:srgbClr>
            </a:solidFill>
            <a:prstDash val="solid"/>
          </a:ln>
        </p:spPr>
      </p:sp>
      <p:sp>
        <p:nvSpPr>
          <p:cNvPr id="46" name="Text 41"/>
          <p:cNvSpPr txBox="1"/>
          <p:nvPr/>
        </p:nvSpPr>
        <p:spPr>
          <a:xfrm>
            <a:off x="6150939" y="2576786"/>
            <a:ext cx="605317" cy="163907"/>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700" dirty="0">
                <a:solidFill>
                  <a:srgbClr val="4299E1"/>
                </a:solidFill>
                <a:latin typeface="Noto Sans JP" pitchFamily="34" charset="0"/>
                <a:ea typeface="Noto Sans JP" pitchFamily="34" charset="-122"/>
                <a:cs typeface="Noto Sans JP" pitchFamily="34" charset="-120"/>
              </a:rPr>
              <a:t>サブリース</a:t>
            </a:r>
            <a:endParaRPr lang="en-US" sz="700" dirty="0"/>
          </a:p>
        </p:txBody>
      </p:sp>
      <p:sp>
        <p:nvSpPr>
          <p:cNvPr id="47" name="Shape 42"/>
          <p:cNvSpPr/>
          <p:nvPr/>
        </p:nvSpPr>
        <p:spPr>
          <a:xfrm>
            <a:off x="6618655" y="2576787"/>
            <a:ext cx="371900" cy="150876"/>
          </a:xfrm>
          <a:prstGeom prst="roundRect">
            <a:avLst>
              <a:gd name="adj" fmla="val 212653"/>
            </a:avLst>
          </a:prstGeom>
          <a:solidFill>
            <a:srgbClr val="F0F9FF"/>
          </a:solidFill>
          <a:ln w="12700">
            <a:solidFill>
              <a:srgbClr val="FFFFFF">
                <a:alpha val="0"/>
              </a:srgbClr>
            </a:solidFill>
            <a:prstDash val="solid"/>
          </a:ln>
        </p:spPr>
      </p:sp>
      <p:sp>
        <p:nvSpPr>
          <p:cNvPr id="48" name="Text 43"/>
          <p:cNvSpPr txBox="1"/>
          <p:nvPr/>
        </p:nvSpPr>
        <p:spPr>
          <a:xfrm>
            <a:off x="6618654" y="2576787"/>
            <a:ext cx="442261" cy="150876"/>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家守</a:t>
            </a:r>
            <a:endParaRPr lang="en-US" sz="800" dirty="0"/>
          </a:p>
        </p:txBody>
      </p:sp>
      <p:sp>
        <p:nvSpPr>
          <p:cNvPr id="49" name="Shape 44"/>
          <p:cNvSpPr/>
          <p:nvPr/>
        </p:nvSpPr>
        <p:spPr>
          <a:xfrm>
            <a:off x="6875829" y="2576787"/>
            <a:ext cx="605317" cy="150876"/>
          </a:xfrm>
          <a:prstGeom prst="roundRect">
            <a:avLst>
              <a:gd name="adj" fmla="val 212653"/>
            </a:avLst>
          </a:prstGeom>
          <a:solidFill>
            <a:srgbClr val="F0F9FF"/>
          </a:solidFill>
          <a:ln w="12700">
            <a:solidFill>
              <a:srgbClr val="FFFFFF">
                <a:alpha val="0"/>
              </a:srgbClr>
            </a:solidFill>
            <a:prstDash val="solid"/>
          </a:ln>
        </p:spPr>
      </p:sp>
      <p:sp>
        <p:nvSpPr>
          <p:cNvPr id="50" name="Text 45"/>
          <p:cNvSpPr txBox="1"/>
          <p:nvPr/>
        </p:nvSpPr>
        <p:spPr>
          <a:xfrm>
            <a:off x="6875830" y="2576787"/>
            <a:ext cx="675676" cy="150876"/>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運用管理</a:t>
            </a:r>
            <a:endParaRPr lang="en-US" sz="800" dirty="0"/>
          </a:p>
        </p:txBody>
      </p:sp>
      <p:sp>
        <p:nvSpPr>
          <p:cNvPr id="51" name="Shape 46"/>
          <p:cNvSpPr/>
          <p:nvPr/>
        </p:nvSpPr>
        <p:spPr>
          <a:xfrm>
            <a:off x="428624" y="2948491"/>
            <a:ext cx="2686279" cy="1243355"/>
          </a:xfrm>
          <a:prstGeom prst="roundRect">
            <a:avLst>
              <a:gd name="adj" fmla="val 5072"/>
            </a:avLst>
          </a:prstGeom>
          <a:solidFill>
            <a:srgbClr val="FFFFFF"/>
          </a:solidFill>
          <a:ln w="12700">
            <a:solidFill>
              <a:srgbClr val="E2E8F0"/>
            </a:solidFill>
            <a:prstDash val="solid"/>
          </a:ln>
        </p:spPr>
      </p:sp>
      <p:sp>
        <p:nvSpPr>
          <p:cNvPr id="52" name="Shape 47"/>
          <p:cNvSpPr/>
          <p:nvPr/>
        </p:nvSpPr>
        <p:spPr>
          <a:xfrm>
            <a:off x="550011" y="3069878"/>
            <a:ext cx="142646" cy="142646"/>
          </a:xfrm>
          <a:prstGeom prst="roundRect">
            <a:avLst>
              <a:gd name="adj" fmla="val 192308"/>
            </a:avLst>
          </a:prstGeom>
          <a:solidFill>
            <a:srgbClr val="ED8936"/>
          </a:solidFill>
          <a:ln w="12700">
            <a:solidFill>
              <a:srgbClr val="FFFFFF">
                <a:alpha val="0"/>
              </a:srgbClr>
            </a:solidFill>
            <a:prstDash val="solid"/>
          </a:ln>
        </p:spPr>
      </p:sp>
      <p:sp>
        <p:nvSpPr>
          <p:cNvPr id="53" name="Text 48"/>
          <p:cNvSpPr txBox="1"/>
          <p:nvPr/>
        </p:nvSpPr>
        <p:spPr>
          <a:xfrm>
            <a:off x="528750" y="3069877"/>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4</a:t>
            </a:r>
            <a:endParaRPr lang="en-US" sz="800" dirty="0"/>
          </a:p>
        </p:txBody>
      </p:sp>
      <p:pic>
        <p:nvPicPr>
          <p:cNvPr id="54" name="Image 3" descr="preencoded.png"/>
          <p:cNvPicPr>
            <a:picLocks noChangeAspect="1"/>
          </p:cNvPicPr>
          <p:nvPr/>
        </p:nvPicPr>
        <p:blipFill>
          <a:blip r:embed="rId6"/>
          <a:srcRect t="-100" b="-100"/>
          <a:stretch/>
        </p:blipFill>
        <p:spPr>
          <a:xfrm>
            <a:off x="750265" y="3083593"/>
            <a:ext cx="85725" cy="114529"/>
          </a:xfrm>
          <a:prstGeom prst="rect">
            <a:avLst/>
          </a:prstGeom>
        </p:spPr>
      </p:pic>
      <p:sp>
        <p:nvSpPr>
          <p:cNvPr id="55" name="Text 49"/>
          <p:cNvSpPr txBox="1"/>
          <p:nvPr/>
        </p:nvSpPr>
        <p:spPr>
          <a:xfrm>
            <a:off x="892911" y="3069877"/>
            <a:ext cx="2243252"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移住・二地域居住</a:t>
            </a:r>
            <a:endParaRPr lang="en-US" sz="900" dirty="0"/>
          </a:p>
        </p:txBody>
      </p:sp>
      <p:sp>
        <p:nvSpPr>
          <p:cNvPr id="56" name="Text 50"/>
          <p:cNvSpPr txBox="1"/>
          <p:nvPr/>
        </p:nvSpPr>
        <p:spPr>
          <a:xfrm>
            <a:off x="550011" y="3269444"/>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移住・二地域居住の</a:t>
            </a:r>
            <a:r>
              <a:rPr lang="en-US" sz="900" b="1" dirty="0">
                <a:solidFill>
                  <a:srgbClr val="1A365D"/>
                </a:solidFill>
                <a:latin typeface="Noto Sans JP" pitchFamily="34" charset="0"/>
                <a:ea typeface="Noto Sans JP" pitchFamily="34" charset="-122"/>
                <a:cs typeface="Noto Sans JP" pitchFamily="34" charset="-120"/>
              </a:rPr>
              <a:t>受け皿化</a:t>
            </a:r>
            <a:r>
              <a:rPr lang="en-US" sz="900" dirty="0">
                <a:solidFill>
                  <a:srgbClr val="4A5568"/>
                </a:solidFill>
                <a:latin typeface="Noto Sans JP" pitchFamily="34" charset="0"/>
                <a:ea typeface="Noto Sans JP" pitchFamily="34" charset="-122"/>
                <a:cs typeface="Noto Sans JP" pitchFamily="34" charset="-120"/>
              </a:rPr>
              <a:t>。多様なライフスタイルに対応する環境整備</a:t>
            </a:r>
            <a:endParaRPr lang="en-US" sz="900" dirty="0"/>
          </a:p>
        </p:txBody>
      </p:sp>
      <p:sp>
        <p:nvSpPr>
          <p:cNvPr id="58" name="Shape 52"/>
          <p:cNvSpPr/>
          <p:nvPr/>
        </p:nvSpPr>
        <p:spPr>
          <a:xfrm>
            <a:off x="550011" y="3933985"/>
            <a:ext cx="317832" cy="163905"/>
          </a:xfrm>
          <a:prstGeom prst="roundRect">
            <a:avLst>
              <a:gd name="adj" fmla="val 212653"/>
            </a:avLst>
          </a:prstGeom>
          <a:solidFill>
            <a:srgbClr val="F0F9FF"/>
          </a:solidFill>
          <a:ln w="12700">
            <a:solidFill>
              <a:srgbClr val="FFFFFF">
                <a:alpha val="0"/>
              </a:srgbClr>
            </a:solidFill>
            <a:prstDash val="solid"/>
          </a:ln>
        </p:spPr>
      </p:sp>
      <p:sp>
        <p:nvSpPr>
          <p:cNvPr id="59" name="Text 53"/>
          <p:cNvSpPr txBox="1"/>
          <p:nvPr/>
        </p:nvSpPr>
        <p:spPr>
          <a:xfrm>
            <a:off x="550011" y="3933985"/>
            <a:ext cx="377963" cy="163905"/>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移住</a:t>
            </a:r>
            <a:endParaRPr lang="en-US" sz="800" dirty="0"/>
          </a:p>
        </p:txBody>
      </p:sp>
      <p:sp>
        <p:nvSpPr>
          <p:cNvPr id="60" name="Shape 54"/>
          <p:cNvSpPr/>
          <p:nvPr/>
        </p:nvSpPr>
        <p:spPr>
          <a:xfrm>
            <a:off x="807186" y="3933985"/>
            <a:ext cx="616576" cy="163905"/>
          </a:xfrm>
          <a:prstGeom prst="roundRect">
            <a:avLst>
              <a:gd name="adj" fmla="val 212653"/>
            </a:avLst>
          </a:prstGeom>
          <a:solidFill>
            <a:srgbClr val="F0F9FF"/>
          </a:solidFill>
          <a:ln w="12700">
            <a:solidFill>
              <a:srgbClr val="FFFFFF">
                <a:alpha val="0"/>
              </a:srgbClr>
            </a:solidFill>
            <a:prstDash val="solid"/>
          </a:ln>
        </p:spPr>
      </p:sp>
      <p:sp>
        <p:nvSpPr>
          <p:cNvPr id="61" name="Text 55"/>
          <p:cNvSpPr txBox="1"/>
          <p:nvPr/>
        </p:nvSpPr>
        <p:spPr>
          <a:xfrm>
            <a:off x="807186" y="3933985"/>
            <a:ext cx="676707" cy="163905"/>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600" dirty="0">
                <a:solidFill>
                  <a:srgbClr val="4299E1"/>
                </a:solidFill>
                <a:latin typeface="Noto Sans JP" pitchFamily="34" charset="0"/>
                <a:ea typeface="Noto Sans JP" pitchFamily="34" charset="-122"/>
                <a:cs typeface="Noto Sans JP" pitchFamily="34" charset="-120"/>
              </a:rPr>
              <a:t>二地域居住</a:t>
            </a:r>
            <a:endParaRPr lang="en-US" sz="600" dirty="0"/>
          </a:p>
        </p:txBody>
      </p:sp>
      <p:sp>
        <p:nvSpPr>
          <p:cNvPr id="62" name="Shape 56"/>
          <p:cNvSpPr/>
          <p:nvPr/>
        </p:nvSpPr>
        <p:spPr>
          <a:xfrm>
            <a:off x="1279015" y="3933985"/>
            <a:ext cx="517313" cy="163905"/>
          </a:xfrm>
          <a:prstGeom prst="roundRect">
            <a:avLst>
              <a:gd name="adj" fmla="val 212653"/>
            </a:avLst>
          </a:prstGeom>
          <a:solidFill>
            <a:srgbClr val="F0F9FF"/>
          </a:solidFill>
          <a:ln w="12700">
            <a:solidFill>
              <a:srgbClr val="FFFFFF">
                <a:alpha val="0"/>
              </a:srgbClr>
            </a:solidFill>
            <a:prstDash val="solid"/>
          </a:ln>
        </p:spPr>
      </p:sp>
      <p:sp>
        <p:nvSpPr>
          <p:cNvPr id="63" name="Text 57"/>
          <p:cNvSpPr txBox="1"/>
          <p:nvPr/>
        </p:nvSpPr>
        <p:spPr>
          <a:xfrm>
            <a:off x="1279016" y="3933985"/>
            <a:ext cx="577443" cy="163905"/>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環境整備</a:t>
            </a:r>
            <a:endParaRPr lang="en-US" sz="800" dirty="0"/>
          </a:p>
        </p:txBody>
      </p:sp>
      <p:sp>
        <p:nvSpPr>
          <p:cNvPr id="64" name="Shape 58"/>
          <p:cNvSpPr/>
          <p:nvPr/>
        </p:nvSpPr>
        <p:spPr>
          <a:xfrm>
            <a:off x="3228746" y="2948491"/>
            <a:ext cx="2686279" cy="1243355"/>
          </a:xfrm>
          <a:prstGeom prst="roundRect">
            <a:avLst>
              <a:gd name="adj" fmla="val 5072"/>
            </a:avLst>
          </a:prstGeom>
          <a:solidFill>
            <a:srgbClr val="FFFFFF"/>
          </a:solidFill>
          <a:ln w="12700">
            <a:solidFill>
              <a:srgbClr val="E2E8F0"/>
            </a:solidFill>
            <a:prstDash val="solid"/>
          </a:ln>
        </p:spPr>
      </p:sp>
      <p:sp>
        <p:nvSpPr>
          <p:cNvPr id="65" name="Shape 59"/>
          <p:cNvSpPr/>
          <p:nvPr/>
        </p:nvSpPr>
        <p:spPr>
          <a:xfrm>
            <a:off x="3350133" y="3069878"/>
            <a:ext cx="142646" cy="142646"/>
          </a:xfrm>
          <a:prstGeom prst="roundRect">
            <a:avLst>
              <a:gd name="adj" fmla="val 192308"/>
            </a:avLst>
          </a:prstGeom>
          <a:solidFill>
            <a:srgbClr val="ED8936"/>
          </a:solidFill>
          <a:ln w="12700">
            <a:solidFill>
              <a:srgbClr val="FFFFFF">
                <a:alpha val="0"/>
              </a:srgbClr>
            </a:solidFill>
            <a:prstDash val="solid"/>
          </a:ln>
        </p:spPr>
      </p:sp>
      <p:sp>
        <p:nvSpPr>
          <p:cNvPr id="66" name="Text 60"/>
          <p:cNvSpPr txBox="1"/>
          <p:nvPr/>
        </p:nvSpPr>
        <p:spPr>
          <a:xfrm>
            <a:off x="3328872" y="3069877"/>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5</a:t>
            </a:r>
            <a:endParaRPr lang="en-US" sz="800" dirty="0"/>
          </a:p>
        </p:txBody>
      </p:sp>
      <p:pic>
        <p:nvPicPr>
          <p:cNvPr id="67" name="Image 4" descr="preencoded.png"/>
          <p:cNvPicPr>
            <a:picLocks noChangeAspect="1"/>
          </p:cNvPicPr>
          <p:nvPr/>
        </p:nvPicPr>
        <p:blipFill>
          <a:blip r:embed="rId7"/>
          <a:srcRect/>
          <a:stretch/>
        </p:blipFill>
        <p:spPr>
          <a:xfrm>
            <a:off x="3550386" y="3083593"/>
            <a:ext cx="114529" cy="114529"/>
          </a:xfrm>
          <a:prstGeom prst="rect">
            <a:avLst/>
          </a:prstGeom>
        </p:spPr>
      </p:pic>
      <p:sp>
        <p:nvSpPr>
          <p:cNvPr id="68" name="Text 61"/>
          <p:cNvSpPr txBox="1"/>
          <p:nvPr/>
        </p:nvSpPr>
        <p:spPr>
          <a:xfrm>
            <a:off x="3721836" y="3069877"/>
            <a:ext cx="2215134"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宿泊施設・地域拠点化</a:t>
            </a:r>
            <a:endParaRPr lang="en-US" sz="900" dirty="0"/>
          </a:p>
        </p:txBody>
      </p:sp>
      <p:sp>
        <p:nvSpPr>
          <p:cNvPr id="69" name="Text 62"/>
          <p:cNvSpPr txBox="1"/>
          <p:nvPr/>
        </p:nvSpPr>
        <p:spPr>
          <a:xfrm>
            <a:off x="3350132" y="3269444"/>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古民家等を</a:t>
            </a:r>
            <a:r>
              <a:rPr lang="en-US" sz="900" b="1" dirty="0">
                <a:solidFill>
                  <a:srgbClr val="1A365D"/>
                </a:solidFill>
                <a:latin typeface="Noto Sans JP" pitchFamily="34" charset="0"/>
                <a:ea typeface="Noto Sans JP" pitchFamily="34" charset="-122"/>
                <a:cs typeface="Noto Sans JP" pitchFamily="34" charset="-120"/>
              </a:rPr>
              <a:t>宿泊・観光・地域拠点</a:t>
            </a:r>
            <a:r>
              <a:rPr lang="en-US" sz="900" dirty="0">
                <a:solidFill>
                  <a:srgbClr val="4A5568"/>
                </a:solidFill>
                <a:latin typeface="Noto Sans JP" pitchFamily="34" charset="0"/>
                <a:ea typeface="Noto Sans JP" pitchFamily="34" charset="-122"/>
                <a:cs typeface="Noto Sans JP" pitchFamily="34" charset="-120"/>
              </a:rPr>
              <a:t>に転用。地域活性化の核となる</a:t>
            </a:r>
            <a:endParaRPr lang="en-US" sz="900" dirty="0"/>
          </a:p>
        </p:txBody>
      </p:sp>
      <p:sp>
        <p:nvSpPr>
          <p:cNvPr id="71" name="Shape 64"/>
          <p:cNvSpPr/>
          <p:nvPr/>
        </p:nvSpPr>
        <p:spPr>
          <a:xfrm>
            <a:off x="3350133" y="3933985"/>
            <a:ext cx="402780" cy="152079"/>
          </a:xfrm>
          <a:prstGeom prst="roundRect">
            <a:avLst>
              <a:gd name="adj" fmla="val 212653"/>
            </a:avLst>
          </a:prstGeom>
          <a:solidFill>
            <a:srgbClr val="F0F9FF"/>
          </a:solidFill>
          <a:ln w="12700">
            <a:solidFill>
              <a:srgbClr val="FFFFFF">
                <a:alpha val="0"/>
              </a:srgbClr>
            </a:solidFill>
            <a:prstDash val="solid"/>
          </a:ln>
        </p:spPr>
      </p:sp>
      <p:sp>
        <p:nvSpPr>
          <p:cNvPr id="72" name="Text 65"/>
          <p:cNvSpPr txBox="1"/>
          <p:nvPr/>
        </p:nvSpPr>
        <p:spPr>
          <a:xfrm>
            <a:off x="3350132" y="3933985"/>
            <a:ext cx="478983"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宿泊</a:t>
            </a:r>
            <a:endParaRPr lang="en-US" sz="800" dirty="0"/>
          </a:p>
        </p:txBody>
      </p:sp>
      <p:sp>
        <p:nvSpPr>
          <p:cNvPr id="73" name="Shape 66"/>
          <p:cNvSpPr/>
          <p:nvPr/>
        </p:nvSpPr>
        <p:spPr>
          <a:xfrm>
            <a:off x="3607308" y="3933985"/>
            <a:ext cx="402780" cy="152079"/>
          </a:xfrm>
          <a:prstGeom prst="roundRect">
            <a:avLst>
              <a:gd name="adj" fmla="val 212653"/>
            </a:avLst>
          </a:prstGeom>
          <a:solidFill>
            <a:srgbClr val="F0F9FF"/>
          </a:solidFill>
          <a:ln w="12700">
            <a:solidFill>
              <a:srgbClr val="FFFFFF">
                <a:alpha val="0"/>
              </a:srgbClr>
            </a:solidFill>
            <a:prstDash val="solid"/>
          </a:ln>
        </p:spPr>
      </p:sp>
      <p:sp>
        <p:nvSpPr>
          <p:cNvPr id="74" name="Text 67"/>
          <p:cNvSpPr txBox="1"/>
          <p:nvPr/>
        </p:nvSpPr>
        <p:spPr>
          <a:xfrm>
            <a:off x="3607307" y="3933985"/>
            <a:ext cx="478983"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観光</a:t>
            </a:r>
            <a:endParaRPr lang="en-US" sz="800" dirty="0"/>
          </a:p>
        </p:txBody>
      </p:sp>
      <p:sp>
        <p:nvSpPr>
          <p:cNvPr id="75" name="Shape 68"/>
          <p:cNvSpPr/>
          <p:nvPr/>
        </p:nvSpPr>
        <p:spPr>
          <a:xfrm>
            <a:off x="3864482" y="3933985"/>
            <a:ext cx="529783" cy="152079"/>
          </a:xfrm>
          <a:prstGeom prst="roundRect">
            <a:avLst>
              <a:gd name="adj" fmla="val 212653"/>
            </a:avLst>
          </a:prstGeom>
          <a:solidFill>
            <a:srgbClr val="F0F9FF"/>
          </a:solidFill>
          <a:ln w="12700">
            <a:solidFill>
              <a:srgbClr val="FFFFFF">
                <a:alpha val="0"/>
              </a:srgbClr>
            </a:solidFill>
            <a:prstDash val="solid"/>
          </a:ln>
        </p:spPr>
      </p:sp>
      <p:sp>
        <p:nvSpPr>
          <p:cNvPr id="76" name="Text 69"/>
          <p:cNvSpPr txBox="1"/>
          <p:nvPr/>
        </p:nvSpPr>
        <p:spPr>
          <a:xfrm>
            <a:off x="3864482" y="3933985"/>
            <a:ext cx="604776" cy="152079"/>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拠点化</a:t>
            </a:r>
            <a:endParaRPr lang="en-US" sz="800" dirty="0"/>
          </a:p>
        </p:txBody>
      </p:sp>
      <p:sp>
        <p:nvSpPr>
          <p:cNvPr id="77" name="Shape 70"/>
          <p:cNvSpPr/>
          <p:nvPr/>
        </p:nvSpPr>
        <p:spPr>
          <a:xfrm>
            <a:off x="6029553" y="2948491"/>
            <a:ext cx="2686279" cy="1243355"/>
          </a:xfrm>
          <a:prstGeom prst="roundRect">
            <a:avLst>
              <a:gd name="adj" fmla="val 5072"/>
            </a:avLst>
          </a:prstGeom>
          <a:solidFill>
            <a:srgbClr val="FFFFFF"/>
          </a:solidFill>
          <a:ln w="12700">
            <a:solidFill>
              <a:srgbClr val="E2E8F0"/>
            </a:solidFill>
            <a:prstDash val="solid"/>
          </a:ln>
        </p:spPr>
      </p:sp>
      <p:sp>
        <p:nvSpPr>
          <p:cNvPr id="78" name="Shape 71"/>
          <p:cNvSpPr/>
          <p:nvPr/>
        </p:nvSpPr>
        <p:spPr>
          <a:xfrm>
            <a:off x="6150940" y="3069878"/>
            <a:ext cx="142646" cy="142646"/>
          </a:xfrm>
          <a:prstGeom prst="roundRect">
            <a:avLst>
              <a:gd name="adj" fmla="val 192308"/>
            </a:avLst>
          </a:prstGeom>
          <a:solidFill>
            <a:srgbClr val="ED8936"/>
          </a:solidFill>
          <a:ln w="12700">
            <a:solidFill>
              <a:srgbClr val="FFFFFF">
                <a:alpha val="0"/>
              </a:srgbClr>
            </a:solidFill>
            <a:prstDash val="solid"/>
          </a:ln>
        </p:spPr>
      </p:sp>
      <p:sp>
        <p:nvSpPr>
          <p:cNvPr id="79" name="Text 72"/>
          <p:cNvSpPr txBox="1"/>
          <p:nvPr/>
        </p:nvSpPr>
        <p:spPr>
          <a:xfrm>
            <a:off x="6129679" y="3069877"/>
            <a:ext cx="185852" cy="143333"/>
          </a:xfrm>
          <a:prstGeom prst="rect">
            <a:avLst/>
          </a:prstGeom>
          <a:solidFill>
            <a:srgbClr val="FFFFFF">
              <a:alpha val="0"/>
            </a:srgbClr>
          </a:solidFill>
          <a:ln>
            <a:solidFill>
              <a:srgbClr val="FFFFFF">
                <a:alpha val="0"/>
              </a:srgbClr>
            </a:solidFill>
          </a:ln>
        </p:spPr>
        <p:txBody>
          <a:bodyPr wrap="square" lIns="0" tIns="0" rIns="0" bIns="0" rtlCol="0" anchor="ctr"/>
          <a:lstStyle/>
          <a:p>
            <a:pPr algn="ctr"/>
            <a:r>
              <a:rPr lang="en-US" sz="800" b="1" dirty="0">
                <a:solidFill>
                  <a:srgbClr val="FFFFFF"/>
                </a:solidFill>
                <a:latin typeface="Noto Sans JP" pitchFamily="34" charset="0"/>
                <a:ea typeface="Noto Sans JP" pitchFamily="34" charset="-122"/>
                <a:cs typeface="Noto Sans JP" pitchFamily="34" charset="-120"/>
              </a:rPr>
              <a:t>6</a:t>
            </a:r>
            <a:endParaRPr lang="en-US" sz="800" dirty="0"/>
          </a:p>
        </p:txBody>
      </p:sp>
      <p:pic>
        <p:nvPicPr>
          <p:cNvPr id="80" name="Image 5" descr="preencoded.png"/>
          <p:cNvPicPr>
            <a:picLocks noChangeAspect="1"/>
          </p:cNvPicPr>
          <p:nvPr/>
        </p:nvPicPr>
        <p:blipFill>
          <a:blip r:embed="rId8"/>
          <a:srcRect t="-100" b="-100"/>
          <a:stretch/>
        </p:blipFill>
        <p:spPr>
          <a:xfrm>
            <a:off x="6350507" y="3083593"/>
            <a:ext cx="85725" cy="114529"/>
          </a:xfrm>
          <a:prstGeom prst="rect">
            <a:avLst/>
          </a:prstGeom>
        </p:spPr>
      </p:pic>
      <p:sp>
        <p:nvSpPr>
          <p:cNvPr id="81" name="Text 73"/>
          <p:cNvSpPr txBox="1"/>
          <p:nvPr/>
        </p:nvSpPr>
        <p:spPr>
          <a:xfrm>
            <a:off x="6493839" y="3069877"/>
            <a:ext cx="2243252"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マンション再生</a:t>
            </a:r>
            <a:endParaRPr lang="en-US" sz="900" dirty="0"/>
          </a:p>
        </p:txBody>
      </p:sp>
      <p:sp>
        <p:nvSpPr>
          <p:cNvPr id="82" name="Text 74"/>
          <p:cNvSpPr txBox="1"/>
          <p:nvPr/>
        </p:nvSpPr>
        <p:spPr>
          <a:xfrm>
            <a:off x="6150939" y="3269444"/>
            <a:ext cx="2500427" cy="6076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マンション・団地の</a:t>
            </a:r>
            <a:r>
              <a:rPr lang="en-US" sz="900" b="1" dirty="0">
                <a:solidFill>
                  <a:srgbClr val="1A365D"/>
                </a:solidFill>
                <a:latin typeface="Noto Sans JP" pitchFamily="34" charset="0"/>
                <a:ea typeface="Noto Sans JP" pitchFamily="34" charset="-122"/>
                <a:cs typeface="Noto Sans JP" pitchFamily="34" charset="-120"/>
              </a:rPr>
              <a:t>計画的な維持管理</a:t>
            </a:r>
            <a:r>
              <a:rPr lang="en-US" sz="900" dirty="0">
                <a:solidFill>
                  <a:srgbClr val="4A5568"/>
                </a:solidFill>
                <a:latin typeface="Noto Sans JP" pitchFamily="34" charset="0"/>
                <a:ea typeface="Noto Sans JP" pitchFamily="34" charset="-122"/>
                <a:cs typeface="Noto Sans JP" pitchFamily="34" charset="-120"/>
              </a:rPr>
              <a:t>と再生の円滑化。大規模修繕・建替え</a:t>
            </a:r>
            <a:endParaRPr lang="en-US" sz="900" dirty="0"/>
          </a:p>
        </p:txBody>
      </p:sp>
      <p:sp>
        <p:nvSpPr>
          <p:cNvPr id="84" name="Shape 76"/>
          <p:cNvSpPr/>
          <p:nvPr/>
        </p:nvSpPr>
        <p:spPr>
          <a:xfrm>
            <a:off x="6150939" y="3933986"/>
            <a:ext cx="868544" cy="152078"/>
          </a:xfrm>
          <a:prstGeom prst="roundRect">
            <a:avLst>
              <a:gd name="adj" fmla="val 212653"/>
            </a:avLst>
          </a:prstGeom>
          <a:solidFill>
            <a:srgbClr val="F0F9FF"/>
          </a:solidFill>
          <a:ln w="12700">
            <a:solidFill>
              <a:srgbClr val="FFFFFF">
                <a:alpha val="0"/>
              </a:srgbClr>
            </a:solidFill>
            <a:prstDash val="solid"/>
          </a:ln>
        </p:spPr>
      </p:sp>
      <p:sp>
        <p:nvSpPr>
          <p:cNvPr id="85" name="Text 77"/>
          <p:cNvSpPr txBox="1"/>
          <p:nvPr/>
        </p:nvSpPr>
        <p:spPr>
          <a:xfrm>
            <a:off x="6150939" y="3933986"/>
            <a:ext cx="953248" cy="15207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600" dirty="0" err="1">
                <a:solidFill>
                  <a:srgbClr val="4299E1"/>
                </a:solidFill>
                <a:latin typeface="Noto Sans JP" pitchFamily="34" charset="0"/>
                <a:ea typeface="Noto Sans JP" pitchFamily="34" charset="-122"/>
                <a:cs typeface="Noto Sans JP" pitchFamily="34" charset="-120"/>
              </a:rPr>
              <a:t>マンション</a:t>
            </a:r>
            <a:endParaRPr lang="en-US" sz="600" dirty="0"/>
          </a:p>
        </p:txBody>
      </p:sp>
      <p:sp>
        <p:nvSpPr>
          <p:cNvPr id="86" name="Shape 78"/>
          <p:cNvSpPr/>
          <p:nvPr/>
        </p:nvSpPr>
        <p:spPr>
          <a:xfrm>
            <a:off x="6622084" y="3933986"/>
            <a:ext cx="447716" cy="152078"/>
          </a:xfrm>
          <a:prstGeom prst="roundRect">
            <a:avLst>
              <a:gd name="adj" fmla="val 212653"/>
            </a:avLst>
          </a:prstGeom>
          <a:solidFill>
            <a:srgbClr val="F0F9FF"/>
          </a:solidFill>
          <a:ln w="12700">
            <a:solidFill>
              <a:srgbClr val="FFFFFF">
                <a:alpha val="0"/>
              </a:srgbClr>
            </a:solidFill>
            <a:prstDash val="solid"/>
          </a:ln>
        </p:spPr>
      </p:sp>
      <p:sp>
        <p:nvSpPr>
          <p:cNvPr id="87" name="Text 79"/>
          <p:cNvSpPr txBox="1"/>
          <p:nvPr/>
        </p:nvSpPr>
        <p:spPr>
          <a:xfrm>
            <a:off x="6622083" y="3933986"/>
            <a:ext cx="532420" cy="15207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修繕</a:t>
            </a:r>
            <a:endParaRPr lang="en-US" sz="800" dirty="0"/>
          </a:p>
        </p:txBody>
      </p:sp>
      <p:sp>
        <p:nvSpPr>
          <p:cNvPr id="88" name="Shape 80"/>
          <p:cNvSpPr/>
          <p:nvPr/>
        </p:nvSpPr>
        <p:spPr>
          <a:xfrm>
            <a:off x="6879259" y="3933986"/>
            <a:ext cx="588888" cy="152078"/>
          </a:xfrm>
          <a:prstGeom prst="roundRect">
            <a:avLst>
              <a:gd name="adj" fmla="val 212653"/>
            </a:avLst>
          </a:prstGeom>
          <a:solidFill>
            <a:srgbClr val="F0F9FF"/>
          </a:solidFill>
          <a:ln w="12700">
            <a:solidFill>
              <a:srgbClr val="FFFFFF">
                <a:alpha val="0"/>
              </a:srgbClr>
            </a:solidFill>
            <a:prstDash val="solid"/>
          </a:ln>
        </p:spPr>
      </p:sp>
      <p:sp>
        <p:nvSpPr>
          <p:cNvPr id="89" name="Text 81"/>
          <p:cNvSpPr txBox="1"/>
          <p:nvPr/>
        </p:nvSpPr>
        <p:spPr>
          <a:xfrm>
            <a:off x="6879258" y="3933986"/>
            <a:ext cx="672247" cy="152078"/>
          </a:xfrm>
          <a:prstGeom prst="rect">
            <a:avLst/>
          </a:prstGeom>
          <a:solidFill>
            <a:srgbClr val="FFFFFF">
              <a:alpha val="0"/>
            </a:srgbClr>
          </a:solidFill>
          <a:ln>
            <a:solidFill>
              <a:srgbClr val="FFFFFF">
                <a:alpha val="0"/>
              </a:srgbClr>
            </a:solidFill>
          </a:ln>
        </p:spPr>
        <p:txBody>
          <a:bodyPr wrap="square" lIns="47625" tIns="19050" rIns="47625" bIns="19050" rtlCol="0" anchor="ctr"/>
          <a:lstStyle/>
          <a:p>
            <a:r>
              <a:rPr lang="en-US" sz="800" dirty="0">
                <a:solidFill>
                  <a:srgbClr val="4299E1"/>
                </a:solidFill>
                <a:latin typeface="Noto Sans JP" pitchFamily="34" charset="0"/>
                <a:ea typeface="Noto Sans JP" pitchFamily="34" charset="-122"/>
                <a:cs typeface="Noto Sans JP" pitchFamily="34" charset="-120"/>
              </a:rPr>
              <a:t>建替え</a:t>
            </a:r>
            <a:endParaRPr lang="en-US" sz="800" dirty="0"/>
          </a:p>
        </p:txBody>
      </p:sp>
      <p:sp>
        <p:nvSpPr>
          <p:cNvPr id="90" name="Shape 82"/>
          <p:cNvSpPr/>
          <p:nvPr/>
        </p:nvSpPr>
        <p:spPr>
          <a:xfrm>
            <a:off x="428625" y="4333807"/>
            <a:ext cx="8286521" cy="292837"/>
          </a:xfrm>
          <a:prstGeom prst="roundRect">
            <a:avLst>
              <a:gd name="adj" fmla="val 91392"/>
            </a:avLst>
          </a:prstGeom>
          <a:solidFill>
            <a:srgbClr val="FEF3C7"/>
          </a:solidFill>
          <a:ln w="12700">
            <a:solidFill>
              <a:srgbClr val="F59E0B"/>
            </a:solidFill>
            <a:prstDash val="solid"/>
          </a:ln>
        </p:spPr>
      </p:sp>
      <p:sp>
        <p:nvSpPr>
          <p:cNvPr id="91" name="Text 83"/>
          <p:cNvSpPr txBox="1"/>
          <p:nvPr/>
        </p:nvSpPr>
        <p:spPr>
          <a:xfrm>
            <a:off x="507492" y="4412674"/>
            <a:ext cx="8272805" cy="135788"/>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重要：</a:t>
            </a:r>
            <a:r>
              <a:rPr lang="en-US" sz="900" dirty="0">
                <a:solidFill>
                  <a:srgbClr val="92400E"/>
                </a:solidFill>
                <a:latin typeface="Noto Sans JP" pitchFamily="34" charset="0"/>
                <a:ea typeface="Noto Sans JP" pitchFamily="34" charset="-122"/>
                <a:cs typeface="Noto Sans JP" pitchFamily="34" charset="-120"/>
              </a:rPr>
              <a:t>これらの施策を組み合わせることで、空き家の市場流通から地域資源化まで、包括的な空き家対策を実現します。 </a:t>
            </a:r>
            <a:endParaRPr lang="en-US" sz="900" dirty="0"/>
          </a:p>
        </p:txBody>
      </p:sp>
      <p:sp>
        <p:nvSpPr>
          <p:cNvPr id="92" name="Shape 84"/>
          <p:cNvSpPr/>
          <p:nvPr/>
        </p:nvSpPr>
        <p:spPr>
          <a:xfrm>
            <a:off x="428625" y="6000134"/>
            <a:ext cx="8286521" cy="6858"/>
          </a:xfrm>
          <a:prstGeom prst="rect">
            <a:avLst/>
          </a:prstGeom>
          <a:solidFill>
            <a:srgbClr val="E2E8F0"/>
          </a:solidFill>
          <a:ln w="12700">
            <a:solidFill>
              <a:srgbClr val="E2E8F0">
                <a:alpha val="0"/>
              </a:srgbClr>
            </a:solidFill>
            <a:prstDash val="solid"/>
          </a:ln>
        </p:spPr>
      </p:sp>
      <p:sp>
        <p:nvSpPr>
          <p:cNvPr id="93" name="Text 85"/>
          <p:cNvSpPr txBox="1"/>
          <p:nvPr/>
        </p:nvSpPr>
        <p:spPr>
          <a:xfrm>
            <a:off x="569212" y="6103689"/>
            <a:ext cx="2104831" cy="143333"/>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出典：全国計画P13,16-17／概要P5 </a:t>
            </a:r>
            <a:endParaRPr lang="en-US" sz="900" dirty="0"/>
          </a:p>
        </p:txBody>
      </p:sp>
      <p:pic>
        <p:nvPicPr>
          <p:cNvPr id="94" name="Image 6" descr="preencoded.png"/>
          <p:cNvPicPr>
            <a:picLocks noChangeAspect="1"/>
          </p:cNvPicPr>
          <p:nvPr/>
        </p:nvPicPr>
        <p:blipFill>
          <a:blip r:embed="rId9"/>
          <a:srcRect l="-133" r="-133"/>
          <a:stretch/>
        </p:blipFill>
        <p:spPr>
          <a:xfrm>
            <a:off x="428624" y="6129065"/>
            <a:ext cx="64466" cy="85725"/>
          </a:xfrm>
          <a:prstGeom prst="rect">
            <a:avLst/>
          </a:prstGeom>
        </p:spPr>
      </p:pic>
      <p:sp>
        <p:nvSpPr>
          <p:cNvPr id="95" name="Text 86"/>
          <p:cNvSpPr txBox="1"/>
          <p:nvPr/>
        </p:nvSpPr>
        <p:spPr>
          <a:xfrm>
            <a:off x="8490203" y="6093403"/>
            <a:ext cx="271577" cy="143333"/>
          </a:xfrm>
          <a:prstGeom prst="rect">
            <a:avLst/>
          </a:prstGeom>
          <a:noFill/>
          <a:ln/>
        </p:spPr>
        <p:txBody>
          <a:bodyPr wrap="square" lIns="0" tIns="0" rIns="0" bIns="0" rtlCol="0" anchor="ctr"/>
          <a:lstStyle/>
          <a:p>
            <a:r>
              <a:rPr lang="en-US" sz="900" b="1" dirty="0">
                <a:solidFill>
                  <a:srgbClr val="ED8936"/>
                </a:solidFill>
                <a:latin typeface="Noto Sans JP" pitchFamily="34" charset="0"/>
                <a:ea typeface="Noto Sans JP" pitchFamily="34" charset="-122"/>
                <a:cs typeface="Noto Sans JP" pitchFamily="34" charset="-120"/>
              </a:rPr>
              <a:t>8</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96" name="Text 87"/>
          <p:cNvSpPr txBox="1"/>
          <p:nvPr/>
        </p:nvSpPr>
        <p:spPr>
          <a:xfrm>
            <a:off x="8490204" y="6093403"/>
            <a:ext cx="122072" cy="143333"/>
          </a:xfrm>
          <a:prstGeom prst="rect">
            <a:avLst/>
          </a:prstGeom>
          <a:noFill/>
          <a:ln/>
        </p:spPr>
        <p:txBody>
          <a:bodyPr wrap="square" lIns="0" tIns="0" rIns="0" bIns="0" rtlCol="0" anchor="ctr"/>
          <a:lstStyle/>
          <a:p>
            <a:r>
              <a:rPr lang="en-US" sz="900" b="1" dirty="0">
                <a:solidFill>
                  <a:srgbClr val="ED8936"/>
                </a:solidFill>
                <a:latin typeface="Noto Sans JP" pitchFamily="34" charset="0"/>
                <a:ea typeface="Noto Sans JP" pitchFamily="34" charset="-122"/>
                <a:cs typeface="Noto Sans JP" pitchFamily="34" charset="-120"/>
              </a:rPr>
              <a:t>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1" y="857250"/>
            <a:ext cx="9143771" cy="5143500"/>
          </a:xfrm>
          <a:prstGeom prst="rect">
            <a:avLst/>
          </a:prstGeom>
          <a:solidFill>
            <a:srgbClr val="FFFFFF"/>
          </a:solidFill>
          <a:ln w="12700">
            <a:solidFill>
              <a:srgbClr val="FFFFFF">
                <a:alpha val="0"/>
              </a:srgbClr>
            </a:solidFill>
            <a:prstDash val="solid"/>
          </a:ln>
        </p:spPr>
      </p:sp>
      <p:sp>
        <p:nvSpPr>
          <p:cNvPr id="3" name="Shape 1"/>
          <p:cNvSpPr/>
          <p:nvPr/>
        </p:nvSpPr>
        <p:spPr>
          <a:xfrm>
            <a:off x="1" y="857250"/>
            <a:ext cx="9143771" cy="5143500"/>
          </a:xfrm>
          <a:prstGeom prst="rect">
            <a:avLst/>
          </a:prstGeom>
          <a:solidFill>
            <a:srgbClr val="FFFFFF"/>
          </a:solidFill>
          <a:ln w="12700">
            <a:solidFill>
              <a:srgbClr val="FFFFFF">
                <a:alpha val="0"/>
              </a:srgbClr>
            </a:solidFill>
            <a:prstDash val="solid"/>
          </a:ln>
        </p:spPr>
      </p:sp>
      <p:sp>
        <p:nvSpPr>
          <p:cNvPr id="5" name="Shape 3"/>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6" name="Text 4"/>
          <p:cNvSpPr txBox="1"/>
          <p:nvPr/>
        </p:nvSpPr>
        <p:spPr>
          <a:xfrm>
            <a:off x="428626" y="946404"/>
            <a:ext cx="650138" cy="178994"/>
          </a:xfrm>
          <a:prstGeom prst="rect">
            <a:avLst/>
          </a:prstGeom>
          <a:solidFill>
            <a:srgbClr val="FFFFFF">
              <a:alpha val="0"/>
            </a:srgbClr>
          </a:solidFill>
          <a:ln>
            <a:solidFill>
              <a:srgbClr val="FFFFFF">
                <a:alpha val="0"/>
              </a:srgbClr>
            </a:solidFill>
          </a:ln>
        </p:spPr>
        <p:txBody>
          <a:bodyPr wrap="square" lIns="85725" tIns="28575" rIns="85725" bIns="28575" rtlCol="0" anchor="ctr"/>
          <a:lstStyle/>
          <a:p>
            <a:r>
              <a:rPr lang="en-US" sz="675" b="1" dirty="0">
                <a:solidFill>
                  <a:srgbClr val="FFFFFF"/>
                </a:solidFill>
                <a:latin typeface="Noto Sans JP" pitchFamily="34" charset="0"/>
                <a:ea typeface="Noto Sans JP" pitchFamily="34" charset="-122"/>
                <a:cs typeface="Noto Sans JP" pitchFamily="34" charset="-120"/>
              </a:rPr>
              <a:t>勉強会資料</a:t>
            </a:r>
            <a:endParaRPr lang="en-US" sz="675" dirty="0"/>
          </a:p>
        </p:txBody>
      </p:sp>
      <p:sp>
        <p:nvSpPr>
          <p:cNvPr id="10" name="Text 8"/>
          <p:cNvSpPr txBox="1"/>
          <p:nvPr/>
        </p:nvSpPr>
        <p:spPr>
          <a:xfrm>
            <a:off x="285520" y="857250"/>
            <a:ext cx="8429854" cy="329184"/>
          </a:xfrm>
          <a:prstGeom prst="rect">
            <a:avLst/>
          </a:prstGeom>
          <a:noFill/>
          <a:ln/>
        </p:spPr>
        <p:txBody>
          <a:bodyPr wrap="square" lIns="0" tIns="0" rIns="0" bIns="0" rtlCol="0" anchor="ctr"/>
          <a:lstStyle/>
          <a:p>
            <a:r>
              <a:rPr lang="en-US" sz="2400" b="1" kern="0" spc="56" dirty="0">
                <a:solidFill>
                  <a:srgbClr val="1A365D"/>
                </a:solidFill>
                <a:latin typeface="Noto Sans JP" pitchFamily="34" charset="0"/>
                <a:ea typeface="Noto Sans JP" pitchFamily="34" charset="-122"/>
                <a:cs typeface="Noto Sans JP" pitchFamily="34" charset="-120"/>
              </a:rPr>
              <a:t>ターゲット層と空き家活用</a:t>
            </a:r>
            <a:endParaRPr lang="en-US" sz="2400" dirty="0"/>
          </a:p>
        </p:txBody>
      </p:sp>
      <p:sp>
        <p:nvSpPr>
          <p:cNvPr id="11" name="Text 9"/>
          <p:cNvSpPr txBox="1"/>
          <p:nvPr/>
        </p:nvSpPr>
        <p:spPr>
          <a:xfrm>
            <a:off x="285520" y="1243355"/>
            <a:ext cx="8429854" cy="150191"/>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空き家を「社会課題解決ツール」として活用し、多様なニーズに対応</a:t>
            </a:r>
            <a:endParaRPr lang="en-US" sz="1000" dirty="0"/>
          </a:p>
        </p:txBody>
      </p:sp>
      <p:sp>
        <p:nvSpPr>
          <p:cNvPr id="12" name="Shape 10"/>
          <p:cNvSpPr/>
          <p:nvPr/>
        </p:nvSpPr>
        <p:spPr>
          <a:xfrm>
            <a:off x="285520" y="1536192"/>
            <a:ext cx="5864962" cy="1992935"/>
          </a:xfrm>
          <a:prstGeom prst="roundRect">
            <a:avLst>
              <a:gd name="adj" fmla="val 1973"/>
            </a:avLst>
          </a:prstGeom>
          <a:solidFill>
            <a:srgbClr val="FFFFFF"/>
          </a:solidFill>
          <a:ln w="12700">
            <a:solidFill>
              <a:srgbClr val="E2E8F0"/>
            </a:solidFill>
            <a:prstDash val="solid"/>
          </a:ln>
        </p:spPr>
      </p:sp>
      <p:sp>
        <p:nvSpPr>
          <p:cNvPr id="13" name="Text 11"/>
          <p:cNvSpPr txBox="1"/>
          <p:nvPr/>
        </p:nvSpPr>
        <p:spPr>
          <a:xfrm>
            <a:off x="607160" y="1661008"/>
            <a:ext cx="2042999"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4つのターゲット層と具体的活用方法 </a:t>
            </a:r>
            <a:endParaRPr lang="en-US" sz="1050" dirty="0"/>
          </a:p>
        </p:txBody>
      </p:sp>
      <p:pic>
        <p:nvPicPr>
          <p:cNvPr id="14" name="Image 0" descr="preencoded.png"/>
          <p:cNvPicPr>
            <a:picLocks noChangeAspect="1"/>
          </p:cNvPicPr>
          <p:nvPr/>
        </p:nvPicPr>
        <p:blipFill>
          <a:blip r:embed="rId3"/>
          <a:srcRect t="-180" b="-180"/>
          <a:stretch/>
        </p:blipFill>
        <p:spPr>
          <a:xfrm>
            <a:off x="406907" y="1689812"/>
            <a:ext cx="142646" cy="114529"/>
          </a:xfrm>
          <a:prstGeom prst="rect">
            <a:avLst/>
          </a:prstGeom>
        </p:spPr>
      </p:pic>
      <p:sp>
        <p:nvSpPr>
          <p:cNvPr id="15" name="Shape 12"/>
          <p:cNvSpPr/>
          <p:nvPr/>
        </p:nvSpPr>
        <p:spPr>
          <a:xfrm>
            <a:off x="5415304" y="1657579"/>
            <a:ext cx="614477" cy="178308"/>
          </a:xfrm>
          <a:prstGeom prst="roundRect">
            <a:avLst>
              <a:gd name="adj" fmla="val 123077"/>
            </a:avLst>
          </a:prstGeom>
          <a:solidFill>
            <a:srgbClr val="F7FAFC"/>
          </a:solidFill>
          <a:ln w="12700">
            <a:solidFill>
              <a:srgbClr val="FFFFFF">
                <a:alpha val="0"/>
              </a:srgbClr>
            </a:solidFill>
            <a:prstDash val="solid"/>
          </a:ln>
        </p:spPr>
      </p:sp>
      <p:sp>
        <p:nvSpPr>
          <p:cNvPr id="16" name="Text 13"/>
          <p:cNvSpPr txBox="1"/>
          <p:nvPr/>
        </p:nvSpPr>
        <p:spPr>
          <a:xfrm>
            <a:off x="5340404" y="1657579"/>
            <a:ext cx="732584" cy="178308"/>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2024-2030年</a:t>
            </a:r>
            <a:endParaRPr lang="en-US" sz="900" dirty="0"/>
          </a:p>
        </p:txBody>
      </p:sp>
      <p:sp>
        <p:nvSpPr>
          <p:cNvPr id="17" name="Shape 14"/>
          <p:cNvSpPr/>
          <p:nvPr/>
        </p:nvSpPr>
        <p:spPr>
          <a:xfrm>
            <a:off x="406907" y="1921612"/>
            <a:ext cx="2757602" cy="750266"/>
          </a:xfrm>
          <a:prstGeom prst="roundRect">
            <a:avLst>
              <a:gd name="adj" fmla="val 13929"/>
            </a:avLst>
          </a:prstGeom>
          <a:solidFill>
            <a:srgbClr val="F8FAFC"/>
          </a:solidFill>
          <a:ln w="12700">
            <a:solidFill>
              <a:srgbClr val="E2E8F0"/>
            </a:solidFill>
            <a:prstDash val="solid"/>
          </a:ln>
        </p:spPr>
      </p:sp>
      <p:sp>
        <p:nvSpPr>
          <p:cNvPr id="18" name="Shape 15"/>
          <p:cNvSpPr/>
          <p:nvPr/>
        </p:nvSpPr>
        <p:spPr>
          <a:xfrm>
            <a:off x="500176" y="2014881"/>
            <a:ext cx="285979" cy="285979"/>
          </a:xfrm>
          <a:prstGeom prst="roundRect">
            <a:avLst>
              <a:gd name="adj" fmla="val 95923"/>
            </a:avLst>
          </a:prstGeom>
          <a:solidFill>
            <a:srgbClr val="1A365D"/>
          </a:solidFill>
          <a:ln w="12700">
            <a:solidFill>
              <a:srgbClr val="FFFFFF">
                <a:alpha val="0"/>
              </a:srgbClr>
            </a:solidFill>
            <a:prstDash val="solid"/>
          </a:ln>
        </p:spPr>
      </p:sp>
      <p:pic>
        <p:nvPicPr>
          <p:cNvPr id="19" name="Image 1" descr="preencoded.png"/>
          <p:cNvPicPr>
            <a:picLocks noChangeAspect="1"/>
          </p:cNvPicPr>
          <p:nvPr/>
        </p:nvPicPr>
        <p:blipFill>
          <a:blip r:embed="rId4"/>
          <a:srcRect t="-180" b="-180"/>
          <a:stretch/>
        </p:blipFill>
        <p:spPr>
          <a:xfrm>
            <a:off x="607160" y="2100606"/>
            <a:ext cx="71324" cy="114529"/>
          </a:xfrm>
          <a:prstGeom prst="rect">
            <a:avLst/>
          </a:prstGeom>
        </p:spPr>
      </p:pic>
      <p:sp>
        <p:nvSpPr>
          <p:cNvPr id="20" name="Text 16"/>
          <p:cNvSpPr txBox="1"/>
          <p:nvPr/>
        </p:nvSpPr>
        <p:spPr>
          <a:xfrm>
            <a:off x="871194" y="2014880"/>
            <a:ext cx="2343379"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① 若年・子育て世帯</a:t>
            </a:r>
            <a:endParaRPr lang="en-US" sz="900" dirty="0"/>
          </a:p>
        </p:txBody>
      </p:sp>
      <p:sp>
        <p:nvSpPr>
          <p:cNvPr id="21" name="Text 17"/>
          <p:cNvSpPr txBox="1"/>
          <p:nvPr/>
        </p:nvSpPr>
        <p:spPr>
          <a:xfrm>
            <a:off x="871194" y="2186331"/>
            <a:ext cx="2257654" cy="392963"/>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相続空き家等を</a:t>
            </a:r>
            <a:r>
              <a:rPr lang="en-US" sz="900" b="1" dirty="0">
                <a:solidFill>
                  <a:srgbClr val="1A365D"/>
                </a:solidFill>
                <a:latin typeface="Noto Sans JP" pitchFamily="34" charset="0"/>
                <a:ea typeface="Noto Sans JP" pitchFamily="34" charset="-122"/>
                <a:cs typeface="Noto Sans JP" pitchFamily="34" charset="-120"/>
              </a:rPr>
              <a:t>アフォーダブルな良質住宅</a:t>
            </a:r>
            <a:r>
              <a:rPr lang="en-US" sz="900" dirty="0">
                <a:solidFill>
                  <a:srgbClr val="4A5568"/>
                </a:solidFill>
                <a:latin typeface="Noto Sans JP" pitchFamily="34" charset="0"/>
                <a:ea typeface="Noto Sans JP" pitchFamily="34" charset="-122"/>
                <a:cs typeface="Noto Sans JP" pitchFamily="34" charset="-120"/>
              </a:rPr>
              <a:t>や子育て支援施設等として活用。職住近接の既成住宅地整備。</a:t>
            </a:r>
            <a:endParaRPr lang="en-US" sz="900" dirty="0"/>
          </a:p>
        </p:txBody>
      </p:sp>
      <p:sp>
        <p:nvSpPr>
          <p:cNvPr id="23" name="Shape 19"/>
          <p:cNvSpPr/>
          <p:nvPr/>
        </p:nvSpPr>
        <p:spPr>
          <a:xfrm>
            <a:off x="3273551" y="1921612"/>
            <a:ext cx="2757602" cy="750266"/>
          </a:xfrm>
          <a:prstGeom prst="roundRect">
            <a:avLst>
              <a:gd name="adj" fmla="val 13929"/>
            </a:avLst>
          </a:prstGeom>
          <a:solidFill>
            <a:srgbClr val="F8FAFC"/>
          </a:solidFill>
          <a:ln w="12700">
            <a:solidFill>
              <a:srgbClr val="E2E8F0"/>
            </a:solidFill>
            <a:prstDash val="solid"/>
          </a:ln>
        </p:spPr>
      </p:sp>
      <p:sp>
        <p:nvSpPr>
          <p:cNvPr id="24" name="Shape 20"/>
          <p:cNvSpPr/>
          <p:nvPr/>
        </p:nvSpPr>
        <p:spPr>
          <a:xfrm>
            <a:off x="3366134" y="2014881"/>
            <a:ext cx="285979" cy="285979"/>
          </a:xfrm>
          <a:prstGeom prst="roundRect">
            <a:avLst>
              <a:gd name="adj" fmla="val 95923"/>
            </a:avLst>
          </a:prstGeom>
          <a:solidFill>
            <a:srgbClr val="1A365D"/>
          </a:solidFill>
          <a:ln w="12700">
            <a:solidFill>
              <a:srgbClr val="FFFFFF">
                <a:alpha val="0"/>
              </a:srgbClr>
            </a:solidFill>
            <a:prstDash val="solid"/>
          </a:ln>
        </p:spPr>
      </p:sp>
      <p:pic>
        <p:nvPicPr>
          <p:cNvPr id="25" name="Image 2" descr="preencoded.png"/>
          <p:cNvPicPr>
            <a:picLocks noChangeAspect="1"/>
          </p:cNvPicPr>
          <p:nvPr/>
        </p:nvPicPr>
        <p:blipFill>
          <a:blip r:embed="rId5"/>
          <a:srcRect t="-180" b="-180"/>
          <a:stretch/>
        </p:blipFill>
        <p:spPr>
          <a:xfrm>
            <a:off x="3437457" y="2100606"/>
            <a:ext cx="142646" cy="114529"/>
          </a:xfrm>
          <a:prstGeom prst="rect">
            <a:avLst/>
          </a:prstGeom>
        </p:spPr>
      </p:pic>
      <p:sp>
        <p:nvSpPr>
          <p:cNvPr id="26" name="Text 21"/>
          <p:cNvSpPr txBox="1"/>
          <p:nvPr/>
        </p:nvSpPr>
        <p:spPr>
          <a:xfrm>
            <a:off x="3737838" y="2014880"/>
            <a:ext cx="2343379"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② 高齢者</a:t>
            </a:r>
            <a:endParaRPr lang="en-US" sz="900" dirty="0"/>
          </a:p>
        </p:txBody>
      </p:sp>
      <p:sp>
        <p:nvSpPr>
          <p:cNvPr id="27" name="Text 22"/>
          <p:cNvSpPr txBox="1"/>
          <p:nvPr/>
        </p:nvSpPr>
        <p:spPr>
          <a:xfrm>
            <a:off x="3737838" y="2231594"/>
            <a:ext cx="2257654" cy="2647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バリアフリー化された公営住宅等の公的賃貸住宅や、</a:t>
            </a:r>
            <a:r>
              <a:rPr lang="en-US" sz="900" b="1" dirty="0">
                <a:solidFill>
                  <a:srgbClr val="1A365D"/>
                </a:solidFill>
                <a:latin typeface="Noto Sans JP" pitchFamily="34" charset="0"/>
                <a:ea typeface="Noto Sans JP" pitchFamily="34" charset="-122"/>
                <a:cs typeface="Noto Sans JP" pitchFamily="34" charset="-120"/>
              </a:rPr>
              <a:t>居住サポート住宅</a:t>
            </a:r>
            <a:r>
              <a:rPr lang="en-US" sz="900" dirty="0">
                <a:solidFill>
                  <a:srgbClr val="4A5568"/>
                </a:solidFill>
                <a:latin typeface="Noto Sans JP" pitchFamily="34" charset="0"/>
                <a:ea typeface="Noto Sans JP" pitchFamily="34" charset="-122"/>
                <a:cs typeface="Noto Sans JP" pitchFamily="34" charset="-120"/>
              </a:rPr>
              <a:t>の提供促進。見守り連携。</a:t>
            </a:r>
            <a:endParaRPr lang="en-US" sz="900" dirty="0"/>
          </a:p>
        </p:txBody>
      </p:sp>
      <p:sp>
        <p:nvSpPr>
          <p:cNvPr id="29" name="Shape 24"/>
          <p:cNvSpPr/>
          <p:nvPr/>
        </p:nvSpPr>
        <p:spPr>
          <a:xfrm>
            <a:off x="406907" y="2783663"/>
            <a:ext cx="2757602" cy="621335"/>
          </a:xfrm>
          <a:prstGeom prst="roundRect">
            <a:avLst>
              <a:gd name="adj" fmla="val 20299"/>
            </a:avLst>
          </a:prstGeom>
          <a:solidFill>
            <a:srgbClr val="F8FAFC"/>
          </a:solidFill>
          <a:ln w="12700">
            <a:solidFill>
              <a:srgbClr val="E2E8F0"/>
            </a:solidFill>
            <a:prstDash val="solid"/>
          </a:ln>
        </p:spPr>
      </p:sp>
      <p:sp>
        <p:nvSpPr>
          <p:cNvPr id="30" name="Shape 25"/>
          <p:cNvSpPr/>
          <p:nvPr/>
        </p:nvSpPr>
        <p:spPr>
          <a:xfrm>
            <a:off x="500176" y="2876246"/>
            <a:ext cx="285979" cy="285979"/>
          </a:xfrm>
          <a:prstGeom prst="roundRect">
            <a:avLst>
              <a:gd name="adj" fmla="val 95923"/>
            </a:avLst>
          </a:prstGeom>
          <a:solidFill>
            <a:srgbClr val="1A365D"/>
          </a:solidFill>
          <a:ln w="12700">
            <a:solidFill>
              <a:srgbClr val="FFFFFF">
                <a:alpha val="0"/>
              </a:srgbClr>
            </a:solidFill>
            <a:prstDash val="solid"/>
          </a:ln>
        </p:spPr>
      </p:sp>
      <p:pic>
        <p:nvPicPr>
          <p:cNvPr id="31" name="Image 3" descr="preencoded.png"/>
          <p:cNvPicPr>
            <a:picLocks noChangeAspect="1"/>
          </p:cNvPicPr>
          <p:nvPr/>
        </p:nvPicPr>
        <p:blipFill>
          <a:blip r:embed="rId6"/>
          <a:srcRect t="-180" b="-180"/>
          <a:stretch/>
        </p:blipFill>
        <p:spPr>
          <a:xfrm>
            <a:off x="571499" y="2961971"/>
            <a:ext cx="142646" cy="114529"/>
          </a:xfrm>
          <a:prstGeom prst="rect">
            <a:avLst/>
          </a:prstGeom>
        </p:spPr>
      </p:pic>
      <p:sp>
        <p:nvSpPr>
          <p:cNvPr id="32" name="Text 26"/>
          <p:cNvSpPr txBox="1"/>
          <p:nvPr/>
        </p:nvSpPr>
        <p:spPr>
          <a:xfrm>
            <a:off x="871194" y="2876246"/>
            <a:ext cx="2343379"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③ 住宅確保要配慮者</a:t>
            </a:r>
            <a:endParaRPr lang="en-US" sz="900" dirty="0"/>
          </a:p>
        </p:txBody>
      </p:sp>
      <p:sp>
        <p:nvSpPr>
          <p:cNvPr id="33" name="Text 27"/>
          <p:cNvSpPr txBox="1"/>
          <p:nvPr/>
        </p:nvSpPr>
        <p:spPr>
          <a:xfrm>
            <a:off x="871194" y="3112161"/>
            <a:ext cx="2257654" cy="2647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セーフティネット登録住宅、公営住宅の空き住戸を活用し、福祉と連携した入居支援。</a:t>
            </a:r>
            <a:endParaRPr lang="en-US" sz="900" dirty="0"/>
          </a:p>
        </p:txBody>
      </p:sp>
      <p:sp>
        <p:nvSpPr>
          <p:cNvPr id="34" name="Shape 28"/>
          <p:cNvSpPr/>
          <p:nvPr/>
        </p:nvSpPr>
        <p:spPr>
          <a:xfrm>
            <a:off x="3273551" y="2783663"/>
            <a:ext cx="2757602" cy="621335"/>
          </a:xfrm>
          <a:prstGeom prst="roundRect">
            <a:avLst>
              <a:gd name="adj" fmla="val 20299"/>
            </a:avLst>
          </a:prstGeom>
          <a:solidFill>
            <a:srgbClr val="F8FAFC"/>
          </a:solidFill>
          <a:ln w="12700">
            <a:solidFill>
              <a:srgbClr val="E2E8F0"/>
            </a:solidFill>
            <a:prstDash val="solid"/>
          </a:ln>
        </p:spPr>
      </p:sp>
      <p:sp>
        <p:nvSpPr>
          <p:cNvPr id="35" name="Shape 29"/>
          <p:cNvSpPr/>
          <p:nvPr/>
        </p:nvSpPr>
        <p:spPr>
          <a:xfrm>
            <a:off x="3366134" y="2876246"/>
            <a:ext cx="285979" cy="285979"/>
          </a:xfrm>
          <a:prstGeom prst="roundRect">
            <a:avLst>
              <a:gd name="adj" fmla="val 95923"/>
            </a:avLst>
          </a:prstGeom>
          <a:solidFill>
            <a:srgbClr val="1A365D"/>
          </a:solidFill>
          <a:ln w="12700">
            <a:solidFill>
              <a:srgbClr val="FFFFFF">
                <a:alpha val="0"/>
              </a:srgbClr>
            </a:solidFill>
            <a:prstDash val="solid"/>
          </a:ln>
        </p:spPr>
      </p:sp>
      <p:pic>
        <p:nvPicPr>
          <p:cNvPr id="36" name="Image 4" descr="preencoded.png"/>
          <p:cNvPicPr>
            <a:picLocks noChangeAspect="1"/>
          </p:cNvPicPr>
          <p:nvPr/>
        </p:nvPicPr>
        <p:blipFill>
          <a:blip r:embed="rId7"/>
          <a:srcRect/>
          <a:stretch/>
        </p:blipFill>
        <p:spPr>
          <a:xfrm>
            <a:off x="3451859" y="2961971"/>
            <a:ext cx="114529" cy="114529"/>
          </a:xfrm>
          <a:prstGeom prst="rect">
            <a:avLst/>
          </a:prstGeom>
        </p:spPr>
      </p:pic>
      <p:sp>
        <p:nvSpPr>
          <p:cNvPr id="37" name="Text 30"/>
          <p:cNvSpPr txBox="1"/>
          <p:nvPr/>
        </p:nvSpPr>
        <p:spPr>
          <a:xfrm>
            <a:off x="3737838" y="2876246"/>
            <a:ext cx="2343379"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④ 地域活性化</a:t>
            </a:r>
            <a:endParaRPr lang="en-US" sz="900" dirty="0"/>
          </a:p>
        </p:txBody>
      </p:sp>
      <p:sp>
        <p:nvSpPr>
          <p:cNvPr id="38" name="Text 31"/>
          <p:cNvSpPr txBox="1"/>
          <p:nvPr/>
        </p:nvSpPr>
        <p:spPr>
          <a:xfrm>
            <a:off x="3737838" y="3047696"/>
            <a:ext cx="2257654" cy="264719"/>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移住・二地域居住の受け皿、関係人口の創出拠点として空き家を活用。</a:t>
            </a:r>
            <a:endParaRPr lang="en-US" sz="900" dirty="0"/>
          </a:p>
        </p:txBody>
      </p:sp>
      <p:sp>
        <p:nvSpPr>
          <p:cNvPr id="39" name="Shape 32"/>
          <p:cNvSpPr/>
          <p:nvPr/>
        </p:nvSpPr>
        <p:spPr>
          <a:xfrm>
            <a:off x="285520" y="3722523"/>
            <a:ext cx="5864962" cy="521208"/>
          </a:xfrm>
          <a:prstGeom prst="roundRect">
            <a:avLst>
              <a:gd name="adj" fmla="val 28839"/>
            </a:avLst>
          </a:prstGeom>
          <a:solidFill>
            <a:srgbClr val="FEF3C7"/>
          </a:solidFill>
          <a:ln w="12700">
            <a:solidFill>
              <a:srgbClr val="F59E0B"/>
            </a:solidFill>
            <a:prstDash val="solid"/>
          </a:ln>
        </p:spPr>
      </p:sp>
      <p:sp>
        <p:nvSpPr>
          <p:cNvPr id="40" name="Text 33"/>
          <p:cNvSpPr txBox="1"/>
          <p:nvPr/>
        </p:nvSpPr>
        <p:spPr>
          <a:xfrm>
            <a:off x="536522" y="3815105"/>
            <a:ext cx="5664023" cy="143333"/>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 重要ポイント </a:t>
            </a:r>
            <a:endParaRPr lang="en-US" sz="900" dirty="0"/>
          </a:p>
        </p:txBody>
      </p:sp>
      <p:pic>
        <p:nvPicPr>
          <p:cNvPr id="41" name="Image 5" descr="preencoded.png"/>
          <p:cNvPicPr>
            <a:picLocks noChangeAspect="1"/>
          </p:cNvPicPr>
          <p:nvPr/>
        </p:nvPicPr>
        <p:blipFill>
          <a:blip r:embed="rId8"/>
          <a:srcRect l="-2512" r="-2512"/>
          <a:stretch/>
        </p:blipFill>
        <p:spPr>
          <a:xfrm>
            <a:off x="378103" y="3841852"/>
            <a:ext cx="78867" cy="100127"/>
          </a:xfrm>
          <a:prstGeom prst="rect">
            <a:avLst/>
          </a:prstGeom>
        </p:spPr>
      </p:pic>
      <p:sp>
        <p:nvSpPr>
          <p:cNvPr id="42" name="Text 34"/>
          <p:cNvSpPr txBox="1"/>
          <p:nvPr/>
        </p:nvSpPr>
        <p:spPr>
          <a:xfrm>
            <a:off x="378103" y="4015360"/>
            <a:ext cx="5822442" cy="135788"/>
          </a:xfrm>
          <a:prstGeom prst="rect">
            <a:avLst/>
          </a:prstGeom>
          <a:noFill/>
          <a:ln/>
        </p:spPr>
        <p:txBody>
          <a:bodyPr wrap="square" lIns="0" tIns="0" rIns="0" bIns="0" rtlCol="0" anchor="ctr"/>
          <a:lstStyle/>
          <a:p>
            <a:r>
              <a:rPr lang="en-US" sz="900" dirty="0">
                <a:solidFill>
                  <a:srgbClr val="92400E"/>
                </a:solidFill>
                <a:latin typeface="Noto Sans JP" pitchFamily="34" charset="0"/>
                <a:ea typeface="Noto Sans JP" pitchFamily="34" charset="-122"/>
                <a:cs typeface="Noto Sans JP" pitchFamily="34" charset="-120"/>
              </a:rPr>
              <a:t>空き家は「社会課題解決ツール」として活用。子育て世帯、高齢者、住宅確保要配慮者等の多様なニーズに対応し、地域活性化と連携。</a:t>
            </a:r>
            <a:endParaRPr lang="en-US" sz="900" dirty="0"/>
          </a:p>
        </p:txBody>
      </p:sp>
      <p:sp>
        <p:nvSpPr>
          <p:cNvPr id="43" name="Shape 35"/>
          <p:cNvSpPr/>
          <p:nvPr/>
        </p:nvSpPr>
        <p:spPr>
          <a:xfrm>
            <a:off x="6318503" y="1536193"/>
            <a:ext cx="2257654" cy="3464662"/>
          </a:xfrm>
          <a:prstGeom prst="roundRect">
            <a:avLst>
              <a:gd name="adj" fmla="val 1538"/>
            </a:avLst>
          </a:prstGeom>
          <a:solidFill>
            <a:srgbClr val="F8FAFC"/>
          </a:solidFill>
          <a:ln w="12700">
            <a:solidFill>
              <a:srgbClr val="E2E8F0"/>
            </a:solidFill>
            <a:prstDash val="solid"/>
          </a:ln>
        </p:spPr>
      </p:sp>
      <p:sp>
        <p:nvSpPr>
          <p:cNvPr id="44" name="Text 36"/>
          <p:cNvSpPr txBox="1"/>
          <p:nvPr/>
        </p:nvSpPr>
        <p:spPr>
          <a:xfrm>
            <a:off x="6468693" y="1686383"/>
            <a:ext cx="2100605"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活用のポイント</a:t>
            </a:r>
            <a:endParaRPr lang="en-US" sz="1050" dirty="0"/>
          </a:p>
        </p:txBody>
      </p:sp>
      <p:sp>
        <p:nvSpPr>
          <p:cNvPr id="45" name="Shape 37"/>
          <p:cNvSpPr/>
          <p:nvPr/>
        </p:nvSpPr>
        <p:spPr>
          <a:xfrm>
            <a:off x="6468693" y="1975791"/>
            <a:ext cx="285979" cy="285979"/>
          </a:xfrm>
          <a:prstGeom prst="roundRect">
            <a:avLst>
              <a:gd name="adj" fmla="val 95923"/>
            </a:avLst>
          </a:prstGeom>
          <a:solidFill>
            <a:srgbClr val="1A365D"/>
          </a:solidFill>
          <a:ln w="12700">
            <a:solidFill>
              <a:srgbClr val="FFFFFF">
                <a:alpha val="0"/>
              </a:srgbClr>
            </a:solidFill>
            <a:prstDash val="solid"/>
          </a:ln>
        </p:spPr>
      </p:sp>
      <p:pic>
        <p:nvPicPr>
          <p:cNvPr id="46" name="Image 6" descr="preencoded.png"/>
          <p:cNvPicPr>
            <a:picLocks noChangeAspect="1"/>
          </p:cNvPicPr>
          <p:nvPr/>
        </p:nvPicPr>
        <p:blipFill>
          <a:blip r:embed="rId9"/>
          <a:srcRect t="-842" b="-842"/>
          <a:stretch/>
        </p:blipFill>
        <p:spPr>
          <a:xfrm>
            <a:off x="6540017" y="2053972"/>
            <a:ext cx="142646" cy="128930"/>
          </a:xfrm>
          <a:prstGeom prst="rect">
            <a:avLst/>
          </a:prstGeom>
        </p:spPr>
      </p:pic>
      <p:sp>
        <p:nvSpPr>
          <p:cNvPr id="47" name="Text 38"/>
          <p:cNvSpPr txBox="1"/>
          <p:nvPr/>
        </p:nvSpPr>
        <p:spPr>
          <a:xfrm>
            <a:off x="6839711" y="1971676"/>
            <a:ext cx="1713128"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住宅供給資源</a:t>
            </a:r>
            <a:endParaRPr lang="en-US" sz="900" dirty="0"/>
          </a:p>
        </p:txBody>
      </p:sp>
      <p:sp>
        <p:nvSpPr>
          <p:cNvPr id="48" name="Text 39"/>
          <p:cNvSpPr txBox="1"/>
          <p:nvPr/>
        </p:nvSpPr>
        <p:spPr>
          <a:xfrm>
            <a:off x="6839711" y="2093062"/>
            <a:ext cx="1713128"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空き家を資源化</a:t>
            </a:r>
            <a:endParaRPr lang="en-US" sz="1050" dirty="0"/>
          </a:p>
        </p:txBody>
      </p:sp>
      <p:sp>
        <p:nvSpPr>
          <p:cNvPr id="49" name="Shape 40"/>
          <p:cNvSpPr/>
          <p:nvPr/>
        </p:nvSpPr>
        <p:spPr>
          <a:xfrm>
            <a:off x="6468693" y="2382470"/>
            <a:ext cx="285979" cy="285979"/>
          </a:xfrm>
          <a:prstGeom prst="roundRect">
            <a:avLst>
              <a:gd name="adj" fmla="val 95923"/>
            </a:avLst>
          </a:prstGeom>
          <a:solidFill>
            <a:srgbClr val="1A365D"/>
          </a:solidFill>
          <a:ln w="12700">
            <a:solidFill>
              <a:srgbClr val="FFFFFF">
                <a:alpha val="0"/>
              </a:srgbClr>
            </a:solidFill>
            <a:prstDash val="solid"/>
          </a:ln>
        </p:spPr>
      </p:sp>
      <p:pic>
        <p:nvPicPr>
          <p:cNvPr id="50" name="Image 7" descr="preencoded.png"/>
          <p:cNvPicPr>
            <a:picLocks noChangeAspect="1"/>
          </p:cNvPicPr>
          <p:nvPr/>
        </p:nvPicPr>
        <p:blipFill>
          <a:blip r:embed="rId10"/>
          <a:srcRect/>
          <a:stretch/>
        </p:blipFill>
        <p:spPr>
          <a:xfrm>
            <a:off x="6546875" y="2461337"/>
            <a:ext cx="128930" cy="128930"/>
          </a:xfrm>
          <a:prstGeom prst="rect">
            <a:avLst/>
          </a:prstGeom>
        </p:spPr>
      </p:pic>
      <p:sp>
        <p:nvSpPr>
          <p:cNvPr id="51" name="Text 41"/>
          <p:cNvSpPr txBox="1"/>
          <p:nvPr/>
        </p:nvSpPr>
        <p:spPr>
          <a:xfrm>
            <a:off x="6839711" y="2379041"/>
            <a:ext cx="1713128"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循環型市場</a:t>
            </a:r>
            <a:endParaRPr lang="en-US" sz="900" dirty="0"/>
          </a:p>
        </p:txBody>
      </p:sp>
      <p:sp>
        <p:nvSpPr>
          <p:cNvPr id="52" name="Text 42"/>
          <p:cNvSpPr txBox="1"/>
          <p:nvPr/>
        </p:nvSpPr>
        <p:spPr>
          <a:xfrm>
            <a:off x="6839711" y="2500428"/>
            <a:ext cx="1713128"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地域活性化</a:t>
            </a:r>
            <a:endParaRPr lang="en-US" sz="1050" dirty="0"/>
          </a:p>
        </p:txBody>
      </p:sp>
      <p:sp>
        <p:nvSpPr>
          <p:cNvPr id="53" name="Shape 43"/>
          <p:cNvSpPr/>
          <p:nvPr/>
        </p:nvSpPr>
        <p:spPr>
          <a:xfrm>
            <a:off x="6468693" y="2789835"/>
            <a:ext cx="285979" cy="285979"/>
          </a:xfrm>
          <a:prstGeom prst="roundRect">
            <a:avLst>
              <a:gd name="adj" fmla="val 95923"/>
            </a:avLst>
          </a:prstGeom>
          <a:solidFill>
            <a:srgbClr val="1A365D"/>
          </a:solidFill>
          <a:ln w="12700">
            <a:solidFill>
              <a:srgbClr val="FFFFFF">
                <a:alpha val="0"/>
              </a:srgbClr>
            </a:solidFill>
            <a:prstDash val="solid"/>
          </a:ln>
        </p:spPr>
      </p:sp>
      <p:pic>
        <p:nvPicPr>
          <p:cNvPr id="54" name="Image 8" descr="preencoded.png"/>
          <p:cNvPicPr>
            <a:picLocks noChangeAspect="1"/>
          </p:cNvPicPr>
          <p:nvPr/>
        </p:nvPicPr>
        <p:blipFill>
          <a:blip r:embed="rId11"/>
          <a:srcRect l="-1064" r="-1064"/>
          <a:stretch/>
        </p:blipFill>
        <p:spPr>
          <a:xfrm>
            <a:off x="6529044" y="2868702"/>
            <a:ext cx="164592" cy="128930"/>
          </a:xfrm>
          <a:prstGeom prst="rect">
            <a:avLst/>
          </a:prstGeom>
        </p:spPr>
      </p:pic>
      <p:sp>
        <p:nvSpPr>
          <p:cNvPr id="55" name="Text 44"/>
          <p:cNvSpPr txBox="1"/>
          <p:nvPr/>
        </p:nvSpPr>
        <p:spPr>
          <a:xfrm>
            <a:off x="6839711" y="2786406"/>
            <a:ext cx="1713128"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社会課題解決</a:t>
            </a:r>
            <a:endParaRPr lang="en-US" sz="900" dirty="0"/>
          </a:p>
        </p:txBody>
      </p:sp>
      <p:sp>
        <p:nvSpPr>
          <p:cNvPr id="56" name="Text 45"/>
          <p:cNvSpPr txBox="1"/>
          <p:nvPr/>
        </p:nvSpPr>
        <p:spPr>
          <a:xfrm>
            <a:off x="6839711" y="2907792"/>
            <a:ext cx="1713128"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多様なニーズ対応</a:t>
            </a:r>
            <a:endParaRPr lang="en-US" sz="1050" dirty="0"/>
          </a:p>
        </p:txBody>
      </p:sp>
      <p:sp>
        <p:nvSpPr>
          <p:cNvPr id="57" name="Shape 46"/>
          <p:cNvSpPr/>
          <p:nvPr/>
        </p:nvSpPr>
        <p:spPr>
          <a:xfrm>
            <a:off x="282777" y="5934913"/>
            <a:ext cx="8286521" cy="6858"/>
          </a:xfrm>
          <a:prstGeom prst="rect">
            <a:avLst/>
          </a:prstGeom>
          <a:solidFill>
            <a:srgbClr val="E2E8F0"/>
          </a:solidFill>
          <a:ln w="12700">
            <a:solidFill>
              <a:srgbClr val="E2E8F0">
                <a:alpha val="0"/>
              </a:srgbClr>
            </a:solidFill>
            <a:prstDash val="solid"/>
          </a:ln>
        </p:spPr>
      </p:sp>
      <p:sp>
        <p:nvSpPr>
          <p:cNvPr id="58" name="Text 47"/>
          <p:cNvSpPr txBox="1"/>
          <p:nvPr/>
        </p:nvSpPr>
        <p:spPr>
          <a:xfrm>
            <a:off x="423364" y="6038469"/>
            <a:ext cx="1835741" cy="163906"/>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出典：概要P4-6,7-9、全国計画P4-5 </a:t>
            </a:r>
            <a:endParaRPr lang="en-US" sz="900" dirty="0"/>
          </a:p>
        </p:txBody>
      </p:sp>
      <p:pic>
        <p:nvPicPr>
          <p:cNvPr id="59" name="Image 9" descr="preencoded.png"/>
          <p:cNvPicPr>
            <a:picLocks noChangeAspect="1"/>
          </p:cNvPicPr>
          <p:nvPr/>
        </p:nvPicPr>
        <p:blipFill>
          <a:blip r:embed="rId12"/>
          <a:srcRect l="-133" r="-133"/>
          <a:stretch/>
        </p:blipFill>
        <p:spPr>
          <a:xfrm>
            <a:off x="282775" y="6063844"/>
            <a:ext cx="86559" cy="115103"/>
          </a:xfrm>
          <a:prstGeom prst="rect">
            <a:avLst/>
          </a:prstGeom>
        </p:spPr>
      </p:pic>
      <p:sp>
        <p:nvSpPr>
          <p:cNvPr id="60" name="Text 48"/>
          <p:cNvSpPr txBox="1"/>
          <p:nvPr/>
        </p:nvSpPr>
        <p:spPr>
          <a:xfrm>
            <a:off x="8344355" y="6028182"/>
            <a:ext cx="271577"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9</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61" name="Text 49"/>
          <p:cNvSpPr txBox="1"/>
          <p:nvPr/>
        </p:nvSpPr>
        <p:spPr>
          <a:xfrm>
            <a:off x="8344356" y="6028182"/>
            <a:ext cx="122072"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Shape 1"/>
          <p:cNvSpPr/>
          <p:nvPr/>
        </p:nvSpPr>
        <p:spPr>
          <a:xfrm>
            <a:off x="0" y="693190"/>
            <a:ext cx="9143771" cy="5143500"/>
          </a:xfrm>
          <a:prstGeom prst="rect">
            <a:avLst/>
          </a:prstGeom>
          <a:solidFill>
            <a:srgbClr val="FFFFFF"/>
          </a:solidFill>
          <a:ln w="12700">
            <a:solidFill>
              <a:srgbClr val="FFFFFF">
                <a:alpha val="0"/>
              </a:srgbClr>
            </a:solidFill>
            <a:prstDash val="solid"/>
          </a:ln>
        </p:spPr>
      </p:sp>
      <p:sp>
        <p:nvSpPr>
          <p:cNvPr id="5" name="Shape 3"/>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10" name="Text 8"/>
          <p:cNvSpPr txBox="1"/>
          <p:nvPr/>
        </p:nvSpPr>
        <p:spPr>
          <a:xfrm>
            <a:off x="428624" y="1044319"/>
            <a:ext cx="8429854" cy="329184"/>
          </a:xfrm>
          <a:prstGeom prst="rect">
            <a:avLst/>
          </a:prstGeom>
          <a:noFill/>
          <a:ln/>
        </p:spPr>
        <p:txBody>
          <a:bodyPr wrap="square" lIns="0" tIns="0" rIns="0" bIns="0" rtlCol="0" anchor="ctr"/>
          <a:lstStyle/>
          <a:p>
            <a:r>
              <a:rPr lang="en-US" sz="2400" b="1" kern="0" spc="56" dirty="0" err="1">
                <a:solidFill>
                  <a:srgbClr val="1A365D"/>
                </a:solidFill>
                <a:latin typeface="Noto Sans JP" pitchFamily="34" charset="0"/>
                <a:ea typeface="Noto Sans JP" pitchFamily="34" charset="-122"/>
                <a:cs typeface="Noto Sans JP" pitchFamily="34" charset="-120"/>
              </a:rPr>
              <a:t>空き家アドバイザー協議会の役割</a:t>
            </a:r>
            <a:endParaRPr lang="en-US" sz="2400" dirty="0"/>
          </a:p>
        </p:txBody>
      </p:sp>
      <p:sp>
        <p:nvSpPr>
          <p:cNvPr id="11" name="Text 9"/>
          <p:cNvSpPr txBox="1"/>
          <p:nvPr/>
        </p:nvSpPr>
        <p:spPr>
          <a:xfrm>
            <a:off x="428624" y="1430424"/>
            <a:ext cx="8429854" cy="150191"/>
          </a:xfrm>
          <a:prstGeom prst="rect">
            <a:avLst/>
          </a:prstGeom>
          <a:noFill/>
          <a:ln/>
        </p:spPr>
        <p:txBody>
          <a:bodyPr wrap="square" lIns="0" tIns="0" rIns="0" bIns="0" rtlCol="0" anchor="ctr"/>
          <a:lstStyle/>
          <a:p>
            <a:r>
              <a:rPr lang="en-US" sz="1000" dirty="0">
                <a:solidFill>
                  <a:srgbClr val="4A5568"/>
                </a:solidFill>
                <a:latin typeface="Noto Sans JP" pitchFamily="34" charset="0"/>
                <a:ea typeface="Noto Sans JP" pitchFamily="34" charset="-122"/>
                <a:cs typeface="Noto Sans JP" pitchFamily="34" charset="-120"/>
              </a:rPr>
              <a:t>「気づき」と「つなぎ」が重要—早期介入から地域連携までの総合的支援</a:t>
            </a:r>
            <a:endParaRPr lang="en-US" sz="1000" dirty="0"/>
          </a:p>
        </p:txBody>
      </p:sp>
      <p:sp>
        <p:nvSpPr>
          <p:cNvPr id="12" name="Shape 10"/>
          <p:cNvSpPr/>
          <p:nvPr/>
        </p:nvSpPr>
        <p:spPr>
          <a:xfrm>
            <a:off x="428624" y="1694458"/>
            <a:ext cx="5929427" cy="1586255"/>
          </a:xfrm>
          <a:prstGeom prst="roundRect">
            <a:avLst>
              <a:gd name="adj" fmla="val 3116"/>
            </a:avLst>
          </a:prstGeom>
          <a:solidFill>
            <a:srgbClr val="FFFFFF"/>
          </a:solidFill>
          <a:ln w="12700">
            <a:solidFill>
              <a:srgbClr val="E2E8F0"/>
            </a:solidFill>
            <a:prstDash val="solid"/>
          </a:ln>
        </p:spPr>
      </p:sp>
      <p:sp>
        <p:nvSpPr>
          <p:cNvPr id="13" name="Text 11"/>
          <p:cNvSpPr txBox="1"/>
          <p:nvPr/>
        </p:nvSpPr>
        <p:spPr>
          <a:xfrm>
            <a:off x="707058" y="1819959"/>
            <a:ext cx="2612445" cy="189967"/>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空き家アドバイザー協議会の4つの役割 </a:t>
            </a:r>
            <a:endParaRPr lang="en-US" sz="1050" dirty="0"/>
          </a:p>
        </p:txBody>
      </p:sp>
      <p:pic>
        <p:nvPicPr>
          <p:cNvPr id="14" name="Image 0" descr="preencoded.png"/>
          <p:cNvPicPr>
            <a:picLocks noChangeAspect="1"/>
          </p:cNvPicPr>
          <p:nvPr/>
        </p:nvPicPr>
        <p:blipFill>
          <a:blip r:embed="rId3"/>
          <a:srcRect t="-43" b="-43"/>
          <a:stretch/>
        </p:blipFill>
        <p:spPr>
          <a:xfrm>
            <a:off x="550011" y="1848077"/>
            <a:ext cx="100127" cy="114529"/>
          </a:xfrm>
          <a:prstGeom prst="rect">
            <a:avLst/>
          </a:prstGeom>
        </p:spPr>
      </p:pic>
      <p:sp>
        <p:nvSpPr>
          <p:cNvPr id="15" name="Shape 12"/>
          <p:cNvSpPr/>
          <p:nvPr/>
        </p:nvSpPr>
        <p:spPr>
          <a:xfrm>
            <a:off x="5690082" y="1815844"/>
            <a:ext cx="550012" cy="178308"/>
          </a:xfrm>
          <a:prstGeom prst="roundRect">
            <a:avLst>
              <a:gd name="adj" fmla="val 123077"/>
            </a:avLst>
          </a:prstGeom>
          <a:solidFill>
            <a:srgbClr val="F7FAFC"/>
          </a:solidFill>
          <a:ln w="12700">
            <a:solidFill>
              <a:srgbClr val="FFFFFF">
                <a:alpha val="0"/>
              </a:srgbClr>
            </a:solidFill>
            <a:prstDash val="solid"/>
          </a:ln>
        </p:spPr>
      </p:sp>
      <p:sp>
        <p:nvSpPr>
          <p:cNvPr id="16" name="Text 13"/>
          <p:cNvSpPr txBox="1"/>
          <p:nvPr/>
        </p:nvSpPr>
        <p:spPr>
          <a:xfrm>
            <a:off x="5540188" y="1815844"/>
            <a:ext cx="743111" cy="213970"/>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専門家支援</a:t>
            </a:r>
            <a:endParaRPr lang="en-US" sz="900" dirty="0"/>
          </a:p>
        </p:txBody>
      </p:sp>
      <p:sp>
        <p:nvSpPr>
          <p:cNvPr id="17" name="Text 14"/>
          <p:cNvSpPr txBox="1"/>
          <p:nvPr/>
        </p:nvSpPr>
        <p:spPr>
          <a:xfrm>
            <a:off x="550011" y="2080564"/>
            <a:ext cx="5829300" cy="164592"/>
          </a:xfrm>
          <a:prstGeom prst="rect">
            <a:avLst/>
          </a:prstGeom>
          <a:noFill/>
          <a:ln/>
        </p:spPr>
        <p:txBody>
          <a:bodyPr wrap="square" lIns="0" tIns="0" rIns="0" bIns="0" rtlCol="0" anchor="ctr"/>
          <a:lstStyle/>
          <a:p>
            <a:r>
              <a:rPr lang="en-US" sz="900" b="1" dirty="0" err="1">
                <a:solidFill>
                  <a:srgbClr val="4A5568"/>
                </a:solidFill>
                <a:latin typeface="Noto Sans JP" pitchFamily="34" charset="0"/>
                <a:ea typeface="Noto Sans JP" pitchFamily="34" charset="-122"/>
                <a:cs typeface="Noto Sans JP" pitchFamily="34" charset="-120"/>
              </a:rPr>
              <a:t>早期介入</a:t>
            </a:r>
            <a:r>
              <a:rPr lang="en-US" sz="900" b="1" dirty="0">
                <a:solidFill>
                  <a:srgbClr val="4A5568"/>
                </a:solidFill>
                <a:latin typeface="Noto Sans JP" pitchFamily="34" charset="0"/>
                <a:ea typeface="Noto Sans JP" pitchFamily="34" charset="-122"/>
                <a:cs typeface="Noto Sans JP" pitchFamily="34" charset="-120"/>
              </a:rPr>
              <a:t>：</a:t>
            </a:r>
          </a:p>
          <a:p>
            <a:r>
              <a:rPr lang="en-US" sz="900" dirty="0" err="1">
                <a:solidFill>
                  <a:srgbClr val="4A5568"/>
                </a:solidFill>
                <a:latin typeface="Noto Sans JP" pitchFamily="34" charset="0"/>
                <a:ea typeface="Noto Sans JP" pitchFamily="34" charset="-122"/>
                <a:cs typeface="Noto Sans JP" pitchFamily="34" charset="-120"/>
              </a:rPr>
              <a:t>相続前・高齢期からの相談受付と啓発。相続発生前の早期介入、住まいの終活設計、適切な相続・管理の促進</a:t>
            </a:r>
            <a:endParaRPr lang="en-US" sz="900" dirty="0"/>
          </a:p>
        </p:txBody>
      </p:sp>
      <p:sp>
        <p:nvSpPr>
          <p:cNvPr id="18" name="Text 15"/>
          <p:cNvSpPr txBox="1"/>
          <p:nvPr/>
        </p:nvSpPr>
        <p:spPr>
          <a:xfrm>
            <a:off x="550011" y="2316478"/>
            <a:ext cx="5829300" cy="164592"/>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ライフプラン×住まいの終活設計：</a:t>
            </a:r>
            <a:r>
              <a:rPr lang="en-US" sz="900" dirty="0">
                <a:solidFill>
                  <a:srgbClr val="4A5568"/>
                </a:solidFill>
                <a:latin typeface="Noto Sans JP" pitchFamily="34" charset="0"/>
                <a:ea typeface="Noto Sans JP" pitchFamily="34" charset="-122"/>
                <a:cs typeface="Noto Sans JP" pitchFamily="34" charset="-120"/>
              </a:rPr>
              <a:t>売却・賃貸・転用の選択肢提示、所有者の意向確認・記録化</a:t>
            </a:r>
            <a:endParaRPr lang="en-US" sz="900" dirty="0"/>
          </a:p>
        </p:txBody>
      </p:sp>
      <p:sp>
        <p:nvSpPr>
          <p:cNvPr id="19" name="Text 16"/>
          <p:cNvSpPr txBox="1"/>
          <p:nvPr/>
        </p:nvSpPr>
        <p:spPr>
          <a:xfrm>
            <a:off x="550011" y="2551708"/>
            <a:ext cx="5743575" cy="300380"/>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居住支援協議会等との連携：</a:t>
            </a:r>
            <a:r>
              <a:rPr lang="en-US" sz="900" dirty="0">
                <a:solidFill>
                  <a:srgbClr val="4A5568"/>
                </a:solidFill>
                <a:latin typeface="Noto Sans JP" pitchFamily="34" charset="0"/>
                <a:ea typeface="Noto Sans JP" pitchFamily="34" charset="-122"/>
                <a:cs typeface="Noto Sans JP" pitchFamily="34" charset="-120"/>
              </a:rPr>
              <a:t>不動産×福祉×行政の「つなぎ」、居住支援法人、不動産や福祉関係の事業者及び団体、市区町村等の関係者が連携した居住支援体制の構築</a:t>
            </a:r>
            <a:endParaRPr lang="en-US" sz="900" dirty="0"/>
          </a:p>
        </p:txBody>
      </p:sp>
      <p:sp>
        <p:nvSpPr>
          <p:cNvPr id="20" name="Text 17"/>
          <p:cNvSpPr txBox="1"/>
          <p:nvPr/>
        </p:nvSpPr>
        <p:spPr>
          <a:xfrm>
            <a:off x="550011" y="2923411"/>
            <a:ext cx="5829300" cy="164592"/>
          </a:xfrm>
          <a:prstGeom prst="rect">
            <a:avLst/>
          </a:prstGeom>
          <a:noFill/>
          <a:ln/>
        </p:spPr>
        <p:txBody>
          <a:bodyPr wrap="square" lIns="0" tIns="0" rIns="0" bIns="0" rtlCol="0" anchor="ctr"/>
          <a:lstStyle/>
          <a:p>
            <a:r>
              <a:rPr lang="en-US" sz="900" b="1" dirty="0">
                <a:solidFill>
                  <a:srgbClr val="4A5568"/>
                </a:solidFill>
                <a:latin typeface="Noto Sans JP" pitchFamily="34" charset="0"/>
                <a:ea typeface="Noto Sans JP" pitchFamily="34" charset="-122"/>
                <a:cs typeface="Noto Sans JP" pitchFamily="34" charset="-120"/>
              </a:rPr>
              <a:t>所有者・地域・事業者間の合意形成支援：</a:t>
            </a:r>
            <a:r>
              <a:rPr lang="en-US" sz="900" dirty="0">
                <a:solidFill>
                  <a:srgbClr val="4A5568"/>
                </a:solidFill>
                <a:latin typeface="Noto Sans JP" pitchFamily="34" charset="0"/>
                <a:ea typeface="Noto Sans JP" pitchFamily="34" charset="-122"/>
                <a:cs typeface="Noto Sans JP" pitchFamily="34" charset="-120"/>
              </a:rPr>
              <a:t>利害調整、合意形成、円滑な取引の促進</a:t>
            </a:r>
            <a:endParaRPr lang="en-US" sz="900" dirty="0"/>
          </a:p>
        </p:txBody>
      </p:sp>
      <p:sp>
        <p:nvSpPr>
          <p:cNvPr id="21" name="Shape 18"/>
          <p:cNvSpPr/>
          <p:nvPr/>
        </p:nvSpPr>
        <p:spPr>
          <a:xfrm>
            <a:off x="428624" y="3423360"/>
            <a:ext cx="5929427" cy="521208"/>
          </a:xfrm>
          <a:prstGeom prst="roundRect">
            <a:avLst>
              <a:gd name="adj" fmla="val 28839"/>
            </a:avLst>
          </a:prstGeom>
          <a:solidFill>
            <a:srgbClr val="FEF3C7"/>
          </a:solidFill>
          <a:ln w="12700">
            <a:solidFill>
              <a:srgbClr val="F59E0B"/>
            </a:solidFill>
            <a:prstDash val="solid"/>
          </a:ln>
        </p:spPr>
      </p:sp>
      <p:sp>
        <p:nvSpPr>
          <p:cNvPr id="22" name="Text 19"/>
          <p:cNvSpPr txBox="1"/>
          <p:nvPr/>
        </p:nvSpPr>
        <p:spPr>
          <a:xfrm>
            <a:off x="679627" y="3516628"/>
            <a:ext cx="5728487" cy="143333"/>
          </a:xfrm>
          <a:prstGeom prst="rect">
            <a:avLst/>
          </a:prstGeom>
          <a:noFill/>
          <a:ln/>
        </p:spPr>
        <p:txBody>
          <a:bodyPr wrap="square" lIns="0" tIns="0" rIns="0" bIns="0" rtlCol="0" anchor="ctr"/>
          <a:lstStyle/>
          <a:p>
            <a:r>
              <a:rPr lang="en-US" sz="900" b="1" dirty="0">
                <a:solidFill>
                  <a:srgbClr val="92400E"/>
                </a:solidFill>
                <a:latin typeface="Noto Sans JP" pitchFamily="34" charset="0"/>
                <a:ea typeface="Noto Sans JP" pitchFamily="34" charset="-122"/>
                <a:cs typeface="Noto Sans JP" pitchFamily="34" charset="-120"/>
              </a:rPr>
              <a:t> 重要ポイント </a:t>
            </a:r>
            <a:endParaRPr lang="en-US" sz="900" dirty="0"/>
          </a:p>
        </p:txBody>
      </p:sp>
      <p:pic>
        <p:nvPicPr>
          <p:cNvPr id="23" name="Image 1" descr="preencoded.png"/>
          <p:cNvPicPr>
            <a:picLocks noChangeAspect="1"/>
          </p:cNvPicPr>
          <p:nvPr/>
        </p:nvPicPr>
        <p:blipFill>
          <a:blip r:embed="rId4"/>
          <a:srcRect l="-2512" r="-2512"/>
          <a:stretch/>
        </p:blipFill>
        <p:spPr>
          <a:xfrm>
            <a:off x="521207" y="3543375"/>
            <a:ext cx="78867" cy="100127"/>
          </a:xfrm>
          <a:prstGeom prst="rect">
            <a:avLst/>
          </a:prstGeom>
        </p:spPr>
      </p:pic>
      <p:sp>
        <p:nvSpPr>
          <p:cNvPr id="24" name="Text 20"/>
          <p:cNvSpPr txBox="1"/>
          <p:nvPr/>
        </p:nvSpPr>
        <p:spPr>
          <a:xfrm>
            <a:off x="521207" y="3716197"/>
            <a:ext cx="5886908" cy="135788"/>
          </a:xfrm>
          <a:prstGeom prst="rect">
            <a:avLst/>
          </a:prstGeom>
          <a:noFill/>
          <a:ln/>
        </p:spPr>
        <p:txBody>
          <a:bodyPr wrap="square" lIns="0" tIns="0" rIns="0" bIns="0" rtlCol="0" anchor="ctr"/>
          <a:lstStyle/>
          <a:p>
            <a:r>
              <a:rPr lang="en-US" sz="900" dirty="0" err="1">
                <a:solidFill>
                  <a:srgbClr val="92400E"/>
                </a:solidFill>
                <a:latin typeface="Noto Sans JP" pitchFamily="34" charset="0"/>
                <a:ea typeface="Noto Sans JP" pitchFamily="34" charset="-122"/>
                <a:cs typeface="Noto Sans JP" pitchFamily="34" charset="-120"/>
              </a:rPr>
              <a:t>空き家アドバイザー協議会の価値は様々な業種が集まり、ワンストップで「問題解決」から「価値創造」へ</a:t>
            </a:r>
            <a:r>
              <a:rPr lang="en-US" sz="900" dirty="0">
                <a:solidFill>
                  <a:srgbClr val="92400E"/>
                </a:solidFill>
                <a:latin typeface="Noto Sans JP" pitchFamily="34" charset="0"/>
                <a:ea typeface="Noto Sans JP" pitchFamily="34" charset="-122"/>
                <a:cs typeface="Noto Sans JP" pitchFamily="34" charset="-120"/>
              </a:rPr>
              <a:t>。</a:t>
            </a:r>
          </a:p>
          <a:p>
            <a:r>
              <a:rPr lang="en-US" sz="900" dirty="0" err="1">
                <a:solidFill>
                  <a:srgbClr val="92400E"/>
                </a:solidFill>
                <a:latin typeface="Noto Sans JP" pitchFamily="34" charset="0"/>
                <a:ea typeface="Noto Sans JP" pitchFamily="34" charset="-122"/>
                <a:cs typeface="Noto Sans JP" pitchFamily="34" charset="-120"/>
              </a:rPr>
              <a:t>早期介入と地域連携が鍵となる</a:t>
            </a:r>
            <a:r>
              <a:rPr lang="en-US" sz="900" dirty="0">
                <a:solidFill>
                  <a:srgbClr val="92400E"/>
                </a:solidFill>
                <a:latin typeface="Noto Sans JP" pitchFamily="34" charset="0"/>
                <a:ea typeface="Noto Sans JP" pitchFamily="34" charset="-122"/>
                <a:cs typeface="Noto Sans JP" pitchFamily="34" charset="-120"/>
              </a:rPr>
              <a:t>。</a:t>
            </a:r>
            <a:endParaRPr lang="en-US" sz="900" dirty="0"/>
          </a:p>
        </p:txBody>
      </p:sp>
      <p:sp>
        <p:nvSpPr>
          <p:cNvPr id="25" name="Shape 21"/>
          <p:cNvSpPr/>
          <p:nvPr/>
        </p:nvSpPr>
        <p:spPr>
          <a:xfrm>
            <a:off x="6497269" y="1694457"/>
            <a:ext cx="2221992" cy="3493466"/>
          </a:xfrm>
          <a:prstGeom prst="roundRect">
            <a:avLst>
              <a:gd name="adj" fmla="val 1588"/>
            </a:avLst>
          </a:prstGeom>
          <a:solidFill>
            <a:srgbClr val="F8FAFC"/>
          </a:solidFill>
          <a:ln w="12700">
            <a:solidFill>
              <a:srgbClr val="E2E8F0"/>
            </a:solidFill>
            <a:prstDash val="solid"/>
          </a:ln>
        </p:spPr>
      </p:sp>
      <p:sp>
        <p:nvSpPr>
          <p:cNvPr id="26" name="Text 22"/>
          <p:cNvSpPr txBox="1"/>
          <p:nvPr/>
        </p:nvSpPr>
        <p:spPr>
          <a:xfrm>
            <a:off x="6618654" y="1815844"/>
            <a:ext cx="2121866" cy="150191"/>
          </a:xfrm>
          <a:prstGeom prst="rect">
            <a:avLst/>
          </a:prstGeom>
          <a:noFill/>
          <a:ln/>
        </p:spPr>
        <p:txBody>
          <a:bodyPr wrap="square" lIns="0" tIns="0" rIns="0" bIns="0" rtlCol="0" anchor="ctr"/>
          <a:lstStyle/>
          <a:p>
            <a:r>
              <a:rPr lang="en-US" sz="1000" b="1" dirty="0">
                <a:solidFill>
                  <a:srgbClr val="1A365D"/>
                </a:solidFill>
                <a:latin typeface="Noto Sans JP" pitchFamily="34" charset="0"/>
                <a:ea typeface="Noto Sans JP" pitchFamily="34" charset="-122"/>
                <a:cs typeface="Noto Sans JP" pitchFamily="34" charset="-120"/>
              </a:rPr>
              <a:t>連携フロー</a:t>
            </a:r>
            <a:endParaRPr lang="en-US" sz="1000" dirty="0"/>
          </a:p>
        </p:txBody>
      </p:sp>
      <p:sp>
        <p:nvSpPr>
          <p:cNvPr id="27" name="Shape 23"/>
          <p:cNvSpPr/>
          <p:nvPr/>
        </p:nvSpPr>
        <p:spPr>
          <a:xfrm>
            <a:off x="6618655" y="2051760"/>
            <a:ext cx="1978533" cy="407366"/>
          </a:xfrm>
          <a:prstGeom prst="roundRect">
            <a:avLst>
              <a:gd name="adj" fmla="val 35442"/>
            </a:avLst>
          </a:prstGeom>
          <a:solidFill>
            <a:srgbClr val="FFFFFF"/>
          </a:solidFill>
          <a:ln w="12700">
            <a:solidFill>
              <a:srgbClr val="E2E8F0"/>
            </a:solidFill>
            <a:prstDash val="solid"/>
          </a:ln>
        </p:spPr>
      </p:sp>
      <p:sp>
        <p:nvSpPr>
          <p:cNvPr id="28" name="Shape 24"/>
          <p:cNvSpPr/>
          <p:nvPr/>
        </p:nvSpPr>
        <p:spPr>
          <a:xfrm>
            <a:off x="6683121" y="2116225"/>
            <a:ext cx="228371" cy="228371"/>
          </a:xfrm>
          <a:prstGeom prst="roundRect">
            <a:avLst>
              <a:gd name="adj" fmla="val 112613"/>
            </a:avLst>
          </a:prstGeom>
          <a:solidFill>
            <a:srgbClr val="F0F7FF"/>
          </a:solidFill>
          <a:ln w="12700">
            <a:solidFill>
              <a:srgbClr val="FFFFFF">
                <a:alpha val="0"/>
              </a:srgbClr>
            </a:solidFill>
            <a:prstDash val="solid"/>
          </a:ln>
        </p:spPr>
      </p:sp>
      <p:pic>
        <p:nvPicPr>
          <p:cNvPr id="29" name="Image 2" descr="preencoded.png"/>
          <p:cNvPicPr>
            <a:picLocks noChangeAspect="1"/>
          </p:cNvPicPr>
          <p:nvPr/>
        </p:nvPicPr>
        <p:blipFill>
          <a:blip r:embed="rId5"/>
          <a:srcRect l="-837" r="-837"/>
          <a:stretch/>
        </p:blipFill>
        <p:spPr>
          <a:xfrm>
            <a:off x="6740042" y="2180690"/>
            <a:ext cx="114529" cy="100127"/>
          </a:xfrm>
          <a:prstGeom prst="rect">
            <a:avLst/>
          </a:prstGeom>
        </p:spPr>
      </p:pic>
      <p:sp>
        <p:nvSpPr>
          <p:cNvPr id="30" name="Text 25"/>
          <p:cNvSpPr txBox="1"/>
          <p:nvPr/>
        </p:nvSpPr>
        <p:spPr>
          <a:xfrm>
            <a:off x="6968412" y="2116225"/>
            <a:ext cx="168981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不動産業者</a:t>
            </a:r>
            <a:endParaRPr lang="en-US" sz="900" dirty="0"/>
          </a:p>
        </p:txBody>
      </p:sp>
      <p:sp>
        <p:nvSpPr>
          <p:cNvPr id="31" name="Text 26"/>
          <p:cNvSpPr txBox="1"/>
          <p:nvPr/>
        </p:nvSpPr>
        <p:spPr>
          <a:xfrm>
            <a:off x="6968412" y="2260243"/>
            <a:ext cx="168981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物件情報・取引支援</a:t>
            </a:r>
            <a:endParaRPr lang="en-US" sz="900" dirty="0"/>
          </a:p>
        </p:txBody>
      </p:sp>
      <p:sp>
        <p:nvSpPr>
          <p:cNvPr id="32" name="Shape 27"/>
          <p:cNvSpPr/>
          <p:nvPr/>
        </p:nvSpPr>
        <p:spPr>
          <a:xfrm>
            <a:off x="6618655" y="2511931"/>
            <a:ext cx="1978533" cy="407366"/>
          </a:xfrm>
          <a:prstGeom prst="roundRect">
            <a:avLst>
              <a:gd name="adj" fmla="val 35442"/>
            </a:avLst>
          </a:prstGeom>
          <a:solidFill>
            <a:srgbClr val="FFFFFF"/>
          </a:solidFill>
          <a:ln w="12700">
            <a:solidFill>
              <a:srgbClr val="E2E8F0"/>
            </a:solidFill>
            <a:prstDash val="solid"/>
          </a:ln>
        </p:spPr>
      </p:sp>
      <p:sp>
        <p:nvSpPr>
          <p:cNvPr id="33" name="Shape 28"/>
          <p:cNvSpPr/>
          <p:nvPr/>
        </p:nvSpPr>
        <p:spPr>
          <a:xfrm>
            <a:off x="6683121" y="2576397"/>
            <a:ext cx="228371" cy="228371"/>
          </a:xfrm>
          <a:prstGeom prst="roundRect">
            <a:avLst>
              <a:gd name="adj" fmla="val 112613"/>
            </a:avLst>
          </a:prstGeom>
          <a:solidFill>
            <a:srgbClr val="F0F7FF"/>
          </a:solidFill>
          <a:ln w="12700">
            <a:solidFill>
              <a:srgbClr val="FFFFFF">
                <a:alpha val="0"/>
              </a:srgbClr>
            </a:solidFill>
            <a:prstDash val="solid"/>
          </a:ln>
        </p:spPr>
      </p:sp>
      <p:pic>
        <p:nvPicPr>
          <p:cNvPr id="34" name="Image 3" descr="preencoded.png"/>
          <p:cNvPicPr>
            <a:picLocks noChangeAspect="1"/>
          </p:cNvPicPr>
          <p:nvPr/>
        </p:nvPicPr>
        <p:blipFill>
          <a:blip r:embed="rId6"/>
          <a:srcRect l="-1507" r="-1507"/>
          <a:stretch/>
        </p:blipFill>
        <p:spPr>
          <a:xfrm>
            <a:off x="6733184" y="2640176"/>
            <a:ext cx="128930" cy="100127"/>
          </a:xfrm>
          <a:prstGeom prst="rect">
            <a:avLst/>
          </a:prstGeom>
        </p:spPr>
      </p:pic>
      <p:sp>
        <p:nvSpPr>
          <p:cNvPr id="35" name="Text 29"/>
          <p:cNvSpPr txBox="1"/>
          <p:nvPr/>
        </p:nvSpPr>
        <p:spPr>
          <a:xfrm>
            <a:off x="6968412" y="2576397"/>
            <a:ext cx="168981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福祉機関</a:t>
            </a:r>
            <a:endParaRPr lang="en-US" sz="900" dirty="0"/>
          </a:p>
        </p:txBody>
      </p:sp>
      <p:sp>
        <p:nvSpPr>
          <p:cNvPr id="36" name="Text 30"/>
          <p:cNvSpPr txBox="1"/>
          <p:nvPr/>
        </p:nvSpPr>
        <p:spPr>
          <a:xfrm>
            <a:off x="6968412" y="2720415"/>
            <a:ext cx="168981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居住支援・見守り</a:t>
            </a:r>
            <a:endParaRPr lang="en-US" sz="900" dirty="0"/>
          </a:p>
        </p:txBody>
      </p:sp>
      <p:sp>
        <p:nvSpPr>
          <p:cNvPr id="37" name="Shape 31"/>
          <p:cNvSpPr/>
          <p:nvPr/>
        </p:nvSpPr>
        <p:spPr>
          <a:xfrm>
            <a:off x="6618655" y="2972103"/>
            <a:ext cx="1978533" cy="407366"/>
          </a:xfrm>
          <a:prstGeom prst="roundRect">
            <a:avLst>
              <a:gd name="adj" fmla="val 35442"/>
            </a:avLst>
          </a:prstGeom>
          <a:solidFill>
            <a:srgbClr val="FFFFFF"/>
          </a:solidFill>
          <a:ln w="12700">
            <a:solidFill>
              <a:srgbClr val="E2E8F0"/>
            </a:solidFill>
            <a:prstDash val="solid"/>
          </a:ln>
        </p:spPr>
      </p:sp>
      <p:sp>
        <p:nvSpPr>
          <p:cNvPr id="38" name="Shape 32"/>
          <p:cNvSpPr/>
          <p:nvPr/>
        </p:nvSpPr>
        <p:spPr>
          <a:xfrm>
            <a:off x="6683121" y="3036569"/>
            <a:ext cx="228371" cy="228371"/>
          </a:xfrm>
          <a:prstGeom prst="roundRect">
            <a:avLst>
              <a:gd name="adj" fmla="val 112613"/>
            </a:avLst>
          </a:prstGeom>
          <a:solidFill>
            <a:srgbClr val="F0F7FF"/>
          </a:solidFill>
          <a:ln w="12700">
            <a:solidFill>
              <a:srgbClr val="FFFFFF">
                <a:alpha val="0"/>
              </a:srgbClr>
            </a:solidFill>
            <a:prstDash val="solid"/>
          </a:ln>
        </p:spPr>
      </p:sp>
      <p:pic>
        <p:nvPicPr>
          <p:cNvPr id="39" name="Image 4" descr="preencoded.png"/>
          <p:cNvPicPr>
            <a:picLocks noChangeAspect="1"/>
          </p:cNvPicPr>
          <p:nvPr/>
        </p:nvPicPr>
        <p:blipFill>
          <a:blip r:embed="rId7"/>
          <a:srcRect l="-2512" r="-2512"/>
          <a:stretch/>
        </p:blipFill>
        <p:spPr>
          <a:xfrm>
            <a:off x="6757873" y="3100347"/>
            <a:ext cx="78867" cy="100127"/>
          </a:xfrm>
          <a:prstGeom prst="rect">
            <a:avLst/>
          </a:prstGeom>
        </p:spPr>
      </p:pic>
      <p:sp>
        <p:nvSpPr>
          <p:cNvPr id="40" name="Text 33"/>
          <p:cNvSpPr txBox="1"/>
          <p:nvPr/>
        </p:nvSpPr>
        <p:spPr>
          <a:xfrm>
            <a:off x="6968412" y="3036569"/>
            <a:ext cx="168981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行政機関</a:t>
            </a:r>
            <a:endParaRPr lang="en-US" sz="900" dirty="0"/>
          </a:p>
        </p:txBody>
      </p:sp>
      <p:sp>
        <p:nvSpPr>
          <p:cNvPr id="41" name="Text 34"/>
          <p:cNvSpPr txBox="1"/>
          <p:nvPr/>
        </p:nvSpPr>
        <p:spPr>
          <a:xfrm>
            <a:off x="6968412" y="3180587"/>
            <a:ext cx="168981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制度・補助金</a:t>
            </a:r>
            <a:endParaRPr lang="en-US" sz="900" dirty="0"/>
          </a:p>
        </p:txBody>
      </p:sp>
      <p:sp>
        <p:nvSpPr>
          <p:cNvPr id="42" name="Shape 35"/>
          <p:cNvSpPr/>
          <p:nvPr/>
        </p:nvSpPr>
        <p:spPr>
          <a:xfrm>
            <a:off x="6618655" y="3432275"/>
            <a:ext cx="1978533" cy="407366"/>
          </a:xfrm>
          <a:prstGeom prst="roundRect">
            <a:avLst>
              <a:gd name="adj" fmla="val 35442"/>
            </a:avLst>
          </a:prstGeom>
          <a:solidFill>
            <a:srgbClr val="FFFFFF"/>
          </a:solidFill>
          <a:ln w="12700">
            <a:solidFill>
              <a:srgbClr val="E2E8F0"/>
            </a:solidFill>
            <a:prstDash val="solid"/>
          </a:ln>
        </p:spPr>
      </p:sp>
      <p:sp>
        <p:nvSpPr>
          <p:cNvPr id="43" name="Shape 36"/>
          <p:cNvSpPr/>
          <p:nvPr/>
        </p:nvSpPr>
        <p:spPr>
          <a:xfrm>
            <a:off x="6683121" y="3496741"/>
            <a:ext cx="228371" cy="228371"/>
          </a:xfrm>
          <a:prstGeom prst="roundRect">
            <a:avLst>
              <a:gd name="adj" fmla="val 112613"/>
            </a:avLst>
          </a:prstGeom>
          <a:solidFill>
            <a:srgbClr val="F0F7FF"/>
          </a:solidFill>
          <a:ln w="12700">
            <a:solidFill>
              <a:srgbClr val="FFFFFF">
                <a:alpha val="0"/>
              </a:srgbClr>
            </a:solidFill>
            <a:prstDash val="solid"/>
          </a:ln>
        </p:spPr>
      </p:sp>
      <p:pic>
        <p:nvPicPr>
          <p:cNvPr id="44" name="Image 5" descr="preencoded.png"/>
          <p:cNvPicPr>
            <a:picLocks noChangeAspect="1"/>
          </p:cNvPicPr>
          <p:nvPr/>
        </p:nvPicPr>
        <p:blipFill>
          <a:blip r:embed="rId8"/>
          <a:srcRect l="-1507" r="-1507"/>
          <a:stretch/>
        </p:blipFill>
        <p:spPr>
          <a:xfrm>
            <a:off x="6733184" y="3560520"/>
            <a:ext cx="128930" cy="100127"/>
          </a:xfrm>
          <a:prstGeom prst="rect">
            <a:avLst/>
          </a:prstGeom>
        </p:spPr>
      </p:pic>
      <p:sp>
        <p:nvSpPr>
          <p:cNvPr id="45" name="Text 37"/>
          <p:cNvSpPr txBox="1"/>
          <p:nvPr/>
        </p:nvSpPr>
        <p:spPr>
          <a:xfrm>
            <a:off x="6968412" y="3496741"/>
            <a:ext cx="168981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地域住民</a:t>
            </a:r>
            <a:endParaRPr lang="en-US" sz="900" dirty="0"/>
          </a:p>
        </p:txBody>
      </p:sp>
      <p:sp>
        <p:nvSpPr>
          <p:cNvPr id="46" name="Text 38"/>
          <p:cNvSpPr txBox="1"/>
          <p:nvPr/>
        </p:nvSpPr>
        <p:spPr>
          <a:xfrm>
            <a:off x="6968412" y="3640759"/>
            <a:ext cx="1689812" cy="135788"/>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意向・合意形成</a:t>
            </a:r>
            <a:endParaRPr lang="en-US" sz="900" dirty="0"/>
          </a:p>
        </p:txBody>
      </p:sp>
      <p:sp>
        <p:nvSpPr>
          <p:cNvPr id="47" name="Shape 39"/>
          <p:cNvSpPr/>
          <p:nvPr/>
        </p:nvSpPr>
        <p:spPr>
          <a:xfrm>
            <a:off x="408051" y="5993831"/>
            <a:ext cx="8286521" cy="6858"/>
          </a:xfrm>
          <a:prstGeom prst="rect">
            <a:avLst/>
          </a:prstGeom>
          <a:solidFill>
            <a:srgbClr val="E2E8F0"/>
          </a:solidFill>
          <a:ln w="12700">
            <a:solidFill>
              <a:srgbClr val="E2E8F0">
                <a:alpha val="0"/>
              </a:srgbClr>
            </a:solidFill>
            <a:prstDash val="solid"/>
          </a:ln>
        </p:spPr>
      </p:sp>
      <p:sp>
        <p:nvSpPr>
          <p:cNvPr id="48" name="Text 40"/>
          <p:cNvSpPr txBox="1"/>
          <p:nvPr/>
        </p:nvSpPr>
        <p:spPr>
          <a:xfrm>
            <a:off x="548639" y="6097386"/>
            <a:ext cx="1964040" cy="143333"/>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出典：全国計画P2-3,13／概要P4,7-8 </a:t>
            </a:r>
            <a:endParaRPr lang="en-US" sz="900" dirty="0"/>
          </a:p>
        </p:txBody>
      </p:sp>
      <p:pic>
        <p:nvPicPr>
          <p:cNvPr id="49" name="Image 6" descr="preencoded.png"/>
          <p:cNvPicPr>
            <a:picLocks noChangeAspect="1"/>
          </p:cNvPicPr>
          <p:nvPr/>
        </p:nvPicPr>
        <p:blipFill>
          <a:blip r:embed="rId9"/>
          <a:srcRect l="-133" r="-133"/>
          <a:stretch/>
        </p:blipFill>
        <p:spPr>
          <a:xfrm>
            <a:off x="408049" y="6122762"/>
            <a:ext cx="86031" cy="114402"/>
          </a:xfrm>
          <a:prstGeom prst="rect">
            <a:avLst/>
          </a:prstGeom>
        </p:spPr>
      </p:pic>
      <p:sp>
        <p:nvSpPr>
          <p:cNvPr id="50" name="Text 41"/>
          <p:cNvSpPr txBox="1"/>
          <p:nvPr/>
        </p:nvSpPr>
        <p:spPr>
          <a:xfrm>
            <a:off x="8411336" y="6087100"/>
            <a:ext cx="329184"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10</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51" name="Text 42"/>
          <p:cNvSpPr txBox="1"/>
          <p:nvPr/>
        </p:nvSpPr>
        <p:spPr>
          <a:xfrm>
            <a:off x="8411336" y="6087100"/>
            <a:ext cx="178994"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10</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4" name="Shape 2"/>
          <p:cNvSpPr/>
          <p:nvPr/>
        </p:nvSpPr>
        <p:spPr>
          <a:xfrm>
            <a:off x="428625" y="946404"/>
            <a:ext cx="606933" cy="178308"/>
          </a:xfrm>
          <a:prstGeom prst="roundRect">
            <a:avLst>
              <a:gd name="adj" fmla="val 123077"/>
            </a:avLst>
          </a:prstGeom>
          <a:solidFill>
            <a:srgbClr val="FFFFFF">
              <a:alpha val="20000"/>
            </a:srgbClr>
          </a:solidFill>
          <a:ln w="12700">
            <a:solidFill>
              <a:srgbClr val="FFFFFF">
                <a:alpha val="0"/>
              </a:srgbClr>
            </a:solidFill>
            <a:prstDash val="solid"/>
          </a:ln>
        </p:spPr>
      </p:sp>
      <p:sp>
        <p:nvSpPr>
          <p:cNvPr id="6" name="Text 4"/>
          <p:cNvSpPr txBox="1"/>
          <p:nvPr/>
        </p:nvSpPr>
        <p:spPr>
          <a:xfrm>
            <a:off x="1143229" y="964234"/>
            <a:ext cx="543154" cy="143333"/>
          </a:xfrm>
          <a:prstGeom prst="rect">
            <a:avLst/>
          </a:prstGeom>
          <a:noFill/>
          <a:ln/>
        </p:spPr>
        <p:txBody>
          <a:bodyPr wrap="square" lIns="0" tIns="0" rIns="0" bIns="0" rtlCol="0" anchor="ctr"/>
          <a:lstStyle/>
          <a:p>
            <a:r>
              <a:rPr lang="en-US" sz="750" dirty="0">
                <a:solidFill>
                  <a:srgbClr val="FFFFFF"/>
                </a:solidFill>
                <a:latin typeface="Noto Sans JP" pitchFamily="34" charset="0"/>
                <a:ea typeface="Noto Sans JP" pitchFamily="34" charset="-122"/>
                <a:cs typeface="Noto Sans JP" pitchFamily="34" charset="-120"/>
              </a:rPr>
              <a:t>2026年4月</a:t>
            </a:r>
            <a:endParaRPr lang="en-US" sz="750" dirty="0"/>
          </a:p>
        </p:txBody>
      </p:sp>
      <p:sp>
        <p:nvSpPr>
          <p:cNvPr id="7" name="Text 5"/>
          <p:cNvSpPr txBox="1"/>
          <p:nvPr/>
        </p:nvSpPr>
        <p:spPr>
          <a:xfrm>
            <a:off x="1742618" y="964234"/>
            <a:ext cx="514350" cy="143333"/>
          </a:xfrm>
          <a:prstGeom prst="rect">
            <a:avLst/>
          </a:prstGeom>
          <a:noFill/>
          <a:ln/>
        </p:spPr>
        <p:txBody>
          <a:bodyPr wrap="square" lIns="0" tIns="0" rIns="0" bIns="0" rtlCol="0" anchor="ctr"/>
          <a:lstStyle/>
          <a:p>
            <a:r>
              <a:rPr lang="en-US" sz="750" dirty="0">
                <a:solidFill>
                  <a:srgbClr val="FFFFFF"/>
                </a:solidFill>
                <a:latin typeface="Noto Sans JP" pitchFamily="34" charset="0"/>
                <a:ea typeface="Noto Sans JP" pitchFamily="34" charset="-122"/>
                <a:cs typeface="Noto Sans JP" pitchFamily="34" charset="-120"/>
              </a:rPr>
              <a:t>令和8年度</a:t>
            </a:r>
            <a:endParaRPr lang="en-US" sz="750" dirty="0"/>
          </a:p>
        </p:txBody>
      </p:sp>
      <p:sp>
        <p:nvSpPr>
          <p:cNvPr id="8" name="Text 6"/>
          <p:cNvSpPr txBox="1"/>
          <p:nvPr/>
        </p:nvSpPr>
        <p:spPr>
          <a:xfrm>
            <a:off x="8015630" y="964234"/>
            <a:ext cx="757809" cy="143333"/>
          </a:xfrm>
          <a:prstGeom prst="rect">
            <a:avLst/>
          </a:prstGeom>
          <a:noFill/>
          <a:ln/>
        </p:spPr>
        <p:txBody>
          <a:bodyPr wrap="square" lIns="0" tIns="0" rIns="0" bIns="0" rtlCol="0" anchor="ctr"/>
          <a:lstStyle/>
          <a:p>
            <a:r>
              <a:rPr lang="en-US" sz="750" dirty="0">
                <a:solidFill>
                  <a:srgbClr val="FFFFFF">
                    <a:alpha val="80000"/>
                  </a:srgbClr>
                </a:solidFill>
                <a:latin typeface="Noto Sans JP" pitchFamily="34" charset="0"/>
                <a:ea typeface="Noto Sans JP" pitchFamily="34" charset="-122"/>
                <a:cs typeface="Noto Sans JP" pitchFamily="34" charset="-120"/>
              </a:rPr>
              <a:t>制度活用勉強会</a:t>
            </a:r>
            <a:endParaRPr lang="en-US" sz="750" dirty="0"/>
          </a:p>
        </p:txBody>
      </p:sp>
      <p:sp>
        <p:nvSpPr>
          <p:cNvPr id="9" name="Text 7"/>
          <p:cNvSpPr txBox="1"/>
          <p:nvPr/>
        </p:nvSpPr>
        <p:spPr>
          <a:xfrm>
            <a:off x="343585" y="831874"/>
            <a:ext cx="8429854" cy="264719"/>
          </a:xfrm>
          <a:prstGeom prst="rect">
            <a:avLst/>
          </a:prstGeom>
          <a:noFill/>
          <a:ln/>
        </p:spPr>
        <p:txBody>
          <a:bodyPr wrap="square" lIns="0" tIns="0" rIns="0" bIns="0" rtlCol="0" anchor="ctr"/>
          <a:lstStyle/>
          <a:p>
            <a:r>
              <a:rPr lang="en-US" b="1" kern="0" spc="56" dirty="0">
                <a:solidFill>
                  <a:srgbClr val="1A365D"/>
                </a:solidFill>
                <a:latin typeface="Noto Sans JP" pitchFamily="34" charset="0"/>
                <a:ea typeface="Noto Sans JP" pitchFamily="34" charset="-122"/>
                <a:cs typeface="Noto Sans JP" pitchFamily="34" charset="-120"/>
              </a:rPr>
              <a:t>まとめ：放置から活用へ—価値創造型の空き家対策へ</a:t>
            </a:r>
            <a:endParaRPr lang="en-US" dirty="0"/>
          </a:p>
        </p:txBody>
      </p:sp>
      <p:sp>
        <p:nvSpPr>
          <p:cNvPr id="10" name="Text 8"/>
          <p:cNvSpPr txBox="1"/>
          <p:nvPr/>
        </p:nvSpPr>
        <p:spPr>
          <a:xfrm>
            <a:off x="343585" y="1153514"/>
            <a:ext cx="8429854" cy="143333"/>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空き家は「問題」から「資源」へ、地域資源としての再生が鍵</a:t>
            </a:r>
            <a:endParaRPr lang="en-US" sz="900" dirty="0"/>
          </a:p>
        </p:txBody>
      </p:sp>
      <p:sp>
        <p:nvSpPr>
          <p:cNvPr id="11" name="Shape 9"/>
          <p:cNvSpPr/>
          <p:nvPr/>
        </p:nvSpPr>
        <p:spPr>
          <a:xfrm>
            <a:off x="343586" y="1410690"/>
            <a:ext cx="5272430" cy="2028596"/>
          </a:xfrm>
          <a:prstGeom prst="roundRect">
            <a:avLst>
              <a:gd name="adj" fmla="val 1905"/>
            </a:avLst>
          </a:prstGeom>
          <a:solidFill>
            <a:srgbClr val="FFFFFF"/>
          </a:solidFill>
          <a:ln w="12700">
            <a:solidFill>
              <a:srgbClr val="E2E8F0"/>
            </a:solidFill>
            <a:prstDash val="solid"/>
          </a:ln>
        </p:spPr>
      </p:sp>
      <p:sp>
        <p:nvSpPr>
          <p:cNvPr id="12" name="Text 10"/>
          <p:cNvSpPr txBox="1"/>
          <p:nvPr/>
        </p:nvSpPr>
        <p:spPr>
          <a:xfrm>
            <a:off x="636421" y="1532076"/>
            <a:ext cx="1307639" cy="164593"/>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 重要メッセージ </a:t>
            </a:r>
            <a:endParaRPr lang="en-US" sz="1050" dirty="0"/>
          </a:p>
        </p:txBody>
      </p:sp>
      <p:pic>
        <p:nvPicPr>
          <p:cNvPr id="13" name="Image 0" descr="preencoded.png"/>
          <p:cNvPicPr>
            <a:picLocks noChangeAspect="1"/>
          </p:cNvPicPr>
          <p:nvPr/>
        </p:nvPicPr>
        <p:blipFill>
          <a:blip r:embed="rId3"/>
          <a:srcRect/>
          <a:stretch/>
        </p:blipFill>
        <p:spPr>
          <a:xfrm>
            <a:off x="464972" y="1560880"/>
            <a:ext cx="114529" cy="114529"/>
          </a:xfrm>
          <a:prstGeom prst="rect">
            <a:avLst/>
          </a:prstGeom>
        </p:spPr>
      </p:pic>
      <p:sp>
        <p:nvSpPr>
          <p:cNvPr id="14" name="Shape 11"/>
          <p:cNvSpPr/>
          <p:nvPr/>
        </p:nvSpPr>
        <p:spPr>
          <a:xfrm>
            <a:off x="4946675" y="1571167"/>
            <a:ext cx="550012" cy="178308"/>
          </a:xfrm>
          <a:prstGeom prst="roundRect">
            <a:avLst>
              <a:gd name="adj" fmla="val 123077"/>
            </a:avLst>
          </a:prstGeom>
          <a:solidFill>
            <a:srgbClr val="F7FAFC"/>
          </a:solidFill>
          <a:ln w="12700">
            <a:solidFill>
              <a:srgbClr val="FFFFFF">
                <a:alpha val="0"/>
              </a:srgbClr>
            </a:solidFill>
            <a:prstDash val="solid"/>
          </a:ln>
        </p:spPr>
      </p:sp>
      <p:sp>
        <p:nvSpPr>
          <p:cNvPr id="15" name="Text 12"/>
          <p:cNvSpPr txBox="1"/>
          <p:nvPr/>
        </p:nvSpPr>
        <p:spPr>
          <a:xfrm>
            <a:off x="4789725" y="1578710"/>
            <a:ext cx="837263" cy="199568"/>
          </a:xfrm>
          <a:prstGeom prst="rect">
            <a:avLst/>
          </a:prstGeom>
          <a:solidFill>
            <a:srgbClr val="FFFFFF">
              <a:alpha val="0"/>
            </a:srgbClr>
          </a:solidFill>
          <a:ln>
            <a:solidFill>
              <a:srgbClr val="FFFFFF">
                <a:alpha val="0"/>
              </a:srgbClr>
            </a:solidFill>
          </a:ln>
        </p:spPr>
        <p:txBody>
          <a:bodyPr wrap="square" lIns="57150" tIns="28575" rIns="57150" bIns="28575" rtlCol="0" anchor="ctr"/>
          <a:lstStyle/>
          <a:p>
            <a:r>
              <a:rPr lang="en-US" sz="900" dirty="0">
                <a:solidFill>
                  <a:srgbClr val="718096"/>
                </a:solidFill>
                <a:latin typeface="Noto Sans JP" pitchFamily="34" charset="0"/>
                <a:ea typeface="Noto Sans JP" pitchFamily="34" charset="-122"/>
                <a:cs typeface="Noto Sans JP" pitchFamily="34" charset="-120"/>
              </a:rPr>
              <a:t>価値創造型</a:t>
            </a:r>
            <a:endParaRPr lang="en-US" sz="900" dirty="0"/>
          </a:p>
        </p:txBody>
      </p:sp>
      <p:sp>
        <p:nvSpPr>
          <p:cNvPr id="16" name="Shape 13"/>
          <p:cNvSpPr/>
          <p:nvPr/>
        </p:nvSpPr>
        <p:spPr>
          <a:xfrm>
            <a:off x="464972" y="1874977"/>
            <a:ext cx="5028971" cy="643280"/>
          </a:xfrm>
          <a:prstGeom prst="roundRect">
            <a:avLst>
              <a:gd name="adj" fmla="val 18953"/>
            </a:avLst>
          </a:prstGeom>
          <a:solidFill>
            <a:srgbClr val="FFF7ED"/>
          </a:solidFill>
          <a:ln w="25400">
            <a:solidFill>
              <a:srgbClr val="F97316"/>
            </a:solidFill>
            <a:prstDash val="solid"/>
          </a:ln>
        </p:spPr>
      </p:sp>
      <p:sp>
        <p:nvSpPr>
          <p:cNvPr id="17" name="Text 14"/>
          <p:cNvSpPr txBox="1"/>
          <p:nvPr/>
        </p:nvSpPr>
        <p:spPr>
          <a:xfrm>
            <a:off x="521893" y="2003906"/>
            <a:ext cx="4915129" cy="185852"/>
          </a:xfrm>
          <a:prstGeom prst="rect">
            <a:avLst/>
          </a:prstGeom>
          <a:noFill/>
          <a:ln/>
        </p:spPr>
        <p:txBody>
          <a:bodyPr wrap="square" lIns="0" tIns="0" rIns="0" bIns="0" rtlCol="0" anchor="ctr"/>
          <a:lstStyle/>
          <a:p>
            <a:pPr algn="ctr"/>
            <a:r>
              <a:rPr lang="en-US" sz="1050" b="1" dirty="0">
                <a:solidFill>
                  <a:srgbClr val="1A365D"/>
                </a:solidFill>
                <a:latin typeface="Noto Sans JP" pitchFamily="34" charset="0"/>
                <a:ea typeface="Noto Sans JP" pitchFamily="34" charset="-122"/>
                <a:cs typeface="Noto Sans JP" pitchFamily="34" charset="-120"/>
              </a:rPr>
              <a:t>空き家は「問題」から「資源」へ、地域資源として再生する転換が鍵</a:t>
            </a:r>
            <a:endParaRPr lang="en-US" sz="1050" dirty="0"/>
          </a:p>
        </p:txBody>
      </p:sp>
      <p:sp>
        <p:nvSpPr>
          <p:cNvPr id="18" name="Text 15"/>
          <p:cNvSpPr txBox="1"/>
          <p:nvPr/>
        </p:nvSpPr>
        <p:spPr>
          <a:xfrm>
            <a:off x="521893" y="2246680"/>
            <a:ext cx="4915129" cy="143333"/>
          </a:xfrm>
          <a:prstGeom prst="rect">
            <a:avLst/>
          </a:prstGeom>
          <a:noFill/>
          <a:ln/>
        </p:spPr>
        <p:txBody>
          <a:bodyPr wrap="square" lIns="0" tIns="0" rIns="0" bIns="0" rtlCol="0" anchor="ctr"/>
          <a:lstStyle/>
          <a:p>
            <a:pPr algn="ctr"/>
            <a:r>
              <a:rPr lang="en-US" sz="900" dirty="0">
                <a:solidFill>
                  <a:srgbClr val="4A5568"/>
                </a:solidFill>
                <a:latin typeface="Noto Sans JP" pitchFamily="34" charset="0"/>
                <a:ea typeface="Noto Sans JP" pitchFamily="34" charset="-122"/>
                <a:cs typeface="Noto Sans JP" pitchFamily="34" charset="-120"/>
              </a:rPr>
              <a:t>「住宅の量」から「質・活用」への転換、「新築中心」から「ストック（既存住宅）活用」へ</a:t>
            </a:r>
            <a:endParaRPr lang="en-US" sz="900" dirty="0"/>
          </a:p>
        </p:txBody>
      </p:sp>
      <p:sp>
        <p:nvSpPr>
          <p:cNvPr id="19" name="Shape 16"/>
          <p:cNvSpPr/>
          <p:nvPr/>
        </p:nvSpPr>
        <p:spPr>
          <a:xfrm>
            <a:off x="464972" y="2603982"/>
            <a:ext cx="1621917" cy="714604"/>
          </a:xfrm>
          <a:prstGeom prst="roundRect">
            <a:avLst>
              <a:gd name="adj" fmla="val 15355"/>
            </a:avLst>
          </a:prstGeom>
          <a:solidFill>
            <a:srgbClr val="FFFFFF"/>
          </a:solidFill>
          <a:ln w="12700">
            <a:solidFill>
              <a:srgbClr val="E2E8F0"/>
            </a:solidFill>
            <a:prstDash val="solid"/>
          </a:ln>
        </p:spPr>
      </p:sp>
      <p:sp>
        <p:nvSpPr>
          <p:cNvPr id="20" name="Shape 17"/>
          <p:cNvSpPr/>
          <p:nvPr/>
        </p:nvSpPr>
        <p:spPr>
          <a:xfrm>
            <a:off x="464972" y="2603982"/>
            <a:ext cx="28804" cy="714604"/>
          </a:xfrm>
          <a:prstGeom prst="roundRect">
            <a:avLst>
              <a:gd name="adj" fmla="val 380950"/>
            </a:avLst>
          </a:prstGeom>
          <a:solidFill>
            <a:srgbClr val="F97316"/>
          </a:solidFill>
          <a:ln w="12700">
            <a:solidFill>
              <a:srgbClr val="F97316">
                <a:alpha val="0"/>
              </a:srgbClr>
            </a:solidFill>
            <a:prstDash val="solid"/>
          </a:ln>
        </p:spPr>
      </p:sp>
      <p:sp>
        <p:nvSpPr>
          <p:cNvPr id="21" name="Text 18"/>
          <p:cNvSpPr txBox="1"/>
          <p:nvPr/>
        </p:nvSpPr>
        <p:spPr>
          <a:xfrm>
            <a:off x="579501" y="2696565"/>
            <a:ext cx="152796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空き家は今後さらに増加</a:t>
            </a:r>
            <a:endParaRPr lang="en-US" sz="900" dirty="0"/>
          </a:p>
        </p:txBody>
      </p:sp>
      <p:sp>
        <p:nvSpPr>
          <p:cNvPr id="22" name="Text 19"/>
          <p:cNvSpPr txBox="1"/>
          <p:nvPr/>
        </p:nvSpPr>
        <p:spPr>
          <a:xfrm>
            <a:off x="579501" y="2861157"/>
            <a:ext cx="1471041" cy="364846"/>
          </a:xfrm>
          <a:prstGeom prst="rect">
            <a:avLst/>
          </a:prstGeom>
          <a:noFill/>
          <a:ln/>
        </p:spPr>
        <p:txBody>
          <a:bodyPr wrap="square" lIns="0" tIns="0" rIns="0" bIns="0" rtlCol="0" anchor="ctr"/>
          <a:lstStyle/>
          <a:p>
            <a:r>
              <a:rPr lang="en-US" sz="700" dirty="0">
                <a:solidFill>
                  <a:srgbClr val="4A5568"/>
                </a:solidFill>
                <a:latin typeface="Noto Sans JP" pitchFamily="34" charset="0"/>
                <a:ea typeface="Noto Sans JP" pitchFamily="34" charset="-122"/>
                <a:cs typeface="Noto Sans JP" pitchFamily="34" charset="-120"/>
              </a:rPr>
              <a:t>人口減少・高齢化が進み、2040年には死亡数がピークに達し、相続による空き家が大量に発生する見込み</a:t>
            </a:r>
            <a:endParaRPr lang="en-US" sz="700" dirty="0"/>
          </a:p>
        </p:txBody>
      </p:sp>
      <p:sp>
        <p:nvSpPr>
          <p:cNvPr id="23" name="Shape 20"/>
          <p:cNvSpPr/>
          <p:nvPr/>
        </p:nvSpPr>
        <p:spPr>
          <a:xfrm>
            <a:off x="2168499" y="2603982"/>
            <a:ext cx="1621917" cy="714604"/>
          </a:xfrm>
          <a:prstGeom prst="roundRect">
            <a:avLst>
              <a:gd name="adj" fmla="val 15355"/>
            </a:avLst>
          </a:prstGeom>
          <a:solidFill>
            <a:srgbClr val="FFFFFF"/>
          </a:solidFill>
          <a:ln w="12700">
            <a:solidFill>
              <a:srgbClr val="E2E8F0"/>
            </a:solidFill>
            <a:prstDash val="solid"/>
          </a:ln>
        </p:spPr>
      </p:sp>
      <p:sp>
        <p:nvSpPr>
          <p:cNvPr id="24" name="Shape 21"/>
          <p:cNvSpPr/>
          <p:nvPr/>
        </p:nvSpPr>
        <p:spPr>
          <a:xfrm>
            <a:off x="2168499" y="2603982"/>
            <a:ext cx="28804" cy="714604"/>
          </a:xfrm>
          <a:prstGeom prst="roundRect">
            <a:avLst>
              <a:gd name="adj" fmla="val 380950"/>
            </a:avLst>
          </a:prstGeom>
          <a:solidFill>
            <a:srgbClr val="F97316"/>
          </a:solidFill>
          <a:ln w="12700">
            <a:solidFill>
              <a:srgbClr val="F97316">
                <a:alpha val="0"/>
              </a:srgbClr>
            </a:solidFill>
            <a:prstDash val="solid"/>
          </a:ln>
        </p:spPr>
      </p:sp>
      <p:sp>
        <p:nvSpPr>
          <p:cNvPr id="25" name="Text 22"/>
          <p:cNvSpPr txBox="1"/>
          <p:nvPr/>
        </p:nvSpPr>
        <p:spPr>
          <a:xfrm>
            <a:off x="2282342" y="2696565"/>
            <a:ext cx="152796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放置から活用へ転換</a:t>
            </a:r>
            <a:endParaRPr lang="en-US" sz="900" dirty="0"/>
          </a:p>
        </p:txBody>
      </p:sp>
      <p:sp>
        <p:nvSpPr>
          <p:cNvPr id="26" name="Text 23"/>
          <p:cNvSpPr txBox="1"/>
          <p:nvPr/>
        </p:nvSpPr>
        <p:spPr>
          <a:xfrm>
            <a:off x="2282342" y="2861157"/>
            <a:ext cx="1471041" cy="364846"/>
          </a:xfrm>
          <a:prstGeom prst="rect">
            <a:avLst/>
          </a:prstGeom>
          <a:noFill/>
          <a:ln/>
        </p:spPr>
        <p:txBody>
          <a:bodyPr wrap="square" lIns="0" tIns="0" rIns="0" bIns="0" rtlCol="0" anchor="ctr"/>
          <a:lstStyle/>
          <a:p>
            <a:r>
              <a:rPr lang="en-US" sz="700" dirty="0">
                <a:solidFill>
                  <a:srgbClr val="4A5568"/>
                </a:solidFill>
                <a:latin typeface="Noto Sans JP" pitchFamily="34" charset="0"/>
                <a:ea typeface="Noto Sans JP" pitchFamily="34" charset="-122"/>
                <a:cs typeface="Noto Sans JP" pitchFamily="34" charset="-120"/>
              </a:rPr>
              <a:t>空き家を「問題」として放置するのではなく、「資源」として地域資源として再生することが鍵</a:t>
            </a:r>
            <a:endParaRPr lang="en-US" sz="700" dirty="0"/>
          </a:p>
        </p:txBody>
      </p:sp>
      <p:sp>
        <p:nvSpPr>
          <p:cNvPr id="27" name="Shape 24"/>
          <p:cNvSpPr/>
          <p:nvPr/>
        </p:nvSpPr>
        <p:spPr>
          <a:xfrm>
            <a:off x="3872026" y="2603982"/>
            <a:ext cx="1621917" cy="714604"/>
          </a:xfrm>
          <a:prstGeom prst="roundRect">
            <a:avLst>
              <a:gd name="adj" fmla="val 15355"/>
            </a:avLst>
          </a:prstGeom>
          <a:solidFill>
            <a:srgbClr val="FFFFFF"/>
          </a:solidFill>
          <a:ln w="12700">
            <a:solidFill>
              <a:srgbClr val="E2E8F0"/>
            </a:solidFill>
            <a:prstDash val="solid"/>
          </a:ln>
        </p:spPr>
      </p:sp>
      <p:sp>
        <p:nvSpPr>
          <p:cNvPr id="28" name="Shape 25"/>
          <p:cNvSpPr/>
          <p:nvPr/>
        </p:nvSpPr>
        <p:spPr>
          <a:xfrm>
            <a:off x="3872026" y="2603982"/>
            <a:ext cx="28804" cy="714604"/>
          </a:xfrm>
          <a:prstGeom prst="roundRect">
            <a:avLst>
              <a:gd name="adj" fmla="val 380950"/>
            </a:avLst>
          </a:prstGeom>
          <a:solidFill>
            <a:srgbClr val="F97316"/>
          </a:solidFill>
          <a:ln w="12700">
            <a:solidFill>
              <a:srgbClr val="F97316">
                <a:alpha val="0"/>
              </a:srgbClr>
            </a:solidFill>
            <a:prstDash val="solid"/>
          </a:ln>
        </p:spPr>
      </p:sp>
      <p:sp>
        <p:nvSpPr>
          <p:cNvPr id="29" name="Text 26"/>
          <p:cNvSpPr txBox="1"/>
          <p:nvPr/>
        </p:nvSpPr>
        <p:spPr>
          <a:xfrm>
            <a:off x="3985869" y="2696565"/>
            <a:ext cx="1527962" cy="135788"/>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アドバイザーの価値転換</a:t>
            </a:r>
            <a:endParaRPr lang="en-US" sz="900" dirty="0"/>
          </a:p>
        </p:txBody>
      </p:sp>
      <p:sp>
        <p:nvSpPr>
          <p:cNvPr id="30" name="Text 27"/>
          <p:cNvSpPr txBox="1"/>
          <p:nvPr/>
        </p:nvSpPr>
        <p:spPr>
          <a:xfrm>
            <a:off x="3985869" y="2861156"/>
            <a:ext cx="1471041" cy="243459"/>
          </a:xfrm>
          <a:prstGeom prst="rect">
            <a:avLst/>
          </a:prstGeom>
          <a:noFill/>
          <a:ln/>
        </p:spPr>
        <p:txBody>
          <a:bodyPr wrap="square" lIns="0" tIns="0" rIns="0" bIns="0" rtlCol="0" anchor="ctr"/>
          <a:lstStyle/>
          <a:p>
            <a:r>
              <a:rPr lang="en-US" sz="700" dirty="0">
                <a:solidFill>
                  <a:srgbClr val="4A5568"/>
                </a:solidFill>
                <a:latin typeface="Noto Sans JP" pitchFamily="34" charset="0"/>
                <a:ea typeface="Noto Sans JP" pitchFamily="34" charset="-122"/>
                <a:cs typeface="Noto Sans JP" pitchFamily="34" charset="-120"/>
              </a:rPr>
              <a:t>「問題解決」から「価値創造」へ、早期介入と包括的支援が重要</a:t>
            </a:r>
            <a:endParaRPr lang="en-US" sz="700" dirty="0"/>
          </a:p>
        </p:txBody>
      </p:sp>
      <p:sp>
        <p:nvSpPr>
          <p:cNvPr id="31" name="Shape 28"/>
          <p:cNvSpPr/>
          <p:nvPr/>
        </p:nvSpPr>
        <p:spPr>
          <a:xfrm>
            <a:off x="5753862" y="1410690"/>
            <a:ext cx="2878988" cy="2028596"/>
          </a:xfrm>
          <a:prstGeom prst="roundRect">
            <a:avLst>
              <a:gd name="adj" fmla="val 1905"/>
            </a:avLst>
          </a:prstGeom>
          <a:solidFill>
            <a:srgbClr val="F8FAFC"/>
          </a:solidFill>
          <a:ln w="12700">
            <a:solidFill>
              <a:srgbClr val="E2E8F0"/>
            </a:solidFill>
            <a:prstDash val="solid"/>
          </a:ln>
        </p:spPr>
      </p:sp>
      <p:sp>
        <p:nvSpPr>
          <p:cNvPr id="32" name="Text 29"/>
          <p:cNvSpPr txBox="1"/>
          <p:nvPr/>
        </p:nvSpPr>
        <p:spPr>
          <a:xfrm>
            <a:off x="5875248" y="1532076"/>
            <a:ext cx="2779547"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統計データ</a:t>
            </a:r>
            <a:endParaRPr lang="en-US" sz="900" dirty="0"/>
          </a:p>
        </p:txBody>
      </p:sp>
      <p:sp>
        <p:nvSpPr>
          <p:cNvPr id="33" name="Text 30"/>
          <p:cNvSpPr txBox="1"/>
          <p:nvPr/>
        </p:nvSpPr>
        <p:spPr>
          <a:xfrm>
            <a:off x="5875248" y="1760448"/>
            <a:ext cx="2779547"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空き家数</a:t>
            </a:r>
            <a:endParaRPr lang="en-US" sz="900" dirty="0"/>
          </a:p>
        </p:txBody>
      </p:sp>
      <p:sp>
        <p:nvSpPr>
          <p:cNvPr id="34" name="Text 31"/>
          <p:cNvSpPr txBox="1"/>
          <p:nvPr/>
        </p:nvSpPr>
        <p:spPr>
          <a:xfrm>
            <a:off x="5875247" y="1881834"/>
            <a:ext cx="2721941"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900万戸超</a:t>
            </a:r>
            <a:endParaRPr lang="en-US" sz="1050" dirty="0"/>
          </a:p>
        </p:txBody>
      </p:sp>
      <p:sp>
        <p:nvSpPr>
          <p:cNvPr id="35" name="Text 32"/>
          <p:cNvSpPr txBox="1"/>
          <p:nvPr/>
        </p:nvSpPr>
        <p:spPr>
          <a:xfrm>
            <a:off x="5875248" y="2139010"/>
            <a:ext cx="2779547"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空き家率</a:t>
            </a:r>
            <a:endParaRPr lang="en-US" sz="900" dirty="0"/>
          </a:p>
        </p:txBody>
      </p:sp>
      <p:sp>
        <p:nvSpPr>
          <p:cNvPr id="36" name="Text 33"/>
          <p:cNvSpPr txBox="1"/>
          <p:nvPr/>
        </p:nvSpPr>
        <p:spPr>
          <a:xfrm>
            <a:off x="5875247" y="2261081"/>
            <a:ext cx="2721941"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13.8%</a:t>
            </a:r>
            <a:endParaRPr lang="en-US" sz="1050" dirty="0"/>
          </a:p>
        </p:txBody>
      </p:sp>
      <p:sp>
        <p:nvSpPr>
          <p:cNvPr id="37" name="Text 34"/>
          <p:cNvSpPr txBox="1"/>
          <p:nvPr/>
        </p:nvSpPr>
        <p:spPr>
          <a:xfrm>
            <a:off x="5875247" y="2518257"/>
            <a:ext cx="2721941" cy="12207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2040年</a:t>
            </a:r>
            <a:endParaRPr lang="en-US" sz="900" dirty="0"/>
          </a:p>
        </p:txBody>
      </p:sp>
      <p:sp>
        <p:nvSpPr>
          <p:cNvPr id="38" name="Text 35"/>
          <p:cNvSpPr txBox="1"/>
          <p:nvPr/>
        </p:nvSpPr>
        <p:spPr>
          <a:xfrm>
            <a:off x="5875248" y="2639643"/>
            <a:ext cx="2779547" cy="171450"/>
          </a:xfrm>
          <a:prstGeom prst="rect">
            <a:avLst/>
          </a:prstGeom>
          <a:noFill/>
          <a:ln/>
        </p:spPr>
        <p:txBody>
          <a:bodyPr wrap="square" lIns="0" tIns="0" rIns="0" bIns="0" rtlCol="0" anchor="ctr"/>
          <a:lstStyle/>
          <a:p>
            <a:r>
              <a:rPr lang="en-US" sz="1050" b="1" dirty="0">
                <a:solidFill>
                  <a:srgbClr val="1A365D"/>
                </a:solidFill>
                <a:latin typeface="Noto Sans JP" pitchFamily="34" charset="0"/>
                <a:ea typeface="Noto Sans JP" pitchFamily="34" charset="-122"/>
                <a:cs typeface="Noto Sans JP" pitchFamily="34" charset="-120"/>
              </a:rPr>
              <a:t>死亡数ピーク</a:t>
            </a:r>
            <a:endParaRPr lang="en-US" sz="1050" dirty="0"/>
          </a:p>
        </p:txBody>
      </p:sp>
      <p:sp>
        <p:nvSpPr>
          <p:cNvPr id="39" name="Shape 36"/>
          <p:cNvSpPr/>
          <p:nvPr/>
        </p:nvSpPr>
        <p:spPr>
          <a:xfrm>
            <a:off x="343586" y="3679659"/>
            <a:ext cx="8286521" cy="535610"/>
          </a:xfrm>
          <a:prstGeom prst="roundRect">
            <a:avLst>
              <a:gd name="adj" fmla="val 27315"/>
            </a:avLst>
          </a:prstGeom>
          <a:solidFill>
            <a:srgbClr val="EFF6FF"/>
          </a:solidFill>
          <a:ln w="12700">
            <a:solidFill>
              <a:srgbClr val="3B82F6"/>
            </a:solidFill>
            <a:prstDash val="solid"/>
          </a:ln>
        </p:spPr>
      </p:sp>
      <p:sp>
        <p:nvSpPr>
          <p:cNvPr id="40" name="Text 37"/>
          <p:cNvSpPr txBox="1"/>
          <p:nvPr/>
        </p:nvSpPr>
        <p:spPr>
          <a:xfrm>
            <a:off x="578815" y="3772242"/>
            <a:ext cx="8101355" cy="143333"/>
          </a:xfrm>
          <a:prstGeom prst="rect">
            <a:avLst/>
          </a:prstGeom>
          <a:noFill/>
          <a:ln/>
        </p:spPr>
        <p:txBody>
          <a:bodyPr wrap="square" lIns="0" tIns="0" rIns="0" bIns="0" rtlCol="0" anchor="ctr"/>
          <a:lstStyle/>
          <a:p>
            <a:r>
              <a:rPr lang="en-US" sz="900" b="1" dirty="0">
                <a:solidFill>
                  <a:srgbClr val="1A365D"/>
                </a:solidFill>
                <a:latin typeface="Noto Sans JP" pitchFamily="34" charset="0"/>
                <a:ea typeface="Noto Sans JP" pitchFamily="34" charset="-122"/>
                <a:cs typeface="Noto Sans JP" pitchFamily="34" charset="-120"/>
              </a:rPr>
              <a:t> 次のアクション </a:t>
            </a:r>
            <a:endParaRPr lang="en-US" sz="900" dirty="0"/>
          </a:p>
        </p:txBody>
      </p:sp>
      <p:pic>
        <p:nvPicPr>
          <p:cNvPr id="41" name="Image 1" descr="preencoded.png"/>
          <p:cNvPicPr>
            <a:picLocks noChangeAspect="1"/>
          </p:cNvPicPr>
          <p:nvPr/>
        </p:nvPicPr>
        <p:blipFill>
          <a:blip r:embed="rId4"/>
          <a:srcRect t="-1100" b="-1100"/>
          <a:stretch/>
        </p:blipFill>
        <p:spPr>
          <a:xfrm>
            <a:off x="436168" y="3794188"/>
            <a:ext cx="85725" cy="100127"/>
          </a:xfrm>
          <a:prstGeom prst="rect">
            <a:avLst/>
          </a:prstGeom>
        </p:spPr>
      </p:pic>
      <p:sp>
        <p:nvSpPr>
          <p:cNvPr id="42" name="Text 38"/>
          <p:cNvSpPr txBox="1"/>
          <p:nvPr/>
        </p:nvSpPr>
        <p:spPr>
          <a:xfrm>
            <a:off x="436168" y="3972496"/>
            <a:ext cx="2086204" cy="150191"/>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地域の居住支援体制の把握</a:t>
            </a:r>
            <a:endParaRPr lang="en-US" sz="900" dirty="0"/>
          </a:p>
        </p:txBody>
      </p:sp>
      <p:sp>
        <p:nvSpPr>
          <p:cNvPr id="43" name="Text 39"/>
          <p:cNvSpPr txBox="1"/>
          <p:nvPr/>
        </p:nvSpPr>
        <p:spPr>
          <a:xfrm>
            <a:off x="2490139" y="3972496"/>
            <a:ext cx="2086204" cy="150191"/>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相続予備軍リスト化と接点形成</a:t>
            </a:r>
            <a:endParaRPr lang="en-US" sz="900" dirty="0"/>
          </a:p>
        </p:txBody>
      </p:sp>
      <p:sp>
        <p:nvSpPr>
          <p:cNvPr id="44" name="Text 40"/>
          <p:cNvSpPr txBox="1"/>
          <p:nvPr/>
        </p:nvSpPr>
        <p:spPr>
          <a:xfrm>
            <a:off x="4544110" y="3972496"/>
            <a:ext cx="2086204" cy="150191"/>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早期介入体制の構築</a:t>
            </a:r>
            <a:endParaRPr lang="en-US" sz="900" dirty="0"/>
          </a:p>
        </p:txBody>
      </p:sp>
      <p:sp>
        <p:nvSpPr>
          <p:cNvPr id="45" name="Text 41"/>
          <p:cNvSpPr txBox="1"/>
          <p:nvPr/>
        </p:nvSpPr>
        <p:spPr>
          <a:xfrm>
            <a:off x="6598081" y="3972496"/>
            <a:ext cx="2086204" cy="150191"/>
          </a:xfrm>
          <a:prstGeom prst="rect">
            <a:avLst/>
          </a:prstGeom>
          <a:noFill/>
          <a:ln/>
        </p:spPr>
        <p:txBody>
          <a:bodyPr wrap="square" lIns="0" tIns="0" rIns="0" bIns="0" rtlCol="0" anchor="ctr"/>
          <a:lstStyle/>
          <a:p>
            <a:r>
              <a:rPr lang="en-US" sz="900" dirty="0">
                <a:solidFill>
                  <a:srgbClr val="4A5568"/>
                </a:solidFill>
                <a:latin typeface="Noto Sans JP" pitchFamily="34" charset="0"/>
                <a:ea typeface="Noto Sans JP" pitchFamily="34" charset="-122"/>
                <a:cs typeface="Noto Sans JP" pitchFamily="34" charset="-120"/>
              </a:rPr>
              <a:t>地域連携の強化</a:t>
            </a:r>
            <a:endParaRPr lang="en-US" sz="900" dirty="0"/>
          </a:p>
        </p:txBody>
      </p:sp>
      <p:sp>
        <p:nvSpPr>
          <p:cNvPr id="46" name="Shape 42"/>
          <p:cNvSpPr/>
          <p:nvPr/>
        </p:nvSpPr>
        <p:spPr>
          <a:xfrm>
            <a:off x="368274" y="5878333"/>
            <a:ext cx="8286521" cy="6858"/>
          </a:xfrm>
          <a:prstGeom prst="rect">
            <a:avLst/>
          </a:prstGeom>
          <a:solidFill>
            <a:srgbClr val="E2E8F0"/>
          </a:solidFill>
          <a:ln w="12700">
            <a:solidFill>
              <a:srgbClr val="E2E8F0">
                <a:alpha val="0"/>
              </a:srgbClr>
            </a:solidFill>
            <a:prstDash val="solid"/>
          </a:ln>
        </p:spPr>
      </p:sp>
      <p:sp>
        <p:nvSpPr>
          <p:cNvPr id="47" name="Text 43"/>
          <p:cNvSpPr txBox="1"/>
          <p:nvPr/>
        </p:nvSpPr>
        <p:spPr>
          <a:xfrm>
            <a:off x="508862" y="5981889"/>
            <a:ext cx="1857819" cy="123102"/>
          </a:xfrm>
          <a:prstGeom prst="rect">
            <a:avLst/>
          </a:prstGeom>
          <a:noFill/>
          <a:ln/>
        </p:spPr>
        <p:txBody>
          <a:bodyPr wrap="square" lIns="0" tIns="0" rIns="0" bIns="0" rtlCol="0" anchor="ctr"/>
          <a:lstStyle/>
          <a:p>
            <a:r>
              <a:rPr lang="en-US" sz="900" dirty="0">
                <a:solidFill>
                  <a:srgbClr val="64748B"/>
                </a:solidFill>
                <a:latin typeface="Noto Sans JP" pitchFamily="34" charset="0"/>
                <a:ea typeface="Noto Sans JP" pitchFamily="34" charset="-122"/>
                <a:cs typeface="Noto Sans JP" pitchFamily="34" charset="-120"/>
              </a:rPr>
              <a:t> 出典：全国計画P4-6,24／概要P3-5 </a:t>
            </a:r>
            <a:endParaRPr lang="en-US" sz="900" dirty="0"/>
          </a:p>
        </p:txBody>
      </p:sp>
      <p:pic>
        <p:nvPicPr>
          <p:cNvPr id="48" name="Image 2" descr="preencoded.png"/>
          <p:cNvPicPr>
            <a:picLocks noChangeAspect="1"/>
          </p:cNvPicPr>
          <p:nvPr/>
        </p:nvPicPr>
        <p:blipFill>
          <a:blip r:embed="rId5"/>
          <a:srcRect l="-133" r="-133"/>
          <a:stretch/>
        </p:blipFill>
        <p:spPr>
          <a:xfrm>
            <a:off x="368273" y="6007264"/>
            <a:ext cx="64466" cy="85725"/>
          </a:xfrm>
          <a:prstGeom prst="rect">
            <a:avLst/>
          </a:prstGeom>
        </p:spPr>
      </p:pic>
      <p:sp>
        <p:nvSpPr>
          <p:cNvPr id="49" name="Text 44"/>
          <p:cNvSpPr txBox="1"/>
          <p:nvPr/>
        </p:nvSpPr>
        <p:spPr>
          <a:xfrm>
            <a:off x="8371559" y="5971602"/>
            <a:ext cx="329184"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11</a:t>
            </a:r>
            <a:r>
              <a:rPr lang="en-US" sz="900" dirty="0">
                <a:solidFill>
                  <a:srgbClr val="64748B"/>
                </a:solidFill>
                <a:latin typeface="Noto Sans JP" pitchFamily="34" charset="0"/>
                <a:ea typeface="Noto Sans JP" pitchFamily="34" charset="-122"/>
                <a:cs typeface="Noto Sans JP" pitchFamily="34" charset="-120"/>
              </a:rPr>
              <a:t> / 11 </a:t>
            </a:r>
            <a:endParaRPr lang="en-US" sz="900" dirty="0"/>
          </a:p>
        </p:txBody>
      </p:sp>
      <p:sp>
        <p:nvSpPr>
          <p:cNvPr id="50" name="Text 45"/>
          <p:cNvSpPr txBox="1"/>
          <p:nvPr/>
        </p:nvSpPr>
        <p:spPr>
          <a:xfrm>
            <a:off x="8371559" y="5971602"/>
            <a:ext cx="178994" cy="143333"/>
          </a:xfrm>
          <a:prstGeom prst="rect">
            <a:avLst/>
          </a:prstGeom>
          <a:noFill/>
          <a:ln/>
        </p:spPr>
        <p:txBody>
          <a:bodyPr wrap="square" lIns="0" tIns="0" rIns="0" bIns="0" rtlCol="0" anchor="ctr"/>
          <a:lstStyle/>
          <a:p>
            <a:r>
              <a:rPr lang="en-US" sz="900" b="1" dirty="0">
                <a:solidFill>
                  <a:srgbClr val="F97316"/>
                </a:solidFill>
                <a:latin typeface="Noto Sans JP" pitchFamily="34" charset="0"/>
                <a:ea typeface="Noto Sans JP" pitchFamily="34" charset="-122"/>
                <a:cs typeface="Noto Sans JP" pitchFamily="34" charset="-120"/>
              </a:rPr>
              <a:t>11</a:t>
            </a:r>
            <a:endParaRPr lang="en-US" sz="900" dirty="0"/>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TotalTime>
  <Words>1087</Words>
  <Application>Microsoft Macintosh PowerPoint</Application>
  <PresentationFormat>画面に合わせる (4:3)</PresentationFormat>
  <Paragraphs>287</Paragraphs>
  <Slides>12</Slides>
  <Notes>11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MS Gothic</vt:lpstr>
      <vt:lpstr>Noto Sans JP</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健太 山名</cp:lastModifiedBy>
  <cp:revision>5</cp:revision>
  <dcterms:created xsi:type="dcterms:W3CDTF">2026-04-01T23:49:09Z</dcterms:created>
  <dcterms:modified xsi:type="dcterms:W3CDTF">2026-04-07T06:43:13Z</dcterms:modified>
</cp:coreProperties>
</file>