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1874"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674"/>
    <p:restoredTop sz="96327"/>
  </p:normalViewPr>
  <p:slideViewPr>
    <p:cSldViewPr snapToGrid="0" snapToObjects="1">
      <p:cViewPr varScale="1">
        <p:scale>
          <a:sx n="120" d="100"/>
          <a:sy n="120" d="100"/>
        </p:scale>
        <p:origin x="200"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2026/4/30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2026/4/30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2026/4/30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2026/4/30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2026/4/30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2026/4/30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2026/4/30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2026/4/30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 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2026/4/30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  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rmAutofit fontScale="90000"/>
          </a:bodyPr>
          <a:lstStyle/>
          <a:p>
            <a:br>
              <a:rPr kumimoji="1" lang="en-US" altLang="ja-JP" dirty="0"/>
            </a:br>
            <a:r>
              <a:rPr kumimoji="1" lang="ja-JP" altLang="en-US" dirty="0"/>
              <a:t>一般社団法人</a:t>
            </a:r>
            <a:br>
              <a:rPr kumimoji="1" lang="en-US" altLang="ja-JP" dirty="0"/>
            </a:br>
            <a:r>
              <a:rPr kumimoji="1" lang="ja-JP" altLang="en-US" dirty="0"/>
              <a:t>全国空き家アドバイザー協議会　　　○○県○○支部</a:t>
            </a:r>
            <a:br>
              <a:rPr kumimoji="1" lang="en-US" altLang="ja-JP" dirty="0"/>
            </a:br>
            <a:br>
              <a:rPr kumimoji="1" lang="en-US" altLang="ja-JP" dirty="0"/>
            </a:br>
            <a:r>
              <a:rPr kumimoji="1" lang="ja-JP" altLang="en-US" sz="4000"/>
              <a:t>令和８年５月度例会</a:t>
            </a:r>
            <a:br>
              <a:rPr kumimoji="1" lang="en-US" altLang="ja-JP" sz="4000" dirty="0"/>
            </a:br>
            <a:r>
              <a:rPr kumimoji="1" lang="ja-JP" altLang="en-US" sz="2000"/>
              <a:t>（過去の例会資料も参考</a:t>
            </a:r>
            <a:r>
              <a:rPr lang="ja-JP" altLang="en-US" sz="2000"/>
              <a:t>にしてください）</a:t>
            </a:r>
            <a:endParaRPr kumimoji="1" lang="ja-JP" altLang="en-US" sz="20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729205" y="3752849"/>
            <a:ext cx="4287795" cy="2965451"/>
          </a:xfrm>
        </p:spPr>
        <p:txBody>
          <a:bodyPr anchor="ctr">
            <a:noAutofit/>
          </a:bodyPr>
          <a:lstStyle/>
          <a:p>
            <a:pPr marL="0" indent="0" algn="ctr">
              <a:lnSpc>
                <a:spcPct val="200000"/>
              </a:lnSpc>
              <a:buNone/>
            </a:pPr>
            <a:r>
              <a:rPr lang="ja-JP" altLang="en-US" sz="2200">
                <a:cs typeface="+mj-cs"/>
              </a:rPr>
              <a:t>AI・デジタル技術を活用した</a:t>
            </a:r>
            <a:endParaRPr lang="en-US" altLang="ja-JP" sz="2200" dirty="0">
              <a:cs typeface="+mj-cs"/>
            </a:endParaRPr>
          </a:p>
          <a:p>
            <a:pPr marL="0" indent="0" algn="ctr">
              <a:lnSpc>
                <a:spcPct val="200000"/>
              </a:lnSpc>
              <a:buNone/>
            </a:pPr>
            <a:r>
              <a:rPr lang="ja-JP" altLang="en-US" sz="2200">
                <a:cs typeface="+mj-cs"/>
              </a:rPr>
              <a:t>空き家対策</a:t>
            </a:r>
            <a:endParaRPr lang="en-US" sz="2200" dirty="0">
              <a:cs typeface="+mj-cs"/>
            </a:endParaRPr>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b="1"/>
              <a:t>本日のアジェンダ</a:t>
            </a:r>
          </a:p>
        </p:txBody>
      </p:sp>
      <p:sp>
        <p:nvSpPr>
          <p:cNvPr id="3" name="Content Placeholder 2"/>
          <p:cNvSpPr>
            <a:spLocks noGrp="1"/>
          </p:cNvSpPr>
          <p:nvPr>
            <p:ph idx="1"/>
          </p:nvPr>
        </p:nvSpPr>
        <p:spPr/>
        <p:txBody>
          <a:bodyPr>
            <a:normAutofit fontScale="92500" lnSpcReduction="20000"/>
          </a:bodyPr>
          <a:lstStyle/>
          <a:p>
            <a:pPr marL="0" indent="0">
              <a:lnSpc>
                <a:spcPct val="150000"/>
              </a:lnSpc>
              <a:buNone/>
            </a:pPr>
            <a:r>
              <a:rPr lang="ja-JP" altLang="en-US"/>
              <a:t>1. 空き家問題の現状と課題</a:t>
            </a:r>
          </a:p>
          <a:p>
            <a:pPr marL="0" indent="0">
              <a:lnSpc>
                <a:spcPct val="150000"/>
              </a:lnSpc>
              <a:buNone/>
            </a:pPr>
            <a:r>
              <a:rPr lang="ja-JP" altLang="en-US"/>
              <a:t>2. なぜ今、AIとデジタル技術なのか</a:t>
            </a:r>
          </a:p>
          <a:p>
            <a:pPr marL="0" indent="0">
              <a:lnSpc>
                <a:spcPct val="150000"/>
              </a:lnSpc>
              <a:buNone/>
            </a:pPr>
            <a:r>
              <a:rPr lang="ja-JP" altLang="en-US"/>
              <a:t>3. 主要技術の概要（AI・GIS・生成AI）</a:t>
            </a:r>
          </a:p>
          <a:p>
            <a:pPr marL="0" indent="0">
              <a:lnSpc>
                <a:spcPct val="150000"/>
              </a:lnSpc>
              <a:buNone/>
            </a:pPr>
            <a:r>
              <a:rPr lang="ja-JP" altLang="en-US"/>
              <a:t>4. 国の政策動向</a:t>
            </a:r>
            <a:endParaRPr lang="en-US" altLang="ja-JP" dirty="0"/>
          </a:p>
          <a:p>
            <a:pPr marL="0" indent="0">
              <a:lnSpc>
                <a:spcPct val="150000"/>
              </a:lnSpc>
              <a:buNone/>
            </a:pPr>
            <a:r>
              <a:rPr lang="ja-JP" altLang="en-US" sz="2400"/>
              <a:t>（Project LINKS・PLATEAU・空き家対策モデル事業）</a:t>
            </a:r>
          </a:p>
          <a:p>
            <a:pPr marL="0" indent="0">
              <a:lnSpc>
                <a:spcPct val="150000"/>
              </a:lnSpc>
              <a:buNone/>
            </a:pPr>
            <a:r>
              <a:rPr lang="ja-JP" altLang="en-US"/>
              <a:t>5. 民間の先進事例</a:t>
            </a:r>
          </a:p>
          <a:p>
            <a:pPr marL="0" indent="0">
              <a:lnSpc>
                <a:spcPct val="150000"/>
              </a:lnSpc>
              <a:buNone/>
            </a:pPr>
            <a:r>
              <a:rPr lang="ja-JP" altLang="en-US"/>
              <a:t>6. 空き家アドバイザーへの実務的示唆</a:t>
            </a:r>
          </a:p>
          <a:p>
            <a:pPr marL="0" indent="0">
              <a:lnSpc>
                <a:spcPct val="150000"/>
              </a:lnSpc>
              <a:buNone/>
            </a:pPr>
            <a:r>
              <a:rPr lang="ja-JP" altLang="en-US"/>
              <a:t>7. まとめと今後の展望</a:t>
            </a:r>
          </a:p>
        </p:txBody>
      </p:sp>
    </p:spTree>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b="1"/>
              <a:t>空き家問題の現状</a:t>
            </a:r>
          </a:p>
        </p:txBody>
      </p:sp>
      <p:sp>
        <p:nvSpPr>
          <p:cNvPr id="3" name="Content Placeholder 2"/>
          <p:cNvSpPr>
            <a:spLocks noGrp="1"/>
          </p:cNvSpPr>
          <p:nvPr>
            <p:ph idx="1"/>
          </p:nvPr>
        </p:nvSpPr>
        <p:spPr/>
        <p:txBody>
          <a:bodyPr>
            <a:noAutofit/>
          </a:bodyPr>
          <a:lstStyle/>
          <a:p>
            <a:pPr marL="0" indent="0">
              <a:buNone/>
            </a:pPr>
            <a:r>
              <a:rPr lang="ja-JP" altLang="en-US" sz="2000"/>
              <a:t>■ 空き家数：約900万戸（2023年）</a:t>
            </a:r>
            <a:endParaRPr lang="en-US" altLang="ja-JP" sz="2000" dirty="0"/>
          </a:p>
          <a:p>
            <a:pPr marL="0" indent="0">
              <a:buNone/>
            </a:pPr>
            <a:r>
              <a:rPr lang="en-US" altLang="ja-JP" sz="2000" dirty="0"/>
              <a:t> </a:t>
            </a:r>
            <a:r>
              <a:rPr lang="ja-JP" altLang="en-US" sz="2000"/>
              <a:t>　　空き家率：過去最高の13.8%</a:t>
            </a:r>
          </a:p>
          <a:p>
            <a:pPr marL="0" indent="0">
              <a:buNone/>
            </a:pPr>
            <a:r>
              <a:rPr lang="ja-JP" altLang="en-US" sz="2000"/>
              <a:t>■ 「使用目的のない空き家（その他空き家）」は385万戸に達する</a:t>
            </a:r>
          </a:p>
          <a:p>
            <a:pPr marL="0" indent="0">
              <a:buNone/>
            </a:pPr>
            <a:endParaRPr lang="en-US" altLang="ja-JP" sz="2000" dirty="0"/>
          </a:p>
          <a:p>
            <a:pPr marL="0" indent="0">
              <a:buNone/>
            </a:pPr>
            <a:r>
              <a:rPr lang="ja-JP" altLang="en-US" sz="2000"/>
              <a:t>■ 少子高齢化・人口減少・都市集中により今後も増加見込み</a:t>
            </a:r>
            <a:endParaRPr lang="en-US" altLang="ja-JP" sz="2000" dirty="0"/>
          </a:p>
          <a:p>
            <a:pPr marL="0" indent="0">
              <a:buNone/>
            </a:pPr>
            <a:endParaRPr lang="ja-JP" altLang="en-US" sz="2000"/>
          </a:p>
          <a:p>
            <a:pPr marL="0" indent="0">
              <a:buNone/>
            </a:pPr>
            <a:r>
              <a:rPr lang="ja-JP" altLang="en-US" sz="2000"/>
              <a:t>■ 倒壊リスク・防犯・環境悪化・固定資産税問題など多面的課題</a:t>
            </a:r>
            <a:endParaRPr lang="en-US" altLang="ja-JP" sz="2000" dirty="0"/>
          </a:p>
          <a:p>
            <a:pPr marL="0" indent="0">
              <a:buNone/>
            </a:pPr>
            <a:endParaRPr lang="ja-JP" altLang="en-US" sz="2000"/>
          </a:p>
          <a:p>
            <a:pPr marL="0" indent="0">
              <a:buNone/>
            </a:pPr>
            <a:r>
              <a:rPr lang="ja-JP" altLang="en-US" sz="2000"/>
              <a:t>■ 地方部を中心に宅建業者数が減少、流通担い手不足が深刻化</a:t>
            </a:r>
            <a:endParaRPr lang="en-US" altLang="ja-JP" sz="2000" dirty="0"/>
          </a:p>
          <a:p>
            <a:pPr marL="0" indent="0">
              <a:buNone/>
            </a:pPr>
            <a:endParaRPr lang="en-US" altLang="ja-JP" sz="2000" dirty="0"/>
          </a:p>
          <a:p>
            <a:pPr marL="0" indent="0">
              <a:buNone/>
            </a:pPr>
            <a:r>
              <a:rPr lang="ja-JP" altLang="en-US" sz="2000">
                <a:solidFill>
                  <a:srgbClr val="FF0000"/>
                </a:solidFill>
              </a:rPr>
              <a:t>→ 人手不足を補い、効率的に対策を進める手段として</a:t>
            </a:r>
            <a:endParaRPr lang="en-US" altLang="ja-JP" sz="2000" dirty="0">
              <a:solidFill>
                <a:srgbClr val="FF0000"/>
              </a:solidFill>
            </a:endParaRPr>
          </a:p>
          <a:p>
            <a:pPr marL="0" indent="0">
              <a:buNone/>
            </a:pPr>
            <a:r>
              <a:rPr lang="ja-JP" altLang="en-US" sz="2000">
                <a:solidFill>
                  <a:srgbClr val="FF0000"/>
                </a:solidFill>
              </a:rPr>
              <a:t>　</a:t>
            </a:r>
            <a:r>
              <a:rPr lang="ja-JP" altLang="en-US" sz="2000" b="1">
                <a:solidFill>
                  <a:srgbClr val="FF0000"/>
                </a:solidFill>
              </a:rPr>
              <a:t>「デジタル技術」</a:t>
            </a:r>
            <a:r>
              <a:rPr lang="ja-JP" altLang="en-US" sz="2000">
                <a:solidFill>
                  <a:srgbClr val="FF0000"/>
                </a:solidFill>
              </a:rPr>
              <a:t>への期待が高まっている</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b="1"/>
              <a:t>なぜ今、AIとデジタル技術なのか</a:t>
            </a:r>
          </a:p>
        </p:txBody>
      </p:sp>
      <p:sp>
        <p:nvSpPr>
          <p:cNvPr id="3" name="Content Placeholder 2"/>
          <p:cNvSpPr>
            <a:spLocks noGrp="1"/>
          </p:cNvSpPr>
          <p:nvPr>
            <p:ph idx="1"/>
          </p:nvPr>
        </p:nvSpPr>
        <p:spPr>
          <a:xfrm>
            <a:off x="628649" y="969829"/>
            <a:ext cx="8378717" cy="5187026"/>
          </a:xfrm>
        </p:spPr>
        <p:txBody>
          <a:bodyPr>
            <a:normAutofit/>
          </a:bodyPr>
          <a:lstStyle/>
          <a:p>
            <a:pPr marL="0" indent="0">
              <a:buNone/>
            </a:pPr>
            <a:r>
              <a:rPr lang="ja-JP" altLang="en-US" sz="2000"/>
              <a:t>■ 従来の課題：外観調査や台帳管理に多大な人手・コストが必要</a:t>
            </a:r>
          </a:p>
          <a:p>
            <a:pPr marL="0" indent="0">
              <a:buNone/>
            </a:pPr>
            <a:endParaRPr lang="en-US" altLang="ja-JP" sz="2000" dirty="0"/>
          </a:p>
          <a:p>
            <a:pPr marL="0" indent="0">
              <a:buNone/>
            </a:pPr>
            <a:r>
              <a:rPr lang="ja-JP" altLang="en-US" sz="2000"/>
              <a:t>■ AI技術の成熟：機械学習・GIS・生成AIが実用段階に到達</a:t>
            </a:r>
          </a:p>
          <a:p>
            <a:pPr marL="0" indent="0">
              <a:buNone/>
            </a:pPr>
            <a:r>
              <a:rPr lang="ja-JP" altLang="en-US" sz="2000"/>
              <a:t>■ 行政データの整備進展：</a:t>
            </a:r>
            <a:endParaRPr lang="en-US" altLang="ja-JP" sz="2000" dirty="0"/>
          </a:p>
          <a:p>
            <a:pPr marL="0" indent="0">
              <a:buNone/>
            </a:pPr>
            <a:r>
              <a:rPr lang="ja-JP" altLang="en-US" sz="2000"/>
              <a:t>　→住基台帳・水道使用量・登記簿データの活用が可能に</a:t>
            </a:r>
          </a:p>
          <a:p>
            <a:pPr marL="0" indent="0">
              <a:buNone/>
            </a:pPr>
            <a:r>
              <a:rPr lang="ja-JP" altLang="en-US" sz="2000"/>
              <a:t>■ 国の推進：</a:t>
            </a:r>
            <a:endParaRPr lang="en-US" altLang="ja-JP" sz="2000" dirty="0"/>
          </a:p>
          <a:p>
            <a:pPr marL="0" indent="0">
              <a:buNone/>
            </a:pPr>
            <a:r>
              <a:rPr lang="ja-JP" altLang="en-US" sz="2000"/>
              <a:t>　→国土交通省が空き家対策モデル事業でAI活用を積極採択</a:t>
            </a:r>
          </a:p>
          <a:p>
            <a:pPr marL="0" indent="0">
              <a:buNone/>
            </a:pPr>
            <a:r>
              <a:rPr lang="ja-JP" altLang="en-US" sz="2000"/>
              <a:t>■ 不動産DXの加速：</a:t>
            </a:r>
            <a:endParaRPr lang="en-US" altLang="ja-JP" sz="2000" dirty="0"/>
          </a:p>
          <a:p>
            <a:pPr marL="0" indent="0">
              <a:buNone/>
            </a:pPr>
            <a:r>
              <a:rPr lang="ja-JP" altLang="en-US" sz="2000"/>
              <a:t>　→電子契約・重要事項説明のオンライン化が普及</a:t>
            </a:r>
          </a:p>
          <a:p>
            <a:pPr marL="0" indent="0">
              <a:buNone/>
            </a:pPr>
            <a:r>
              <a:rPr lang="ja-JP" altLang="en-US" sz="2000"/>
              <a:t>■ 民間サービスの台頭：</a:t>
            </a:r>
            <a:endParaRPr lang="en-US" altLang="ja-JP" sz="2000" dirty="0"/>
          </a:p>
          <a:p>
            <a:pPr marL="0" indent="0">
              <a:buNone/>
            </a:pPr>
            <a:r>
              <a:rPr lang="ja-JP" altLang="en-US" sz="2000"/>
              <a:t>　→AIマッチング・AI相談・AI査定サービスが続々登場</a:t>
            </a:r>
          </a:p>
          <a:p>
            <a:pPr marL="0" indent="0">
              <a:buNone/>
            </a:pPr>
            <a:r>
              <a:rPr lang="ja-JP" altLang="en-US" sz="2000" b="1">
                <a:solidFill>
                  <a:srgbClr val="FF0000"/>
                </a:solidFill>
              </a:rPr>
              <a:t>→ デジタル化は「あれば便利」から　「使わなければ遅れる」時代へ</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b="1"/>
              <a:t>主要技術の概要</a:t>
            </a:r>
          </a:p>
        </p:txBody>
      </p:sp>
      <p:sp>
        <p:nvSpPr>
          <p:cNvPr id="3" name="Content Placeholder 2"/>
          <p:cNvSpPr>
            <a:spLocks noGrp="1"/>
          </p:cNvSpPr>
          <p:nvPr>
            <p:ph idx="1"/>
          </p:nvPr>
        </p:nvSpPr>
        <p:spPr/>
        <p:txBody>
          <a:bodyPr vert="horz" lIns="91440" tIns="45720" rIns="91440" bIns="45720" rtlCol="0">
            <a:normAutofit lnSpcReduction="10000"/>
          </a:bodyPr>
          <a:lstStyle/>
          <a:p>
            <a:pPr marL="0" indent="0">
              <a:buNone/>
            </a:pPr>
            <a:r>
              <a:rPr lang="ja-JP" altLang="en-US" sz="2000"/>
              <a:t>【AI（人工知能）・機械学習】</a:t>
            </a:r>
          </a:p>
          <a:p>
            <a:pPr marL="0" indent="0">
              <a:buNone/>
            </a:pPr>
            <a:r>
              <a:rPr lang="ja-JP" altLang="en-US" sz="2000"/>
              <a:t>複数データを統合分析し空き家確率を自動算出。大量物件を瞬時に処理できる</a:t>
            </a:r>
          </a:p>
          <a:p>
            <a:pPr marL="0" indent="0">
              <a:buNone/>
            </a:pPr>
            <a:endParaRPr lang="en-US" altLang="ja-JP" sz="2000" dirty="0"/>
          </a:p>
          <a:p>
            <a:pPr marL="0" indent="0">
              <a:buNone/>
            </a:pPr>
            <a:r>
              <a:rPr lang="ja-JP" altLang="en-US" sz="2000"/>
              <a:t>【GIS（地理情報システム）】</a:t>
            </a:r>
            <a:endParaRPr lang="en-US" altLang="ja-JP" sz="2000" dirty="0"/>
          </a:p>
          <a:p>
            <a:pPr marL="0" indent="0">
              <a:buNone/>
            </a:pPr>
            <a:r>
              <a:rPr lang="ja-JP" altLang="en-US" sz="2000"/>
              <a:t>空き家の位置情報を地図上に可視化。エリア単位での実態把握と優先順位付けを実現</a:t>
            </a:r>
          </a:p>
          <a:p>
            <a:pPr marL="0" indent="0">
              <a:buNone/>
            </a:pPr>
            <a:endParaRPr lang="en-US" altLang="ja-JP" sz="2000" dirty="0"/>
          </a:p>
          <a:p>
            <a:pPr marL="0" indent="0">
              <a:buNone/>
            </a:pPr>
            <a:r>
              <a:rPr lang="ja-JP" altLang="en-US" sz="2000"/>
              <a:t>【PLATEAU（プラトー）】</a:t>
            </a:r>
          </a:p>
          <a:p>
            <a:pPr marL="0" indent="0">
              <a:buNone/>
            </a:pPr>
            <a:r>
              <a:rPr lang="ja-JP" altLang="en-US" sz="2000"/>
              <a:t>国交省が整備した3D都市モデルのオープンデータ。</a:t>
            </a:r>
            <a:endParaRPr lang="en-US" altLang="ja-JP" sz="2000" dirty="0"/>
          </a:p>
          <a:p>
            <a:pPr marL="0" indent="0">
              <a:buNone/>
            </a:pPr>
            <a:r>
              <a:rPr lang="ja-JP" altLang="en-US" sz="2000"/>
              <a:t>建物ポリゴンデータを空き家推定に活用</a:t>
            </a:r>
          </a:p>
          <a:p>
            <a:pPr marL="0" indent="0">
              <a:buNone/>
            </a:pPr>
            <a:endParaRPr lang="en-US" altLang="ja-JP" sz="2000" dirty="0"/>
          </a:p>
          <a:p>
            <a:pPr marL="0" indent="0">
              <a:buNone/>
            </a:pPr>
            <a:r>
              <a:rPr lang="ja-JP" altLang="en-US" sz="2000"/>
              <a:t>【生成AI（ChatGPT等）】</a:t>
            </a:r>
          </a:p>
          <a:p>
            <a:pPr marL="0" indent="0">
              <a:buNone/>
            </a:pPr>
            <a:r>
              <a:rPr lang="ja-JP" altLang="en-US" sz="2000"/>
              <a:t>相談対応自動化・資料作成支援・所有者向けアドバイス生成など業務効率化に貢献</a:t>
            </a:r>
          </a:p>
        </p:txBody>
      </p:sp>
    </p:spTree>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b="1"/>
              <a:t>国の政策動向：Project LINKS・空き家対策モデル事業</a:t>
            </a:r>
          </a:p>
        </p:txBody>
      </p:sp>
      <p:sp>
        <p:nvSpPr>
          <p:cNvPr id="3" name="Content Placeholder 2"/>
          <p:cNvSpPr>
            <a:spLocks noGrp="1"/>
          </p:cNvSpPr>
          <p:nvPr>
            <p:ph idx="1"/>
          </p:nvPr>
        </p:nvSpPr>
        <p:spPr>
          <a:xfrm>
            <a:off x="628650" y="791154"/>
            <a:ext cx="8355862" cy="5187026"/>
          </a:xfrm>
        </p:spPr>
        <p:txBody>
          <a:bodyPr vert="horz" lIns="91440" tIns="45720" rIns="91440" bIns="45720" rtlCol="0">
            <a:normAutofit/>
          </a:bodyPr>
          <a:lstStyle/>
          <a:p>
            <a:pPr marL="0" indent="0">
              <a:buNone/>
            </a:pPr>
            <a:r>
              <a:rPr lang="ja-JP" altLang="en-US" sz="1800"/>
              <a:t>■ 国土交通省「Project LINKS」</a:t>
            </a:r>
          </a:p>
          <a:p>
            <a:pPr marL="0" indent="0">
              <a:buNone/>
            </a:pPr>
            <a:r>
              <a:rPr lang="ja-JP" altLang="en-US" sz="1800"/>
              <a:t>→ AIと地理空間情報を活用した自治体向けツール群を開発・公開</a:t>
            </a:r>
          </a:p>
          <a:p>
            <a:pPr marL="0" indent="0">
              <a:buNone/>
            </a:pPr>
            <a:r>
              <a:rPr lang="ja-JP" altLang="en-US" sz="1800"/>
              <a:t>→ 2025年4月：『LINKS SOMA 空き家推定システム』をオープンソースで公開</a:t>
            </a:r>
          </a:p>
          <a:p>
            <a:pPr marL="0" indent="0">
              <a:buNone/>
            </a:pPr>
            <a:r>
              <a:rPr lang="ja-JP" altLang="en-US" sz="1800"/>
              <a:t>住基台帳・水道使用量・PLATEAUデータを統合し空き家確率を地図表示</a:t>
            </a:r>
          </a:p>
          <a:p>
            <a:pPr marL="0" indent="0">
              <a:buNone/>
            </a:pPr>
            <a:endParaRPr lang="en-US" altLang="ja-JP" sz="1800" dirty="0"/>
          </a:p>
          <a:p>
            <a:pPr marL="0" indent="0">
              <a:buNone/>
            </a:pPr>
            <a:r>
              <a:rPr lang="ja-JP" altLang="en-US" sz="1800"/>
              <a:t>■ 空き家対策モデル事業</a:t>
            </a:r>
            <a:endParaRPr lang="en-US" altLang="ja-JP" sz="1800" dirty="0"/>
          </a:p>
          <a:p>
            <a:pPr marL="0" indent="0">
              <a:buNone/>
            </a:pPr>
            <a:r>
              <a:rPr lang="ja-JP" altLang="en-US" sz="1800"/>
              <a:t>→ 生成AI活用の相談・診断サービス　</a:t>
            </a:r>
            <a:endParaRPr lang="en-US" altLang="ja-JP" sz="1800" dirty="0"/>
          </a:p>
          <a:p>
            <a:pPr marL="0" indent="0">
              <a:buNone/>
            </a:pPr>
            <a:r>
              <a:rPr lang="ja-JP" altLang="en-US" sz="1800"/>
              <a:t>→ GIS×建築・経済データのデータブック化</a:t>
            </a:r>
          </a:p>
          <a:p>
            <a:pPr marL="0" indent="0">
              <a:buNone/>
            </a:pPr>
            <a:r>
              <a:rPr lang="ja-JP" altLang="en-US" sz="1800"/>
              <a:t>→ AIによる将来空き家予測・発生抑制施策支援</a:t>
            </a:r>
          </a:p>
          <a:p>
            <a:pPr marL="0" indent="0">
              <a:buNone/>
            </a:pPr>
            <a:endParaRPr lang="en-US" altLang="ja-JP" sz="1800" dirty="0"/>
          </a:p>
          <a:p>
            <a:pPr marL="0" indent="0">
              <a:buNone/>
            </a:pPr>
            <a:r>
              <a:rPr lang="ja-JP" altLang="en-US" sz="1800"/>
              <a:t>■ 不動産DX推進（国交省）</a:t>
            </a:r>
          </a:p>
          <a:p>
            <a:pPr marL="0" indent="0">
              <a:buNone/>
            </a:pPr>
            <a:r>
              <a:rPr lang="ja-JP" altLang="en-US" sz="1800"/>
              <a:t>→ 書面電子化・オンライン重説・電子契約の全面解禁により業務負担軽減</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b="1"/>
              <a:t>民間の先進事例</a:t>
            </a:r>
          </a:p>
        </p:txBody>
      </p:sp>
      <p:sp>
        <p:nvSpPr>
          <p:cNvPr id="3" name="Content Placeholder 2"/>
          <p:cNvSpPr>
            <a:spLocks noGrp="1"/>
          </p:cNvSpPr>
          <p:nvPr>
            <p:ph idx="1"/>
          </p:nvPr>
        </p:nvSpPr>
        <p:spPr/>
        <p:txBody>
          <a:bodyPr vert="horz" lIns="91440" tIns="45720" rIns="91440" bIns="45720" rtlCol="0">
            <a:normAutofit fontScale="92500" lnSpcReduction="20000"/>
          </a:bodyPr>
          <a:lstStyle/>
          <a:p>
            <a:pPr marL="0" indent="0">
              <a:buNone/>
            </a:pPr>
            <a:r>
              <a:rPr lang="ja-JP" altLang="en-US" sz="2000"/>
              <a:t>■ マイクロベース株式会社（東京）</a:t>
            </a:r>
          </a:p>
          <a:p>
            <a:pPr marL="0" indent="0">
              <a:buNone/>
            </a:pPr>
            <a:r>
              <a:rPr lang="ja-JP" altLang="en-US" sz="2000"/>
              <a:t>　→ GIS×AIで将来空き家発生を予測・地図可視化。</a:t>
            </a:r>
            <a:r>
              <a:rPr lang="en-US" altLang="ja-JP" sz="2000" dirty="0"/>
              <a:t> </a:t>
            </a:r>
          </a:p>
          <a:p>
            <a:pPr marL="0" indent="0">
              <a:buNone/>
            </a:pPr>
            <a:r>
              <a:rPr lang="en-US" altLang="ja-JP" sz="2000" dirty="0"/>
              <a:t>     </a:t>
            </a:r>
            <a:r>
              <a:rPr lang="ja-JP" altLang="en-US" sz="2000"/>
              <a:t>東京都の支援事業として実施</a:t>
            </a:r>
          </a:p>
          <a:p>
            <a:pPr marL="0" indent="0">
              <a:buNone/>
            </a:pPr>
            <a:endParaRPr lang="en-US" altLang="ja-JP" sz="2000" dirty="0"/>
          </a:p>
          <a:p>
            <a:pPr marL="0" indent="0">
              <a:buNone/>
            </a:pPr>
            <a:r>
              <a:rPr lang="ja-JP" altLang="en-US" sz="2000"/>
              <a:t>■ ジェクトワン「空き家のコタエ」（2026年ローンチ）</a:t>
            </a:r>
          </a:p>
          <a:p>
            <a:pPr marL="0" indent="0">
              <a:buNone/>
            </a:pPr>
            <a:r>
              <a:rPr lang="ja-JP" altLang="en-US" sz="2000"/>
              <a:t>　→ 所有者向けAIプラットフォーム。</a:t>
            </a:r>
            <a:endParaRPr lang="en-US" altLang="ja-JP" sz="2000" dirty="0"/>
          </a:p>
          <a:p>
            <a:pPr marL="0" indent="0">
              <a:buNone/>
            </a:pPr>
            <a:r>
              <a:rPr lang="en-US" altLang="ja-JP" sz="2000" dirty="0"/>
              <a:t>     </a:t>
            </a:r>
            <a:r>
              <a:rPr lang="ja-JP" altLang="en-US" sz="2000"/>
              <a:t>売却・賃貸・解体の最適解をAIが提示</a:t>
            </a:r>
          </a:p>
          <a:p>
            <a:pPr marL="0" indent="0">
              <a:buNone/>
            </a:pPr>
            <a:r>
              <a:rPr lang="ja-JP" altLang="en-US" sz="2000"/>
              <a:t>　→ リノベ後の想定利回りまでAIがシミュレーション</a:t>
            </a:r>
          </a:p>
          <a:p>
            <a:pPr marL="0" indent="0">
              <a:buNone/>
            </a:pPr>
            <a:endParaRPr lang="en-US" altLang="ja-JP" sz="2000" dirty="0"/>
          </a:p>
          <a:p>
            <a:pPr marL="0" indent="0">
              <a:buNone/>
            </a:pPr>
            <a:r>
              <a:rPr lang="ja-JP" altLang="en-US" sz="2000"/>
              <a:t>■ エンドユーザー株式会社（埼玉）</a:t>
            </a:r>
          </a:p>
          <a:p>
            <a:pPr marL="0" indent="0">
              <a:buNone/>
            </a:pPr>
            <a:r>
              <a:rPr lang="ja-JP" altLang="en-US" sz="2000"/>
              <a:t>　→ AIでリフォーム希望者と職人をマッチング。</a:t>
            </a:r>
            <a:endParaRPr lang="en-US" altLang="ja-JP" sz="2000" dirty="0"/>
          </a:p>
          <a:p>
            <a:pPr marL="0" indent="0">
              <a:buNone/>
            </a:pPr>
            <a:r>
              <a:rPr lang="en-US" altLang="ja-JP" sz="2000" dirty="0"/>
              <a:t>     </a:t>
            </a:r>
            <a:r>
              <a:rPr lang="ja-JP" altLang="en-US" sz="2000"/>
              <a:t>埼玉県行田市・さいたま市と連携協定</a:t>
            </a:r>
          </a:p>
          <a:p>
            <a:pPr marL="0" indent="0">
              <a:buNone/>
            </a:pPr>
            <a:endParaRPr lang="en-US" altLang="ja-JP" sz="2000" dirty="0"/>
          </a:p>
          <a:p>
            <a:pPr marL="0" indent="0">
              <a:buNone/>
            </a:pPr>
            <a:r>
              <a:rPr lang="ja-JP" altLang="en-US" sz="2000"/>
              <a:t>■ 東急リバブル</a:t>
            </a:r>
          </a:p>
          <a:p>
            <a:pPr marL="0" indent="0">
              <a:buNone/>
            </a:pPr>
            <a:r>
              <a:rPr lang="ja-JP" altLang="en-US" sz="2000"/>
              <a:t>　→ AI不動産価格査定システムで特許取得。即日査定が可能に</a:t>
            </a:r>
          </a:p>
        </p:txBody>
      </p:sp>
    </p:spTree>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b="1"/>
              <a:t>空き家アドバイザーへの実務的示唆</a:t>
            </a:r>
          </a:p>
        </p:txBody>
      </p:sp>
      <p:sp>
        <p:nvSpPr>
          <p:cNvPr id="3" name="Content Placeholder 2"/>
          <p:cNvSpPr>
            <a:spLocks noGrp="1"/>
          </p:cNvSpPr>
          <p:nvPr>
            <p:ph idx="1"/>
          </p:nvPr>
        </p:nvSpPr>
        <p:spPr/>
        <p:txBody>
          <a:bodyPr vert="horz" lIns="91440" tIns="45720" rIns="91440" bIns="45720" rtlCol="0">
            <a:normAutofit/>
          </a:bodyPr>
          <a:lstStyle/>
          <a:p>
            <a:pPr marL="0" indent="0">
              <a:buNone/>
            </a:pPr>
            <a:r>
              <a:rPr lang="ja-JP" altLang="en-US" sz="1600"/>
              <a:t>■ 空き家相談にAIを活用する</a:t>
            </a:r>
          </a:p>
          <a:p>
            <a:pPr marL="0" indent="0">
              <a:buNone/>
            </a:pPr>
            <a:r>
              <a:rPr lang="ja-JP" altLang="en-US" sz="1600"/>
              <a:t>　→ 生成AIを活用した相談対応の質・スピード向上（情報収集・文書作成）</a:t>
            </a:r>
          </a:p>
          <a:p>
            <a:pPr marL="0" indent="0">
              <a:buNone/>
            </a:pPr>
            <a:endParaRPr lang="en-US" altLang="ja-JP" sz="1600" dirty="0"/>
          </a:p>
          <a:p>
            <a:pPr marL="0" indent="0">
              <a:buNone/>
            </a:pPr>
            <a:r>
              <a:rPr lang="ja-JP" altLang="en-US" sz="1600"/>
              <a:t>■ 自治体のデジタルツールを把握する</a:t>
            </a:r>
          </a:p>
          <a:p>
            <a:pPr marL="0" indent="0">
              <a:buNone/>
            </a:pPr>
            <a:r>
              <a:rPr lang="ja-JP" altLang="en-US" sz="1600"/>
              <a:t>　→ 管轄自治体がLINKS SOMAや空き家バンクシステムを導入しているか確認</a:t>
            </a:r>
          </a:p>
          <a:p>
            <a:pPr marL="0" indent="0">
              <a:buNone/>
            </a:pPr>
            <a:endParaRPr lang="en-US" altLang="ja-JP" sz="1600" dirty="0"/>
          </a:p>
          <a:p>
            <a:pPr marL="0" indent="0">
              <a:buNone/>
            </a:pPr>
            <a:r>
              <a:rPr lang="ja-JP" altLang="en-US" sz="1600"/>
              <a:t>■ 所有者へのデジタル活用提案</a:t>
            </a:r>
          </a:p>
          <a:p>
            <a:pPr marL="0" indent="0">
              <a:buNone/>
            </a:pPr>
            <a:r>
              <a:rPr lang="ja-JP" altLang="en-US" sz="1600"/>
              <a:t>　→ AIマッチングサービス・AI査定サービスを活用した流通促進を提案</a:t>
            </a:r>
          </a:p>
          <a:p>
            <a:pPr marL="0" indent="0">
              <a:buNone/>
            </a:pPr>
            <a:endParaRPr lang="en-US" altLang="ja-JP" sz="1600" dirty="0"/>
          </a:p>
          <a:p>
            <a:pPr marL="0" indent="0">
              <a:buNone/>
            </a:pPr>
            <a:r>
              <a:rPr lang="ja-JP" altLang="en-US" sz="1600"/>
              <a:t>■ デジタルデバイドへの配慮</a:t>
            </a:r>
          </a:p>
          <a:p>
            <a:pPr marL="0" indent="0">
              <a:buNone/>
            </a:pPr>
            <a:r>
              <a:rPr lang="ja-JP" altLang="en-US" sz="1600"/>
              <a:t>　→ デジタルに不慣れな高齢所有者への対面サポートの重要性は変わらない</a:t>
            </a:r>
          </a:p>
          <a:p>
            <a:pPr marL="0" indent="0">
              <a:buNone/>
            </a:pPr>
            <a:endParaRPr lang="en-US" altLang="ja-JP" sz="1600" dirty="0"/>
          </a:p>
          <a:p>
            <a:pPr marL="0" indent="0">
              <a:buNone/>
            </a:pPr>
            <a:r>
              <a:rPr lang="ja-JP" altLang="en-US" sz="1600"/>
              <a:t>■ 情報収集の継続</a:t>
            </a:r>
          </a:p>
          <a:p>
            <a:pPr marL="0" indent="0">
              <a:buNone/>
            </a:pPr>
            <a:r>
              <a:rPr lang="ja-JP" altLang="en-US" sz="1600"/>
              <a:t>　→ 国交省・自治体のデジタル施策の動向を常にフォロー</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b="1"/>
              <a:t>デジタル化推進における課題と留意点</a:t>
            </a:r>
          </a:p>
        </p:txBody>
      </p:sp>
      <p:sp>
        <p:nvSpPr>
          <p:cNvPr id="3" name="Content Placeholder 2"/>
          <p:cNvSpPr>
            <a:spLocks noGrp="1"/>
          </p:cNvSpPr>
          <p:nvPr>
            <p:ph idx="1"/>
          </p:nvPr>
        </p:nvSpPr>
        <p:spPr/>
        <p:txBody>
          <a:bodyPr vert="horz" lIns="91440" tIns="45720" rIns="91440" bIns="45720" rtlCol="0">
            <a:normAutofit/>
          </a:bodyPr>
          <a:lstStyle/>
          <a:p>
            <a:pPr marL="0" indent="0">
              <a:buNone/>
            </a:pPr>
            <a:r>
              <a:rPr lang="ja-JP" altLang="en-US" sz="1600"/>
              <a:t>■ データの精度・品質</a:t>
            </a:r>
          </a:p>
          <a:p>
            <a:pPr marL="0" indent="0">
              <a:buNone/>
            </a:pPr>
            <a:r>
              <a:rPr lang="ja-JP" altLang="en-US" sz="1600"/>
              <a:t>　→ AIの判定精度は入力データの品質に依存。古い台帳情報は誤判定のリスク</a:t>
            </a:r>
          </a:p>
          <a:p>
            <a:pPr marL="0" indent="0">
              <a:buNone/>
            </a:pPr>
            <a:endParaRPr lang="en-US" altLang="ja-JP" sz="1600" dirty="0"/>
          </a:p>
          <a:p>
            <a:pPr marL="0" indent="0">
              <a:buNone/>
            </a:pPr>
            <a:r>
              <a:rPr lang="ja-JP" altLang="en-US" sz="1600"/>
              <a:t>■ 個人情報・セキュリティ</a:t>
            </a:r>
          </a:p>
          <a:p>
            <a:pPr marL="0" indent="0">
              <a:buNone/>
            </a:pPr>
            <a:r>
              <a:rPr lang="ja-JP" altLang="en-US" sz="1600"/>
              <a:t>　→ 住基台帳・水道情報等の連携には厳格な管理・サイバー対策が必要</a:t>
            </a:r>
          </a:p>
          <a:p>
            <a:pPr marL="0" indent="0">
              <a:buNone/>
            </a:pPr>
            <a:endParaRPr lang="en-US" altLang="ja-JP" sz="1600" dirty="0"/>
          </a:p>
          <a:p>
            <a:pPr marL="0" indent="0">
              <a:buNone/>
            </a:pPr>
            <a:r>
              <a:rPr lang="ja-JP" altLang="en-US" sz="1600"/>
              <a:t>■ 自治体間のデジタル格差</a:t>
            </a:r>
          </a:p>
          <a:p>
            <a:pPr marL="0" indent="0">
              <a:buNone/>
            </a:pPr>
            <a:r>
              <a:rPr lang="ja-JP" altLang="en-US" sz="1600"/>
              <a:t>　→ 大規模自治体と小規模自治体でDX推進度に大きな差</a:t>
            </a:r>
            <a:endParaRPr lang="en-US" altLang="ja-JP" sz="1600" dirty="0"/>
          </a:p>
          <a:p>
            <a:pPr marL="0" indent="0">
              <a:buNone/>
            </a:pPr>
            <a:endParaRPr lang="en-US" altLang="ja-JP" sz="1600" dirty="0"/>
          </a:p>
          <a:p>
            <a:pPr marL="0" indent="0">
              <a:buNone/>
            </a:pPr>
            <a:r>
              <a:rPr lang="ja-JP" altLang="en-US" sz="1600"/>
              <a:t>■ 最終判断は人間が行う</a:t>
            </a:r>
          </a:p>
          <a:p>
            <a:pPr marL="0" indent="0">
              <a:buNone/>
            </a:pPr>
            <a:r>
              <a:rPr lang="ja-JP" altLang="en-US" sz="1600"/>
              <a:t>　→ AIはデータ分析の補助ツール。</a:t>
            </a:r>
            <a:r>
              <a:rPr lang="ja-JP" altLang="en-US" sz="1600" b="1">
                <a:solidFill>
                  <a:srgbClr val="FF0000"/>
                </a:solidFill>
              </a:rPr>
              <a:t>現地確認・対話・法的判断は専門家が担う</a:t>
            </a:r>
          </a:p>
          <a:p>
            <a:pPr marL="0" indent="0">
              <a:buNone/>
            </a:pPr>
            <a:endParaRPr lang="en-US" altLang="ja-JP" sz="1600" dirty="0"/>
          </a:p>
          <a:p>
            <a:pPr marL="0" indent="0">
              <a:buNone/>
            </a:pPr>
            <a:r>
              <a:rPr lang="ja-JP" altLang="en-US" sz="1600"/>
              <a:t>■ AIへの過信を避ける</a:t>
            </a:r>
          </a:p>
          <a:p>
            <a:pPr marL="0" indent="0">
              <a:buNone/>
            </a:pPr>
            <a:r>
              <a:rPr lang="ja-JP" altLang="en-US" sz="1600"/>
              <a:t>　→ データの偏りや情報の鮮度に注意。ツールの限界を理解した上で活用を</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b="1"/>
              <a:t>まとめと今後の展望</a:t>
            </a:r>
          </a:p>
        </p:txBody>
      </p:sp>
      <p:sp>
        <p:nvSpPr>
          <p:cNvPr id="3" name="Content Placeholder 2"/>
          <p:cNvSpPr>
            <a:spLocks noGrp="1"/>
          </p:cNvSpPr>
          <p:nvPr>
            <p:ph idx="1"/>
          </p:nvPr>
        </p:nvSpPr>
        <p:spPr>
          <a:xfrm>
            <a:off x="628649" y="791154"/>
            <a:ext cx="8153843" cy="5187026"/>
          </a:xfrm>
        </p:spPr>
        <p:txBody>
          <a:bodyPr vert="horz" lIns="91440" tIns="45720" rIns="91440" bIns="45720" rtlCol="0">
            <a:normAutofit/>
          </a:bodyPr>
          <a:lstStyle/>
          <a:p>
            <a:pPr marL="0" indent="0">
              <a:buNone/>
            </a:pPr>
            <a:r>
              <a:rPr lang="ja-JP" altLang="en-US" sz="1600"/>
              <a:t>■ 空き家問題は深刻化しており、AIとデジタル技術は空き家対策に不可欠なツールに</a:t>
            </a:r>
          </a:p>
          <a:p>
            <a:pPr marL="0" indent="0">
              <a:buNone/>
            </a:pPr>
            <a:endParaRPr lang="en-US" altLang="ja-JP" sz="1600" dirty="0"/>
          </a:p>
          <a:p>
            <a:pPr marL="0" indent="0">
              <a:buNone/>
            </a:pPr>
            <a:r>
              <a:rPr lang="ja-JP" altLang="en-US" sz="1600"/>
              <a:t>■ 国交省は「LINKS SOMA」「空き家対策モデル事業」等でAI活用を積極推進</a:t>
            </a:r>
          </a:p>
          <a:p>
            <a:pPr marL="0" indent="0">
              <a:buNone/>
            </a:pPr>
            <a:endParaRPr lang="en-US" altLang="ja-JP" sz="1600" dirty="0"/>
          </a:p>
          <a:p>
            <a:pPr marL="0" indent="0">
              <a:buNone/>
            </a:pPr>
            <a:r>
              <a:rPr lang="ja-JP" altLang="en-US" sz="1600"/>
              <a:t>■ 民間でもAIマッチング・AI査定・将来予測等のサービスが実用化段階に</a:t>
            </a:r>
          </a:p>
          <a:p>
            <a:pPr marL="0" indent="0">
              <a:buNone/>
            </a:pPr>
            <a:endParaRPr lang="en-US" altLang="ja-JP" sz="1600" dirty="0"/>
          </a:p>
          <a:p>
            <a:pPr marL="0" indent="0">
              <a:buNone/>
            </a:pPr>
            <a:r>
              <a:rPr lang="ja-JP" altLang="en-US" sz="1600"/>
              <a:t>■ 空き家の専門家として「技術を理解し使いこなす力」が今後ますます求められる</a:t>
            </a:r>
          </a:p>
          <a:p>
            <a:pPr marL="0" indent="0">
              <a:buNone/>
            </a:pPr>
            <a:endParaRPr lang="en-US" altLang="ja-JP" sz="1600" dirty="0"/>
          </a:p>
          <a:p>
            <a:pPr marL="0" indent="0">
              <a:buNone/>
            </a:pPr>
            <a:r>
              <a:rPr lang="ja-JP" altLang="en-US" sz="1600"/>
              <a:t>■ デジタルに不慣れな所有者への寄り添いは引き続き重要な付加価値</a:t>
            </a:r>
          </a:p>
          <a:p>
            <a:pPr marL="0" indent="0">
              <a:buNone/>
            </a:pPr>
            <a:r>
              <a:rPr lang="ja-JP" altLang="en-US" sz="1600"/>
              <a:t>【今後の展望】</a:t>
            </a:r>
          </a:p>
          <a:p>
            <a:pPr marL="0" indent="0">
              <a:buNone/>
            </a:pPr>
            <a:r>
              <a:rPr lang="ja-JP" altLang="en-US" sz="1600"/>
              <a:t>　→ AIによる空き家自動検出の全国展開（国交省システムの無料公開予定）</a:t>
            </a:r>
          </a:p>
          <a:p>
            <a:pPr marL="0" indent="0">
              <a:buNone/>
            </a:pPr>
            <a:r>
              <a:rPr lang="ja-JP" altLang="en-US" sz="1600"/>
              <a:t>　→ 生成AI活用による相談業務の高度化・効率化</a:t>
            </a:r>
          </a:p>
          <a:p>
            <a:pPr marL="0" indent="0">
              <a:buNone/>
            </a:pPr>
            <a:r>
              <a:rPr lang="ja-JP" altLang="en-US" sz="1600"/>
              <a:t>　→ 3D都市モデル（PLATEAU）と空き家データの本格統合活用</a:t>
            </a:r>
          </a:p>
        </p:txBody>
      </p:sp>
    </p:spTree>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40</TotalTime>
  <Words>1116</Words>
  <Application>Microsoft Macintosh PowerPoint</Application>
  <PresentationFormat>画面に合わせる (4:3)</PresentationFormat>
  <Paragraphs>124</Paragraphs>
  <Slides>10</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10</vt:i4>
      </vt:variant>
    </vt:vector>
  </HeadingPairs>
  <TitlesOfParts>
    <vt:vector size="15" baseType="lpstr">
      <vt:lpstr>ＭＳ ゴシック</vt:lpstr>
      <vt:lpstr>Arial</vt:lpstr>
      <vt:lpstr>Calibri</vt:lpstr>
      <vt:lpstr>Calibri Light</vt:lpstr>
      <vt:lpstr>Office テーマ</vt:lpstr>
      <vt:lpstr> 一般社団法人 全国空き家アドバイザー協議会　　　○○県○○支部  令和８年５月度例会 （過去の例会資料も参考にしてください）</vt:lpstr>
      <vt:lpstr>本日のアジェンダ</vt:lpstr>
      <vt:lpstr>空き家問題の現状</vt:lpstr>
      <vt:lpstr>なぜ今、AIとデジタル技術なのか</vt:lpstr>
      <vt:lpstr>主要技術の概要</vt:lpstr>
      <vt:lpstr>国の政策動向：Project LINKS・空き家対策モデル事業</vt:lpstr>
      <vt:lpstr>民間の先進事例</vt:lpstr>
      <vt:lpstr>空き家アドバイザーへの実務的示唆</vt:lpstr>
      <vt:lpstr>デジタル化推進における課題と留意点</vt:lpstr>
      <vt:lpstr>まとめと今後の展望</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健太 山名</cp:lastModifiedBy>
  <cp:revision>3</cp:revision>
  <dcterms:created xsi:type="dcterms:W3CDTF">2021-02-04T05:15:42Z</dcterms:created>
  <dcterms:modified xsi:type="dcterms:W3CDTF">2026-04-30T02:33:51Z</dcterms:modified>
</cp:coreProperties>
</file>