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1874" r:id="rId2"/>
    <p:sldId id="257" r:id="rId3"/>
    <p:sldId id="1875" r:id="rId4"/>
    <p:sldId id="1876" r:id="rId5"/>
    <p:sldId id="1877" r:id="rId6"/>
    <p:sldId id="1878" r:id="rId7"/>
    <p:sldId id="1880" r:id="rId8"/>
    <p:sldId id="188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442"/>
    <p:restoredTop sz="96327"/>
  </p:normalViewPr>
  <p:slideViewPr>
    <p:cSldViewPr snapToGrid="0" snapToObjects="1">
      <p:cViewPr varScale="1">
        <p:scale>
          <a:sx n="127" d="100"/>
          <a:sy n="127" d="100"/>
        </p:scale>
        <p:origin x="12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540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44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37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800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94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157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097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9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095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93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2DF06FE-6EDD-F446-A8EB-57C217144F6F}" type="datetimeFigureOut">
              <a:rPr kumimoji="1" lang="ja-JP" altLang="en-US" smtClean="0"/>
              <a:t>2026/5/29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43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0096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36069-AED8-6F41-96C9-27086F582EDC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F26C270-389E-1A40-A3F3-26A2B2835928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9" name="図 8" descr="図形  中程度の精度で自動的に生成された説明">
            <a:extLst>
              <a:ext uri="{FF2B5EF4-FFF2-40B4-BE49-F238E27FC236}">
                <a16:creationId xmlns:a16="http://schemas.microsoft.com/office/drawing/2014/main" id="{BFE577FA-4153-BE4A-A84B-8E14EF48903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7394" y="6296619"/>
            <a:ext cx="2797865" cy="53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98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全国空き家アドバイザー協議会　　　○○県○○支部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令和８年６月度例会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205" y="3752849"/>
            <a:ext cx="4287795" cy="2965451"/>
          </a:xfrm>
        </p:spPr>
        <p:txBody>
          <a:bodyPr anchor="ctr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ja-JP" altLang="en-US" sz="2200">
                <a:cs typeface="+mj-cs"/>
              </a:rPr>
              <a:t>空き家市場にもたらす</a:t>
            </a:r>
            <a:endParaRPr lang="en-US" altLang="ja-JP" sz="2200" dirty="0">
              <a:cs typeface="+mj-cs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sz="2200">
                <a:cs typeface="+mj-cs"/>
              </a:rPr>
              <a:t>中東情勢の影響</a:t>
            </a:r>
            <a:endParaRPr lang="en-US" altLang="ja-JP" sz="2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4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空き家900万戸時代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空き家は増え続けている</a:t>
            </a:r>
          </a:p>
          <a:p>
            <a:endParaRPr lang="ja-JP" altLang="en-US"/>
          </a:p>
          <a:p>
            <a:r>
              <a:rPr lang="ja-JP" altLang="en-US"/>
              <a:t>高齢化が進み、住む人が減っている</a:t>
            </a:r>
          </a:p>
          <a:p>
            <a:endParaRPr lang="en-US" altLang="ja-JP" dirty="0"/>
          </a:p>
          <a:p>
            <a:r>
              <a:rPr lang="ja-JP" altLang="en-US"/>
              <a:t>相続後そのまま放置されるケースが多い</a:t>
            </a:r>
          </a:p>
          <a:p>
            <a:endParaRPr lang="ja-JP" altLang="en-US"/>
          </a:p>
          <a:p>
            <a:r>
              <a:rPr lang="ja-JP" altLang="en-US"/>
              <a:t>地方の人口減少が空き家化を加速している</a:t>
            </a:r>
          </a:p>
          <a:p>
            <a:pPr marL="0" indent="0">
              <a:buNone/>
            </a:pPr>
            <a:endParaRPr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/>
              <a:t>なぜ空き家は増え続けるのか</a:t>
            </a:r>
            <a:r>
              <a:rPr lang="en-US" altLang="ja-JP" b="1" dirty="0"/>
              <a:t>?</a:t>
            </a:r>
            <a:endParaRPr lang="ja-JP" altLang="en-US" b="1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549373EF-F117-02A6-ACB1-6032F18E2581}"/>
              </a:ext>
            </a:extLst>
          </p:cNvPr>
          <p:cNvSpPr txBox="1"/>
          <p:nvPr/>
        </p:nvSpPr>
        <p:spPr>
          <a:xfrm>
            <a:off x="964376" y="1230770"/>
            <a:ext cx="2667685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所有者側の問題</a:t>
            </a:r>
            <a:endParaRPr lang="en-US" sz="27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36F724F8-0327-04AC-1E36-9C04899CDB5B}"/>
              </a:ext>
            </a:extLst>
          </p:cNvPr>
          <p:cNvSpPr txBox="1"/>
          <p:nvPr/>
        </p:nvSpPr>
        <p:spPr>
          <a:xfrm>
            <a:off x="5664719" y="1230770"/>
            <a:ext cx="2514905" cy="4864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111111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事業者側の問題</a:t>
            </a:r>
            <a:endParaRPr lang="en-US" sz="2700" dirty="0"/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49CDD757-F1AE-957D-F30E-0D852C768948}"/>
              </a:ext>
            </a:extLst>
          </p:cNvPr>
          <p:cNvSpPr txBox="1"/>
          <p:nvPr/>
        </p:nvSpPr>
        <p:spPr>
          <a:xfrm>
            <a:off x="703119" y="1685419"/>
            <a:ext cx="4700343" cy="13466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解体費が高い</a:t>
            </a:r>
            <a:endParaRPr lang="en-US" sz="20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  <a:cs typeface="Yu Gothic" pitchFamily="34" charset="-120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売れない（貸せない</a:t>
            </a: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）</a:t>
            </a:r>
          </a:p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直せない（改修費が負担できない</a:t>
            </a: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）</a:t>
            </a:r>
            <a:endParaRPr lang="en-US" sz="20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3C602705-A4A8-595E-31DB-6F33C8CA7D08}"/>
              </a:ext>
            </a:extLst>
          </p:cNvPr>
          <p:cNvSpPr txBox="1"/>
          <p:nvPr/>
        </p:nvSpPr>
        <p:spPr>
          <a:xfrm>
            <a:off x="5403462" y="1685418"/>
            <a:ext cx="4700343" cy="13466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利益が出にくい</a:t>
            </a:r>
            <a:endParaRPr lang="en-US" sz="20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  <a:cs typeface="Yu Gothic" pitchFamily="34" charset="-120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リフォーム費の高騰</a:t>
            </a:r>
            <a:endParaRPr lang="en-US" sz="20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・</a:t>
            </a:r>
            <a:r>
              <a:rPr lang="en-US" sz="20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職人不足</a:t>
            </a:r>
            <a:endParaRPr lang="en-US" sz="20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21" name="右矢印 20">
            <a:extLst>
              <a:ext uri="{FF2B5EF4-FFF2-40B4-BE49-F238E27FC236}">
                <a16:creationId xmlns:a16="http://schemas.microsoft.com/office/drawing/2014/main" id="{E88A0A7E-CB02-6CB4-2076-A027078D9841}"/>
              </a:ext>
            </a:extLst>
          </p:cNvPr>
          <p:cNvSpPr/>
          <p:nvPr/>
        </p:nvSpPr>
        <p:spPr>
          <a:xfrm>
            <a:off x="964376" y="4310741"/>
            <a:ext cx="760021" cy="72439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DBCAC84-55E6-E604-61BF-F11B15720888}"/>
              </a:ext>
            </a:extLst>
          </p:cNvPr>
          <p:cNvSpPr txBox="1"/>
          <p:nvPr/>
        </p:nvSpPr>
        <p:spPr>
          <a:xfrm>
            <a:off x="2124332" y="4442107"/>
            <a:ext cx="5109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err="1">
                <a:solidFill>
                  <a:srgbClr val="FF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直したいけど直せない時代</a:t>
            </a:r>
            <a:r>
              <a:rPr lang="ja-JP" altLang="en-US" sz="2400" b="1">
                <a:solidFill>
                  <a:srgbClr val="FF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への転換</a:t>
            </a:r>
            <a:endParaRPr kumimoji="1" lang="ja-JP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b="1"/>
              <a:t>中東情勢と原油価格</a:t>
            </a: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83BC10AD-92C1-35F7-B311-709FBFE887E8}"/>
              </a:ext>
            </a:extLst>
          </p:cNvPr>
          <p:cNvSpPr txBox="1"/>
          <p:nvPr/>
        </p:nvSpPr>
        <p:spPr>
          <a:xfrm>
            <a:off x="361890" y="945068"/>
            <a:ext cx="3248210" cy="978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現在起きている中東情勢の懸念事項</a:t>
            </a:r>
            <a:endParaRPr lang="en-US" sz="14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  <a:cs typeface="Yu Gothic" pitchFamily="34" charset="-120"/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・</a:t>
            </a:r>
            <a:r>
              <a:rPr lang="en-US" sz="14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ガザ情勢の長期化</a:t>
            </a:r>
            <a:endParaRPr lang="en-US" sz="14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  <a:cs typeface="Yu Gothic" pitchFamily="34" charset="-120"/>
            </a:endParaRPr>
          </a:p>
          <a:p>
            <a:r>
              <a:rPr lang="ja-JP" altLang="en-US" sz="14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・</a:t>
            </a:r>
            <a:r>
              <a:rPr lang="en-US" altLang="ja-JP" sz="14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ホルムズ海峡の航行リスク</a:t>
            </a:r>
            <a:endParaRPr lang="en-US" altLang="ja-JP" sz="14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  <a:cs typeface="Yu Gothic" pitchFamily="34" charset="-120"/>
            </a:endParaRPr>
          </a:p>
          <a:p>
            <a:r>
              <a:rPr lang="ja-JP" altLang="en-US" sz="14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・</a:t>
            </a:r>
            <a:r>
              <a:rPr lang="en-US" altLang="ja-JP" sz="1400" dirty="0" err="1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Yu Gothic" pitchFamily="34" charset="-120"/>
              </a:rPr>
              <a:t>原油価格の変動が大きくなっている</a:t>
            </a:r>
            <a:endParaRPr lang="en-US" sz="1400" dirty="0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102D220-3B52-A784-D66A-0E53AF1B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06" y="2359273"/>
            <a:ext cx="6861187" cy="3893025"/>
          </a:xfrm>
          <a:prstGeom prst="rect">
            <a:avLst/>
          </a:prstGeom>
        </p:spPr>
      </p:pic>
      <p:sp>
        <p:nvSpPr>
          <p:cNvPr id="7" name="屈折矢印 6">
            <a:extLst>
              <a:ext uri="{FF2B5EF4-FFF2-40B4-BE49-F238E27FC236}">
                <a16:creationId xmlns:a16="http://schemas.microsoft.com/office/drawing/2014/main" id="{194D4195-A58D-2A95-109B-30E250866CDA}"/>
              </a:ext>
            </a:extLst>
          </p:cNvPr>
          <p:cNvSpPr/>
          <p:nvPr/>
        </p:nvSpPr>
        <p:spPr>
          <a:xfrm flipV="1">
            <a:off x="3740727" y="3437906"/>
            <a:ext cx="593766" cy="317665"/>
          </a:xfrm>
          <a:prstGeom prst="bentUpArrow">
            <a:avLst>
              <a:gd name="adj1" fmla="val 25000"/>
              <a:gd name="adj2" fmla="val 44469"/>
              <a:gd name="adj3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C1F5EB5-CB2A-0F02-A02E-3106B6E46FA0}"/>
              </a:ext>
            </a:extLst>
          </p:cNvPr>
          <p:cNvSpPr txBox="1"/>
          <p:nvPr/>
        </p:nvSpPr>
        <p:spPr>
          <a:xfrm>
            <a:off x="2636321" y="3341861"/>
            <a:ext cx="1104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>
                <a:solidFill>
                  <a:srgbClr val="FF0000"/>
                </a:solidFill>
              </a:rPr>
              <a:t>中東情勢悪化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08814FC-71CD-3051-2CA3-679F4A92A4F8}"/>
              </a:ext>
            </a:extLst>
          </p:cNvPr>
          <p:cNvSpPr txBox="1"/>
          <p:nvPr/>
        </p:nvSpPr>
        <p:spPr>
          <a:xfrm>
            <a:off x="5842659" y="2082274"/>
            <a:ext cx="1723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/>
              <a:t>（参考）原油先物価格</a:t>
            </a:r>
          </a:p>
        </p:txBody>
      </p:sp>
    </p:spTree>
    <p:extLst>
      <p:ext uri="{BB962C8B-B14F-4D97-AF65-F5344CB8AC3E}">
        <p14:creationId xmlns:p14="http://schemas.microsoft.com/office/powerpoint/2010/main" val="146028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ナフサ不足とは何か</a:t>
            </a:r>
            <a:r>
              <a:rPr lang="en-US" altLang="ja-JP" b="1" i="0" dirty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?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ナフサから作られる主な建材・住設品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塩ビ管</a:t>
            </a:r>
            <a:r>
              <a:rPr lang="en-US" altLang="ja-JP" sz="1800" b="1" dirty="0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</a:t>
            </a: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配管材料</a:t>
            </a:r>
            <a:r>
              <a:rPr lang="en-US" altLang="ja-JP" sz="1800" b="1" dirty="0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クロス</a:t>
            </a:r>
            <a:r>
              <a:rPr lang="en-US" altLang="ja-JP" sz="1800" b="1" dirty="0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(</a:t>
            </a: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壁紙</a:t>
            </a:r>
            <a:r>
              <a:rPr lang="en-US" altLang="ja-JP" sz="1800" b="1" dirty="0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断熱材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接着剤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塗料</a:t>
            </a: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ナフサ不足は、石油化学製品を使う配管・断熱材・塗料などの調達難や値上がりを招き、建築・改修工事の遅延や採算悪化につながります。</a:t>
            </a:r>
            <a:endParaRPr lang="en-US" altLang="ja-JP" sz="1800" b="1" dirty="0">
              <a:solidFill>
                <a:srgbClr val="11111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0" indent="0" algn="l">
              <a:buNone/>
            </a:pPr>
            <a:r>
              <a:rPr lang="ja-JP" altLang="en-US" sz="1800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その結果、空き家は「直したくても直せない」状態が増え、再生や利活用が進まず、放置の長期化を招きやすくなります。</a:t>
            </a:r>
          </a:p>
          <a:p>
            <a:pPr marL="0" indent="0">
              <a:buNone/>
            </a:pPr>
            <a:endParaRPr lang="ja-JP" altLang="en-US" sz="180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C0F86DC-62C2-E50D-555F-8144F614F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350" y="1330035"/>
            <a:ext cx="4525942" cy="252610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E39174F-E90E-394E-89F2-97058F3D0DEB}"/>
              </a:ext>
            </a:extLst>
          </p:cNvPr>
          <p:cNvSpPr txBox="1"/>
          <p:nvPr/>
        </p:nvSpPr>
        <p:spPr>
          <a:xfrm>
            <a:off x="5225143" y="3856142"/>
            <a:ext cx="2339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S Gothic" panose="020B0609070205080204" pitchFamily="49" charset="-128"/>
                <a:ea typeface="MS Gothic" panose="020B0609070205080204" pitchFamily="49" charset="-128"/>
              </a:rPr>
              <a:t>ホルムズ海峡封鎖による影響大</a:t>
            </a:r>
          </a:p>
        </p:txBody>
      </p:sp>
    </p:spTree>
    <p:extLst>
      <p:ext uri="{BB962C8B-B14F-4D97-AF65-F5344CB8AC3E}">
        <p14:creationId xmlns:p14="http://schemas.microsoft.com/office/powerpoint/2010/main" val="3959304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円安でさらにコスト増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sz="1800" b="1" i="0">
                <a:solidFill>
                  <a:srgbClr val="111111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起きていること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輸入建材の高騰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海外製設備の値上げ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物流費の上昇</a:t>
            </a:r>
            <a:endParaRPr lang="en-US" altLang="ja-JP" sz="1800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sz="2400" b="1" i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→リフォーム費用の高騰</a:t>
            </a:r>
            <a:endParaRPr lang="en-US" altLang="ja-JP" sz="2400" b="1" i="0" dirty="0">
              <a:solidFill>
                <a:srgbClr val="FF0000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sz="2400" b="1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→そのまま放置に繋がる懸念</a:t>
            </a:r>
            <a:endParaRPr lang="en-US" altLang="ja-JP" sz="2400" b="1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endParaRPr lang="en-US" altLang="ja-JP" sz="2400" b="1" i="0" dirty="0">
              <a:solidFill>
                <a:srgbClr val="FF0000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endParaRPr lang="en-US" altLang="ja-JP" sz="2400" b="1" dirty="0">
              <a:solidFill>
                <a:srgbClr val="FF0000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電気代の高騰が続いている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18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古い住宅の断熱性能が低い</a:t>
            </a:r>
          </a:p>
          <a:p>
            <a:pPr marL="0" indent="0" algn="l">
              <a:buNone/>
            </a:pPr>
            <a:endParaRPr lang="ja-JP" altLang="en-US" sz="2400" b="1" i="0">
              <a:solidFill>
                <a:srgbClr val="FF0000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7E7801-DE87-0F7C-432A-DBA490EED97B}"/>
              </a:ext>
            </a:extLst>
          </p:cNvPr>
          <p:cNvSpPr txBox="1">
            <a:spLocks/>
          </p:cNvSpPr>
          <p:nvPr/>
        </p:nvSpPr>
        <p:spPr>
          <a:xfrm>
            <a:off x="0" y="3559629"/>
            <a:ext cx="7886700" cy="5591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j-cs"/>
              </a:defRPr>
            </a:lvl1pPr>
          </a:lstStyle>
          <a:p>
            <a:r>
              <a:rPr lang="ja-JP" altLang="en-US" b="1">
                <a:solidFill>
                  <a:srgbClr val="11111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エネルギー問題と空き家</a:t>
            </a:r>
            <a:endParaRPr lang="ja-JP" altLang="en-US" b="1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A8D7CC5-52E4-FD39-7E5C-4888A3BCD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3350" y="3357948"/>
            <a:ext cx="4738708" cy="264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4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空き家再生課題解決への影響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ja-JP" altLang="en-US" b="1" i="0">
                <a:solidFill>
                  <a:srgbClr val="111111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起きている変化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" altLang="ja-JP" b="0" i="0" dirty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DIY</a:t>
            </a:r>
            <a:r>
              <a:rPr lang="ja-JP" altLang="en-US" b="0" i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の増加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部分改修ニーズの拡大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解体の増加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放置空き家の増加</a:t>
            </a:r>
          </a:p>
          <a:p>
            <a:pPr marL="0" indent="0" algn="l">
              <a:buNone/>
            </a:pPr>
            <a:endParaRPr lang="en-US" altLang="ja-JP" b="1" i="0" dirty="0">
              <a:solidFill>
                <a:srgbClr val="111111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 algn="l">
              <a:buNone/>
            </a:pPr>
            <a:r>
              <a:rPr lang="ja-JP" altLang="en-US" b="1" i="0">
                <a:solidFill>
                  <a:srgbClr val="111111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今後伸びる分野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中古建材（古材）の再利用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国産材の活用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小規模リノベーション</a:t>
            </a:r>
          </a:p>
          <a:p>
            <a:pPr marL="0" indent="0">
              <a:buNone/>
            </a:pPr>
            <a:endParaRPr lang="ja-JP" altLang="en-US">
              <a:latin typeface="MS Gothic" panose="020B0609070205080204" pitchFamily="49" charset="-128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9610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i="0">
                <a:solidFill>
                  <a:srgbClr val="111111"/>
                </a:solidFill>
                <a:effectLst/>
                <a:latin typeface="Yu Gothic" panose="020B0400000000000000" pitchFamily="34" charset="-128"/>
                <a:ea typeface="Yu Gothic" panose="020B0400000000000000" pitchFamily="34" charset="-128"/>
              </a:rPr>
              <a:t>これからの空き家活用</a:t>
            </a:r>
            <a:endParaRPr lang="ja-JP" altLang="en-US" b="1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D69A2737-4B90-EE06-B02D-BFCA53639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" altLang="ja-JP" b="0" i="0" dirty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DIY</a:t>
            </a: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の増加</a:t>
            </a:r>
            <a:endParaRPr lang="en-US" altLang="ja-JP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→例えば、支部で</a:t>
            </a:r>
            <a:r>
              <a:rPr lang="ja-JP" altLang="en-US" sz="1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消費者向けの</a:t>
            </a:r>
            <a:r>
              <a:rPr lang="en-US" altLang="ja-JP" sz="1600" dirty="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DIY</a:t>
            </a:r>
            <a:r>
              <a:rPr lang="ja-JP" altLang="en-US" sz="1600">
                <a:solidFill>
                  <a:srgbClr val="FF0000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教室</a:t>
            </a:r>
            <a:r>
              <a:rPr lang="ja-JP" altLang="en-US" sz="16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を開催</a:t>
            </a:r>
            <a:endParaRPr lang="en-US" altLang="ja-JP" sz="1600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en-US" altLang="ja-JP" sz="1600" b="0" i="0" dirty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DIY</a:t>
            </a: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をしていい部分としてはいけない部分を明確に区別することで、</a:t>
            </a:r>
            <a:endParaRPr lang="en-US" altLang="ja-JP" sz="1600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プロしかできない部分の相談拡大</a:t>
            </a:r>
            <a:endParaRPr lang="en-US" altLang="ja-JP" sz="1600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en-US" altLang="ja-JP" dirty="0">
              <a:solidFill>
                <a:srgbClr val="222222"/>
              </a:solidFill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解体の増加・国産材の活用・古材の再利用</a:t>
            </a:r>
          </a:p>
          <a:p>
            <a:pPr marL="0" indent="0">
              <a:buNone/>
            </a:pP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→</a:t>
            </a:r>
            <a:r>
              <a:rPr lang="ja-JP" altLang="en-US" sz="1600" b="0" i="0">
                <a:solidFill>
                  <a:srgbClr val="FF0000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古材鑑定</a:t>
            </a: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を実施し、古材の買取、解体受注、またその後の土地活用まで一気通貫</a:t>
            </a:r>
            <a:endParaRPr lang="en-US" altLang="ja-JP" sz="1600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>
                <a:solidFill>
                  <a:srgbClr val="222222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　</a:t>
            </a:r>
            <a:r>
              <a:rPr lang="ja-JP" altLang="en-US" sz="1600" b="0" i="0">
                <a:solidFill>
                  <a:srgbClr val="222222"/>
                </a:solidFill>
                <a:effectLst/>
                <a:latin typeface="MS Gothic" panose="020B0609070205080204" pitchFamily="49" charset="-128"/>
                <a:ea typeface="MS Gothic" panose="020B0609070205080204" pitchFamily="49" charset="-128"/>
              </a:rPr>
              <a:t>でサポート</a:t>
            </a:r>
            <a:endParaRPr lang="en-US" altLang="ja-JP" sz="1600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en-US" altLang="ja-JP" b="0" i="0" dirty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 b="0" i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 b="0" i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 b="0" i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 b="0" i="0">
              <a:solidFill>
                <a:srgbClr val="222222"/>
              </a:solidFill>
              <a:effectLst/>
              <a:latin typeface="MS Gothic" panose="020B0609070205080204" pitchFamily="49" charset="-128"/>
              <a:ea typeface="MS Gothic" panose="020B0609070205080204" pitchFamily="49" charset="-128"/>
            </a:endParaRPr>
          </a:p>
          <a:p>
            <a:pPr marL="0" indent="0">
              <a:buNone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1528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テーマ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1088</TotalTime>
  <Words>391</Words>
  <Application>Microsoft Macintosh PowerPoint</Application>
  <PresentationFormat>画面に合わせる (4:3)</PresentationFormat>
  <Paragraphs>78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MS Gothic</vt:lpstr>
      <vt:lpstr>MS Gothic</vt:lpstr>
      <vt:lpstr>Yu Gothic</vt:lpstr>
      <vt:lpstr>Arial</vt:lpstr>
      <vt:lpstr>Calibri</vt:lpstr>
      <vt:lpstr>Calibri Light</vt:lpstr>
      <vt:lpstr>Office テーマ</vt:lpstr>
      <vt:lpstr> 一般社団法人 全国空き家アドバイザー協議会　　　○○県○○支部  令和８年６月度例会 （過去の例会資料も参考にしてください）</vt:lpstr>
      <vt:lpstr>空き家900万戸時代</vt:lpstr>
      <vt:lpstr>なぜ空き家は増え続けるのか?</vt:lpstr>
      <vt:lpstr>中東情勢と原油価格</vt:lpstr>
      <vt:lpstr>ナフサ不足とは何か?</vt:lpstr>
      <vt:lpstr>円安でさらにコスト増</vt:lpstr>
      <vt:lpstr>空き家再生課題解決への影響</vt:lpstr>
      <vt:lpstr>これからの空き家活用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2435</dc:creator>
  <cp:lastModifiedBy>健太 山名</cp:lastModifiedBy>
  <cp:revision>5</cp:revision>
  <dcterms:created xsi:type="dcterms:W3CDTF">2021-02-04T05:15:42Z</dcterms:created>
  <dcterms:modified xsi:type="dcterms:W3CDTF">2026-05-29T00:07:20Z</dcterms:modified>
</cp:coreProperties>
</file>