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874" r:id="rId2"/>
    <p:sldId id="257" r:id="rId3"/>
    <p:sldId id="1882" r:id="rId4"/>
    <p:sldId id="1880" r:id="rId5"/>
    <p:sldId id="1883" r:id="rId6"/>
    <p:sldId id="1875" r:id="rId7"/>
    <p:sldId id="1881" r:id="rId8"/>
    <p:sldId id="188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42"/>
    <p:restoredTop sz="96327"/>
  </p:normalViewPr>
  <p:slideViewPr>
    <p:cSldViewPr snapToGrid="0" snapToObjects="1">
      <p:cViewPr varScale="1">
        <p:scale>
          <a:sx n="115" d="100"/>
          <a:sy n="115" d="100"/>
        </p:scale>
        <p:origin x="132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  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445000" cy="2452687"/>
          </a:xfrm>
        </p:spPr>
        <p:txBody>
          <a:bodyPr anchor="ctr">
            <a:normAutofit fontScale="90000"/>
          </a:bodyPr>
          <a:lstStyle/>
          <a:p>
            <a:r>
              <a:rPr kumimoji="1" lang="ja-JP" altLang="en-US"/>
              <a:t>一般</a:t>
            </a:r>
            <a:r>
              <a:rPr kumimoji="1" lang="ja-JP" altLang="en-US" dirty="0"/>
              <a:t>社団法人</a:t>
            </a:r>
            <a:br>
              <a:rPr kumimoji="1" lang="en-US" altLang="ja-JP" dirty="0"/>
            </a:br>
            <a:r>
              <a:rPr kumimoji="1" lang="ja-JP" altLang="en-US" dirty="0"/>
              <a:t>全国空き家アドバイザー協議会　　　○○県○○支部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sz="4000"/>
              <a:t>令和８年７月度例会</a:t>
            </a:r>
            <a:br>
              <a:rPr kumimoji="1" lang="en-US" altLang="ja-JP" sz="4000" dirty="0"/>
            </a:br>
            <a:endParaRPr kumimoji="1" lang="ja-JP" altLang="en-US" sz="2000" dirty="0"/>
          </a:p>
        </p:txBody>
      </p:sp>
      <p:pic>
        <p:nvPicPr>
          <p:cNvPr id="4" name="コンテンツ プレースホルダー 8" descr="テキスト  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3157" y="3752849"/>
            <a:ext cx="4633843" cy="2965451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ja-JP" altLang="en-US" sz="2000"/>
              <a:t>建築基準法・宅建業法とは違う制度</a:t>
            </a:r>
            <a:endParaRPr lang="en-US" altLang="ja-JP" sz="2000" dirty="0"/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2200">
                <a:cs typeface="+mj-cs"/>
              </a:rPr>
              <a:t>「空き家法」を正しく知る</a:t>
            </a:r>
            <a:endParaRPr lang="en-US" altLang="ja-JP" sz="2200" dirty="0">
              <a:cs typeface="+mj-cs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2200">
                <a:cs typeface="+mj-cs"/>
              </a:rPr>
              <a:t>活用促進区域と特定居住支援法人</a:t>
            </a:r>
            <a:endParaRPr lang="en-US" altLang="ja-JP" sz="2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「空き家法」とは何か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正式名称は</a:t>
            </a:r>
            <a:br>
              <a:rPr lang="en-US" altLang="ja-JP" b="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「空家等対策の推進に関する特別措置法」</a:t>
            </a:r>
            <a:br>
              <a:rPr lang="en-US" altLang="ja-JP" b="1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　　　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（平成26年）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目的は、放置空き家から</a:t>
            </a:r>
            <a:br>
              <a:rPr lang="en-US" altLang="ja-JP" b="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住民の生命・財産・生活環境を守る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こと</a:t>
            </a:r>
            <a:br>
              <a:rPr lang="en-US" altLang="ja-JP" b="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（あわせて活用も促進）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所管は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国土交通省＋総務省の共管</a:t>
            </a:r>
            <a:br>
              <a:rPr lang="en-US" altLang="ja-JP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まちづくりと地方行政の両輪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平成27年に全面施行→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令和5年12月に改正法が施行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規律するのは建物という“モノ”ではなく、</a:t>
            </a:r>
            <a:endParaRPr lang="en-US" altLang="ja-JP" b="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放置された“状態”と所有者の責任</a:t>
            </a:r>
          </a:p>
          <a:p>
            <a:pPr marL="0" indent="0">
              <a:buNone/>
            </a:pPr>
            <a:endParaRPr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建築基準法・宅建業法と「空き家法」の違い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39" y="1025058"/>
            <a:ext cx="8887522" cy="518702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■建築基準法　＝　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「建てる・改修する」段階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建築物の安全最低基準（建築確認・接道義務など）</a:t>
            </a:r>
          </a:p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■宅地建物取引業法　＝　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「取引する」段階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取引公正と買主保護（免許制・重要事項説明など）</a:t>
            </a:r>
          </a:p>
          <a:p>
            <a:pPr marL="0" indent="0" algn="l">
              <a:buNone/>
            </a:pPr>
            <a:endParaRPr lang="en-US" altLang="ja-JP" b="1" dirty="0">
              <a:solidFill>
                <a:srgbClr val="11111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■空き家法　＝　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「使われず放置される」段階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管理の確保・活用促進・生活環境の保全</a:t>
            </a:r>
            <a:br>
              <a:rPr lang="en-US" altLang="ja-JP" b="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（指導〜代執行・活用）</a:t>
            </a:r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 同じ住まいでも、局面ごとに関わる法律が変わる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i="0">
                <a:solidFill>
                  <a:srgbClr val="11111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空き家法だけがもつ“仕組み”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37" y="1036480"/>
            <a:ext cx="8292326" cy="5187026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■空き家の“状態”は3段階で捉える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空家</a:t>
            </a:r>
            <a:r>
              <a:rPr lang="ja-JP" altLang="en-US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等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管理不全空家等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→　特定空家等</a:t>
            </a:r>
            <a:endParaRPr lang="en-US" altLang="ja-JP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　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と段階的に悪化</a:t>
            </a:r>
          </a:p>
          <a:p>
            <a:pPr marL="0" indent="0" algn="l">
              <a:buNone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「管理不全空家等」は令和5年改正で新設</a:t>
            </a:r>
            <a:br>
              <a:rPr lang="en-US" altLang="ja-JP" b="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　特定空家化の予防</a:t>
            </a:r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■行政の措置は段階的に強まる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助言・指導→勧告→命令→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行政代執行</a:t>
            </a:r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 「勧告」を受けると固定資産税の住宅用地特例</a:t>
            </a:r>
            <a:br>
              <a:rPr lang="en-US" altLang="ja-JP" b="1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　（最大1/6）が解除</a:t>
            </a:r>
          </a:p>
        </p:txBody>
      </p:sp>
    </p:spTree>
    <p:extLst>
      <p:ext uri="{BB962C8B-B14F-4D97-AF65-F5344CB8AC3E}">
        <p14:creationId xmlns:p14="http://schemas.microsoft.com/office/powerpoint/2010/main" val="3569610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空き家を“使える”ようにする ― 空家等活用促進区域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13" y="924969"/>
            <a:ext cx="8281174" cy="5187026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■どんな制度？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令和5年改正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で空家法に新設された区域制度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市区町村が「区域」と「活用指針」を定める</a:t>
            </a:r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■区域内では規制を緩和</a:t>
            </a:r>
            <a:r>
              <a:rPr lang="ja-JP" altLang="en-US" sz="2200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（活用の2大ボトルネックを外す）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接道規制の特例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endParaRPr lang="en-US" altLang="ja-JP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幅員4m未満の道でも安全確保を前提に建替え可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用途規制の合理化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endParaRPr lang="en-US" altLang="ja-JP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住宅を店舗・宿・交流施設へ転用しやすく</a:t>
            </a:r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 「管理・除却」だけでなく</a:t>
            </a:r>
            <a:br>
              <a:rPr lang="en-US" altLang="ja-JP" b="1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「使う」ための規制緩和まで踏み込んだ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/>
              <a:t>人口減少局面で空き家をどう解くか</a:t>
            </a:r>
            <a:r>
              <a:rPr lang="en-US" altLang="ja-JP" b="1" dirty="0"/>
              <a:t>?</a:t>
            </a:r>
            <a:endParaRPr lang="ja-JP" altLang="en-US" b="1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549373EF-F117-02A6-ACB1-6032F18E2581}"/>
              </a:ext>
            </a:extLst>
          </p:cNvPr>
          <p:cNvSpPr txBox="1"/>
          <p:nvPr/>
        </p:nvSpPr>
        <p:spPr>
          <a:xfrm>
            <a:off x="240538" y="1230770"/>
            <a:ext cx="4200000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二地域居住（国土交通省）</a:t>
            </a:r>
            <a:endParaRPr lang="en-US" sz="24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36F724F8-0327-04AC-1E36-9C04899CDB5B}"/>
              </a:ext>
            </a:extLst>
          </p:cNvPr>
          <p:cNvSpPr txBox="1"/>
          <p:nvPr/>
        </p:nvSpPr>
        <p:spPr>
          <a:xfrm>
            <a:off x="5225043" y="1270000"/>
            <a:ext cx="3500000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ふるさと住民（総務省）</a:t>
            </a:r>
            <a:endParaRPr lang="en-US" sz="2400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49CDD757-F1AE-957D-F30E-0D852C768948}"/>
              </a:ext>
            </a:extLst>
          </p:cNvPr>
          <p:cNvSpPr txBox="1"/>
          <p:nvPr/>
        </p:nvSpPr>
        <p:spPr>
          <a:xfrm>
            <a:off x="104087" y="1720456"/>
            <a:ext cx="4700343" cy="13466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ja-JP" alt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・都市と地方に2つの拠点をもつ</a:t>
            </a:r>
          </a:p>
          <a:p>
            <a:pPr marL="0" indent="0" algn="l">
              <a:buNone/>
            </a:pPr>
            <a:r>
              <a:rPr lang="ja-JP" alt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・生活の一部を地方で営む暮らし</a:t>
            </a:r>
          </a:p>
          <a:p>
            <a:pPr marL="0" indent="0" algn="l">
              <a:buNone/>
            </a:pPr>
            <a:r>
              <a:rPr lang="ja-JP" alt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・法律上は「特定居住」と定義</a:t>
            </a: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3C602705-A4A8-595E-31DB-6F33C8CA7D08}"/>
              </a:ext>
            </a:extLst>
          </p:cNvPr>
          <p:cNvSpPr txBox="1"/>
          <p:nvPr/>
        </p:nvSpPr>
        <p:spPr>
          <a:xfrm>
            <a:off x="5169043" y="1717231"/>
            <a:ext cx="3556000" cy="13466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ja-JP" alt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・住民票を移さず地域に登録</a:t>
            </a:r>
          </a:p>
          <a:p>
            <a:pPr marL="0" indent="0" algn="l">
              <a:buNone/>
            </a:pPr>
            <a:r>
              <a:rPr lang="ja-JP" alt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・継続的に地域と関わる</a:t>
            </a:r>
          </a:p>
          <a:p>
            <a:pPr marL="0" indent="0" algn="l">
              <a:buNone/>
            </a:pPr>
            <a:r>
              <a:rPr lang="ja-JP" alt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・令和9年スタート予定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DBCAC84-55E6-E604-61BF-F11B15720888}"/>
              </a:ext>
            </a:extLst>
          </p:cNvPr>
          <p:cNvSpPr txBox="1"/>
          <p:nvPr/>
        </p:nvSpPr>
        <p:spPr>
          <a:xfrm>
            <a:off x="324683" y="4806604"/>
            <a:ext cx="8494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 err="1">
                <a:solidFill>
                  <a:srgbClr val="FF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関係人口の創出こそ</a:t>
            </a:r>
            <a:r>
              <a:rPr lang="ja-JP" altLang="en-US" sz="3600" b="1">
                <a:solidFill>
                  <a:srgbClr val="FF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が空き家解決のカギ</a:t>
            </a:r>
            <a:endParaRPr kumimoji="1" lang="ja-JP" altLang="en-US" sz="3600">
              <a:solidFill>
                <a:srgbClr val="FF00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FBC27D-73AE-50D8-E26E-2D6D6B11A97C}"/>
              </a:ext>
            </a:extLst>
          </p:cNvPr>
          <p:cNvSpPr txBox="1"/>
          <p:nvPr/>
        </p:nvSpPr>
        <p:spPr>
          <a:xfrm>
            <a:off x="4214936" y="34290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0"/>
              <a:t>⬇︎</a:t>
            </a:r>
          </a:p>
        </p:txBody>
      </p:sp>
    </p:spTree>
    <p:extLst>
      <p:ext uri="{BB962C8B-B14F-4D97-AF65-F5344CB8AC3E}">
        <p14:creationId xmlns:p14="http://schemas.microsoft.com/office/powerpoint/2010/main" val="29068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i="0">
                <a:solidFill>
                  <a:srgbClr val="11111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現場を動かす“核” ― 特定居住支援法人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14539"/>
            <a:ext cx="7886700" cy="5187026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■改正・広活法（令和6年5月成立／11月施行）で創設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市町村長がNPO・民間企業等を 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特定居住支援法人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に指定</a:t>
            </a:r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■二地域居住者に“3つ”を提供する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住まい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― 空き家を活用した住宅・お試し居住の場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なりわい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― 仕事情報やコワーキング等の就業環境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コミュニティ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― 交流施設・イベントで地域とつなぐ</a:t>
            </a:r>
          </a:p>
          <a:p>
            <a:pPr marL="0" indent="0">
              <a:buNone/>
            </a:pPr>
            <a:endParaRPr lang="ja-JP" altLang="en-US"/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市町村から空き家・仕事・イベント情報の提供</a:t>
            </a:r>
            <a:br>
              <a:rPr lang="en-US" altLang="ja-JP" b="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</a:b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</a:t>
            </a:r>
            <a:r>
              <a:rPr lang="ja-JP" altLang="en-US" sz="2100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（不動産情報は本人同意必要）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市町村に</a:t>
            </a:r>
            <a:endParaRPr lang="en-US" altLang="ja-JP" b="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 b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</a:t>
            </a: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特定居住促進計画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の作成・変更を提案できる</a:t>
            </a:r>
          </a:p>
        </p:txBody>
      </p:sp>
    </p:spTree>
    <p:extLst>
      <p:ext uri="{BB962C8B-B14F-4D97-AF65-F5344CB8AC3E}">
        <p14:creationId xmlns:p14="http://schemas.microsoft.com/office/powerpoint/2010/main" val="3015289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特定居住促進計画 と 全体像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1" y="1214901"/>
            <a:ext cx="8564136" cy="5074387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■特定居住促進計画とは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市町村が作成する“受け入れの設計図”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受け入れ方針・求める</a:t>
            </a:r>
            <a:endParaRPr lang="en-US" altLang="ja-JP" b="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二地域居住者像・施設整備等を定める</a:t>
            </a:r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11111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■役割分担の流れ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都道府県＝広域計画　↔️ 市町村＝特定居住促進計画　</a:t>
            </a:r>
            <a:endParaRPr lang="en-US" altLang="ja-JP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en-US" altLang="ja-JP" b="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 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支援法人は特定居住促進計画の策定が可能であり</a:t>
            </a:r>
            <a:endParaRPr lang="en-US" altLang="ja-JP" b="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　　</a:t>
            </a:r>
            <a:r>
              <a:rPr lang="ja-JP" altLang="en-US" b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現場で実行していく法人</a:t>
            </a:r>
          </a:p>
          <a:p>
            <a:pPr marL="0" indent="0">
              <a:buNone/>
            </a:pPr>
            <a:endParaRPr lang="ja-JP" altLang="en-US"/>
          </a:p>
          <a:p>
            <a:pPr marL="0" indent="0">
              <a:buNone/>
            </a:pPr>
            <a:endParaRPr lang="ja-JP" altLang="en-US"/>
          </a:p>
          <a:p>
            <a:pPr marL="0" indent="0" algn="l">
              <a:buNone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 空家法×活用促進区域×二地域居住で</a:t>
            </a:r>
            <a:endParaRPr lang="en-US" altLang="ja-JP" b="1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　　　　　　　　　　　　　人口減少時代の空き家を解く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テーマ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</TotalTime>
  <Words>722</Words>
  <Application>Microsoft Macintosh PowerPoint</Application>
  <PresentationFormat>画面に合わせる (4:3)</PresentationFormat>
  <Paragraphs>80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MS Gothic</vt:lpstr>
      <vt:lpstr>MS Gothic</vt:lpstr>
      <vt:lpstr>Yu Gothic</vt:lpstr>
      <vt:lpstr>Arial</vt:lpstr>
      <vt:lpstr>Calibri</vt:lpstr>
      <vt:lpstr>Calibri Light</vt:lpstr>
      <vt:lpstr>Office テーマ</vt:lpstr>
      <vt:lpstr>一般社団法人 全国空き家アドバイザー協議会　　　○○県○○支部  令和８年７月度例会 </vt:lpstr>
      <vt:lpstr>「空き家法」とは何か</vt:lpstr>
      <vt:lpstr>建築基準法・宅建業法と「空き家法」の違い</vt:lpstr>
      <vt:lpstr>空き家法だけがもつ“仕組み”</vt:lpstr>
      <vt:lpstr>空き家を“使える”ようにする ― 空家等活用促進区域</vt:lpstr>
      <vt:lpstr>人口減少局面で空き家をどう解くか?</vt:lpstr>
      <vt:lpstr>現場を動かす“核” ― 特定居住支援法人</vt:lpstr>
      <vt:lpstr>特定居住促進計画 と 全体像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幸一 井上</cp:lastModifiedBy>
  <cp:revision>7</cp:revision>
  <dcterms:created xsi:type="dcterms:W3CDTF">2021-02-04T05:15:42Z</dcterms:created>
  <dcterms:modified xsi:type="dcterms:W3CDTF">2026-06-21T22:17:22Z</dcterms:modified>
</cp:coreProperties>
</file>