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874" r:id="rId2"/>
    <p:sldId id="257" r:id="rId3"/>
    <p:sldId id="1875" r:id="rId4"/>
    <p:sldId id="1876" r:id="rId5"/>
    <p:sldId id="1877" r:id="rId6"/>
    <p:sldId id="1878" r:id="rId7"/>
    <p:sldId id="1879" r:id="rId8"/>
    <p:sldId id="1880" r:id="rId9"/>
    <p:sldId id="1881" r:id="rId10"/>
    <p:sldId id="1882" r:id="rId11"/>
    <p:sldId id="1883" r:id="rId12"/>
    <p:sldId id="1884" r:id="rId13"/>
    <p:sldId id="188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54"/>
    <p:restoredTop sz="96327"/>
  </p:normalViewPr>
  <p:slideViewPr>
    <p:cSldViewPr snapToGrid="0" snapToObjects="1">
      <p:cViewPr varScale="1">
        <p:scale>
          <a:sx n="114" d="100"/>
          <a:sy n="114" d="100"/>
        </p:scale>
        <p:origin x="10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  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445000" cy="2452687"/>
          </a:xfrm>
        </p:spPr>
        <p:txBody>
          <a:bodyPr anchor="ctr">
            <a:normAutofit/>
          </a:bodyPr>
          <a:lstStyle/>
          <a:p>
            <a:r>
              <a:rPr sz="1600" b="0" dirty="0" err="1">
                <a:solidFill>
                  <a:srgbClr val="222222"/>
                </a:solidFill>
                <a:latin typeface="游ゴシック"/>
              </a:rPr>
              <a:t>一般社団法人全国空き家アドバイザー協議会</a:t>
            </a:r>
            <a:endParaRPr kumimoji="1" lang="ja-JP" altLang="en-US" sz="2000" dirty="0"/>
          </a:p>
          <a:p>
            <a:pPr>
              <a:buNone/>
            </a:pPr>
            <a:r>
              <a:rPr sz="1600" b="0" dirty="0">
                <a:solidFill>
                  <a:srgbClr val="222222"/>
                </a:solidFill>
                <a:latin typeface="游ゴシック"/>
              </a:rPr>
              <a:t>○○</a:t>
            </a:r>
            <a:r>
              <a:rPr sz="1600" b="0" dirty="0" err="1">
                <a:solidFill>
                  <a:srgbClr val="222222"/>
                </a:solidFill>
                <a:latin typeface="游ゴシック"/>
              </a:rPr>
              <a:t>県</a:t>
            </a:r>
            <a:r>
              <a:rPr sz="1600" b="0" dirty="0">
                <a:solidFill>
                  <a:srgbClr val="222222"/>
                </a:solidFill>
                <a:latin typeface="游ゴシック"/>
              </a:rPr>
              <a:t>○○</a:t>
            </a:r>
            <a:r>
              <a:rPr sz="1600" b="0" dirty="0" err="1">
                <a:solidFill>
                  <a:srgbClr val="222222"/>
                </a:solidFill>
                <a:latin typeface="游ゴシック"/>
              </a:rPr>
              <a:t>支部</a:t>
            </a:r>
            <a:endParaRPr sz="1600" b="0" dirty="0">
              <a:solidFill>
                <a:srgbClr val="222222"/>
              </a:solidFill>
              <a:latin typeface="游ゴシック"/>
            </a:endParaRPr>
          </a:p>
          <a:p>
            <a:pPr>
              <a:buNone/>
            </a:pPr>
            <a:br>
              <a:rPr lang="en-US" sz="3600" b="1" dirty="0">
                <a:solidFill>
                  <a:srgbClr val="111111"/>
                </a:solidFill>
                <a:latin typeface="游ゴシック"/>
              </a:rPr>
            </a:br>
            <a:r>
              <a:rPr sz="3600" b="1" dirty="0">
                <a:solidFill>
                  <a:srgbClr val="111111"/>
                </a:solidFill>
                <a:latin typeface="游ゴシック"/>
              </a:rPr>
              <a:t>令和８年８月度例会</a:t>
            </a:r>
          </a:p>
        </p:txBody>
      </p:sp>
      <p:pic>
        <p:nvPicPr>
          <p:cNvPr id="4" name="コンテンツ プレースホルダー 8" descr="テキスト  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3157" y="3752849"/>
            <a:ext cx="4633843" cy="2965451"/>
          </a:xfrm>
        </p:spPr>
        <p:txBody>
          <a:bodyPr wrap="square" anchor="ctr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sz="1800" b="1" dirty="0" err="1">
                <a:solidFill>
                  <a:srgbClr val="222222"/>
                </a:solidFill>
                <a:latin typeface="游ゴシック"/>
              </a:rPr>
              <a:t>空き家課題解決を</a:t>
            </a:r>
            <a:endParaRPr lang="en-US" altLang="ja-JP" sz="2000" dirty="0"/>
          </a:p>
          <a:p>
            <a:pPr algn="ctr">
              <a:buNone/>
            </a:pPr>
            <a:r>
              <a:rPr sz="2200" b="1" dirty="0">
                <a:solidFill>
                  <a:srgbClr val="E40000"/>
                </a:solidFill>
                <a:latin typeface="游ゴシック"/>
              </a:rPr>
              <a:t>『</a:t>
            </a:r>
            <a:r>
              <a:rPr sz="2200" b="1" dirty="0" err="1">
                <a:solidFill>
                  <a:srgbClr val="E40000"/>
                </a:solidFill>
                <a:latin typeface="游ゴシック"/>
              </a:rPr>
              <a:t>暮らしを育てる</a:t>
            </a:r>
            <a:endParaRPr sz="2200" b="1" dirty="0">
              <a:solidFill>
                <a:srgbClr val="E40000"/>
              </a:solidFill>
              <a:latin typeface="游ゴシック"/>
            </a:endParaRPr>
          </a:p>
          <a:p>
            <a:pPr algn="ctr">
              <a:buNone/>
            </a:pPr>
            <a:r>
              <a:rPr sz="2200" b="1" dirty="0" err="1">
                <a:solidFill>
                  <a:srgbClr val="E40000"/>
                </a:solidFill>
                <a:latin typeface="游ゴシック"/>
              </a:rPr>
              <a:t>家族と未来につなぐ住教育</a:t>
            </a:r>
            <a:r>
              <a:rPr sz="2200" b="1" dirty="0">
                <a:solidFill>
                  <a:srgbClr val="E40000"/>
                </a:solidFill>
                <a:latin typeface="游ゴシック"/>
              </a:rPr>
              <a:t>』</a:t>
            </a:r>
          </a:p>
          <a:p>
            <a:pPr algn="ctr">
              <a:buNone/>
            </a:pPr>
            <a:r>
              <a:rPr sz="2000" b="1" dirty="0" err="1">
                <a:solidFill>
                  <a:srgbClr val="222222"/>
                </a:solidFill>
                <a:latin typeface="游ゴシック"/>
              </a:rPr>
              <a:t>から考える</a:t>
            </a:r>
            <a:r>
              <a:rPr sz="2000" b="1" dirty="0">
                <a:solidFill>
                  <a:srgbClr val="222222"/>
                </a:solidFill>
                <a:latin typeface="游ゴシック"/>
              </a:rPr>
              <a:t>  </a:t>
            </a:r>
          </a:p>
          <a:p>
            <a:pPr algn="ctr">
              <a:buNone/>
            </a:pPr>
            <a:r>
              <a:rPr sz="1400" b="0" dirty="0">
                <a:solidFill>
                  <a:srgbClr val="222222"/>
                </a:solidFill>
                <a:latin typeface="游ゴシック"/>
              </a:rPr>
              <a:t>全３回シリーズ（8月・9月・10月）</a:t>
            </a:r>
          </a:p>
          <a:p>
            <a:pPr algn="ctr">
              <a:buNone/>
            </a:pPr>
            <a:r>
              <a:rPr sz="1400" b="0" dirty="0">
                <a:solidFill>
                  <a:srgbClr val="222222"/>
                </a:solidFill>
                <a:latin typeface="游ゴシック"/>
              </a:rPr>
              <a:t>8月 … 第１章を学ぶ</a:t>
            </a:r>
            <a:br>
              <a:rPr lang="en-US" sz="1400" b="0" dirty="0">
                <a:solidFill>
                  <a:srgbClr val="222222"/>
                </a:solidFill>
                <a:latin typeface="游ゴシック"/>
              </a:rPr>
            </a:br>
            <a:r>
              <a:rPr lang="en-US" sz="1400" b="0" dirty="0">
                <a:solidFill>
                  <a:srgbClr val="FF0000"/>
                </a:solidFill>
                <a:latin typeface="游ゴシック"/>
              </a:rPr>
              <a:t>※</a:t>
            </a:r>
            <a:r>
              <a:rPr lang="ja-JP" altLang="en-US" sz="1400" b="0">
                <a:solidFill>
                  <a:srgbClr val="FF0000"/>
                </a:solidFill>
                <a:latin typeface="游ゴシック"/>
              </a:rPr>
              <a:t> 本を本部に依頼して</a:t>
            </a:r>
            <a:r>
              <a:rPr lang="ja-JP" altLang="en-US" sz="1400">
                <a:solidFill>
                  <a:srgbClr val="FF0000"/>
                </a:solidFill>
                <a:latin typeface="游ゴシック"/>
              </a:rPr>
              <a:t>例会</a:t>
            </a:r>
            <a:r>
              <a:rPr lang="ja-JP" altLang="en-US" sz="1400" b="0">
                <a:solidFill>
                  <a:srgbClr val="FF0000"/>
                </a:solidFill>
                <a:latin typeface="游ゴシック"/>
              </a:rPr>
              <a:t>にご用意くださいませ</a:t>
            </a:r>
            <a:endParaRPr sz="1400" b="0" dirty="0">
              <a:solidFill>
                <a:srgbClr val="FF0000"/>
              </a:solidFill>
              <a:latin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ja-JP" altLang="en-US" sz="3400" b="1">
                <a:solidFill>
                  <a:srgbClr val="FF0000"/>
                </a:solidFill>
              </a:rPr>
              <a:t>住教育の必要性と、この本の活かし方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br>
              <a:rPr lang="ja-JP" altLang="en-US" sz="1100" b="0"/>
            </a:br>
            <a:br>
              <a:rPr lang="ja-JP" altLang="en-US" sz="1100" b="1"/>
            </a:br>
            <a:r>
              <a:rPr lang="ja-JP" altLang="en-US" sz="1100" b="1"/>
              <a:t>■ なぜ今「住教育」なのか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・住まいは家族の“器”。人生の大半を過ごす場所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・持ち家か賃貸か、新築か中古か</a:t>
            </a:r>
            <a:r>
              <a:rPr lang="en-US" altLang="ja-JP" sz="1100" b="0" dirty="0"/>
              <a:t>——</a:t>
            </a:r>
            <a:r>
              <a:rPr lang="ja-JP" altLang="en-US" sz="1100" b="0"/>
              <a:t>選択肢は多様化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・正しく選び判断する力＝</a:t>
            </a:r>
            <a:r>
              <a:rPr lang="ja-JP" altLang="en-US" sz="1100" b="1"/>
              <a:t>住生活リテラシー</a:t>
            </a:r>
            <a:r>
              <a:rPr lang="ja-JP" altLang="en-US" sz="1100" b="0"/>
              <a:t>が必要</a:t>
            </a:r>
          </a:p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ja-JP" altLang="en-US" sz="1100" b="1"/>
              <a:t>■ この本の構成（全４章）</a:t>
            </a:r>
          </a:p>
          <a:p>
            <a:pPr>
              <a:spcAft>
                <a:spcPts val="200"/>
              </a:spcAft>
              <a:buNone/>
            </a:pPr>
            <a:r>
              <a:rPr lang="ja-JP" altLang="en-US" sz="1100" b="0"/>
              <a:t>・第１章 住まいは家族の器</a:t>
            </a:r>
            <a:r>
              <a:rPr lang="ja-JP" altLang="en-US" sz="1100" b="1"/>
              <a:t>（</a:t>
            </a:r>
            <a:r>
              <a:rPr lang="en-US" altLang="ja-JP" sz="1100" b="1" dirty="0"/>
              <a:t>8</a:t>
            </a:r>
            <a:r>
              <a:rPr lang="ja-JP" altLang="en-US" sz="1100" b="1"/>
              <a:t>月はここ）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・第２章 空き家問題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・第３章 住みやすい家へのヒント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・第４章 住まいへの問題提起</a:t>
            </a:r>
          </a:p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ja-JP" altLang="en-US" sz="1100" b="1"/>
              <a:t>■ この本の活かし方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・一度で答えは出ない。手間をかけて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1"/>
              <a:t>　“わが家の最適解”</a:t>
            </a:r>
            <a:r>
              <a:rPr lang="ja-JP" altLang="en-US" sz="1100" b="0"/>
              <a:t>を見つけて</a:t>
            </a:r>
            <a:endParaRPr lang="en-US" altLang="ja-JP" sz="1100" dirty="0"/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　</a:t>
            </a:r>
            <a:r>
              <a:rPr lang="ja-JP" altLang="en-US" sz="1100"/>
              <a:t>地域活性化のヒントを掴む学びの本</a:t>
            </a:r>
            <a:endParaRPr lang="ja-JP" altLang="en-US" sz="1100" b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5D7B08-CF81-E067-6C1B-32217C60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653" y="1825625"/>
            <a:ext cx="2665194" cy="4351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第１章「住まいは家族の器」で学ぶこと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この章は、住まいの“基礎”を幅広く学ぶ入り口です</a:t>
            </a:r>
            <a:r>
              <a:rPr sz="1700" b="0" dirty="0">
                <a:solidFill>
                  <a:srgbClr val="222222"/>
                </a:solidFill>
                <a:latin typeface="ＭＳ ゴシック"/>
              </a:rPr>
              <a:t>。</a:t>
            </a:r>
            <a:endParaRPr lang="en-US"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600"/>
              </a:spcAft>
              <a:buFont typeface="Arial" panose="020B0604020202020204" pitchFamily="34" charset="0"/>
              <a:buNone/>
            </a:pP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住まいとは</a:t>
            </a:r>
            <a:r>
              <a:rPr sz="1700" b="0" dirty="0">
                <a:solidFill>
                  <a:srgbClr val="222222"/>
                </a:solidFill>
                <a:latin typeface="ＭＳ ゴシック"/>
              </a:rPr>
              <a:t>？ ― 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HOUSE（建物）と</a:t>
            </a:r>
            <a:r>
              <a:rPr sz="1700" b="0" dirty="0">
                <a:solidFill>
                  <a:srgbClr val="222222"/>
                </a:solidFill>
                <a:latin typeface="ＭＳ ゴシック"/>
              </a:rPr>
              <a:t> 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HOME（暮らし</a:t>
            </a:r>
            <a:r>
              <a:rPr sz="1700" b="0" dirty="0">
                <a:solidFill>
                  <a:srgbClr val="222222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住教育とは</a:t>
            </a:r>
            <a:r>
              <a:rPr sz="1700" b="0" dirty="0">
                <a:solidFill>
                  <a:srgbClr val="222222"/>
                </a:solidFill>
                <a:latin typeface="ＭＳ ゴシック"/>
              </a:rPr>
              <a:t> ― 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安全・安心な住まい方を学ぶ</a:t>
            </a: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住まいの種類と市場動向</a:t>
            </a:r>
            <a:r>
              <a:rPr sz="1700" b="0" dirty="0">
                <a:solidFill>
                  <a:srgbClr val="222222"/>
                </a:solidFill>
                <a:latin typeface="ＭＳ ゴシック"/>
              </a:rPr>
              <a:t> ― 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木造・古民家・中古市場</a:t>
            </a: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建物構法のメリット・デメリット</a:t>
            </a: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安全な住まい／地震に強い住まい</a:t>
            </a: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メンテナンス・有害物質・断熱と気密</a:t>
            </a: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暮らしやすい間取り</a:t>
            </a:r>
            <a:r>
              <a:rPr sz="1700" b="0" dirty="0">
                <a:solidFill>
                  <a:srgbClr val="222222"/>
                </a:solidFill>
                <a:latin typeface="ＭＳ ゴシック"/>
              </a:rPr>
              <a:t> ― 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動線と団欒</a:t>
            </a: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7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家は買うものではなく“育てる”もの</a:t>
            </a:r>
            <a:endParaRPr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200"/>
              </a:spcAft>
              <a:buNone/>
            </a:pPr>
            <a:r>
              <a:rPr sz="1800" b="1" dirty="0" err="1">
                <a:solidFill>
                  <a:srgbClr val="111111"/>
                </a:solidFill>
                <a:latin typeface="ＭＳ ゴシック"/>
              </a:rPr>
              <a:t>キーメッセージ</a:t>
            </a:r>
            <a:r>
              <a:rPr sz="1800" b="1" dirty="0">
                <a:solidFill>
                  <a:srgbClr val="111111"/>
                </a:solidFill>
                <a:latin typeface="ＭＳ ゴシック"/>
              </a:rPr>
              <a:t>：</a:t>
            </a:r>
            <a:endParaRPr lang="en-US" sz="18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200"/>
              </a:spcAft>
              <a:buNone/>
            </a:pPr>
            <a:r>
              <a:rPr lang="ja-JP" altLang="en-US" sz="1800" b="0">
                <a:solidFill>
                  <a:srgbClr val="222222"/>
                </a:solidFill>
                <a:latin typeface="ＭＳ ゴシック"/>
              </a:rPr>
              <a:t>　　　　　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住まいは「建物」であると同時に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「家族の暮らしの器」である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住まいとは ― HOUSE と HOME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endParaRPr lang="en-US" sz="20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住まい</a:t>
            </a:r>
            <a:r>
              <a:rPr sz="2000" b="1" dirty="0">
                <a:solidFill>
                  <a:srgbClr val="111111"/>
                </a:solidFill>
                <a:latin typeface="ＭＳ ゴシック"/>
              </a:rPr>
              <a:t>＝「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建物</a:t>
            </a:r>
            <a:r>
              <a:rPr sz="2000" b="1" dirty="0">
                <a:solidFill>
                  <a:srgbClr val="111111"/>
                </a:solidFill>
                <a:latin typeface="ＭＳ ゴシック"/>
              </a:rPr>
              <a:t>(HOUSE)」＋「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暮らし</a:t>
            </a:r>
            <a:r>
              <a:rPr sz="2000" b="1" dirty="0">
                <a:solidFill>
                  <a:srgbClr val="111111"/>
                </a:solidFill>
                <a:latin typeface="ＭＳ ゴシック"/>
              </a:rPr>
              <a:t>(HOME)」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222222"/>
                </a:solidFill>
                <a:latin typeface="ＭＳ ゴシック"/>
              </a:rPr>
              <a:t>HOUSE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＝ハード。建物そのもの（雨風をしのぐ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222222"/>
                </a:solidFill>
                <a:latin typeface="ＭＳ ゴシック"/>
              </a:rPr>
              <a:t>HOME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＝ソフト。そこで営む家族の生活（QOL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両方を自分に合わせて選ぶ力こそが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 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住教育</a:t>
            </a:r>
            <a:endParaRPr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住まい方は多様化している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かつては「結婚→マイホーム」が大半だった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今は賃貸・二地域居住など、働き方・暮らし方に合わせて選ぶ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「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家に暮らしを合わせる」から「暮らしに家を合わせる」へ</a:t>
            </a:r>
            <a:endParaRPr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国も住生活リテラシ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ー・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プラットフォームで判断力向上を後押し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住教育とは ― 安全・安心な住まい方を学ぶ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住教育（住育）とは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安全・安心な住まい方、住環境の保全を学ぶこと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幼少期から高齢期まで、人と空間の関わりを学ぶ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一般社団法人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 住まい教育推進協会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（2006年設立）が推進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学びの機会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10月19日は「住育の日」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各地域に「住育学校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」、月１回の講座を開催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住育インストラクターが指導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こんなことが学べる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自分に合った住まいを選ぶ力／気候風土との共生／防災・防犯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 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など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住まいの種類と市場動向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新築木造の内訳（構法別</a:t>
            </a:r>
            <a:r>
              <a:rPr sz="2000" b="1" dirty="0">
                <a:solidFill>
                  <a:srgbClr val="111111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在来（木造軸組）工法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 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約79％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  ← 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日本で最も多い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・2×4（枠組壁）構法 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約19％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木質プレハブ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 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約2％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　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ほかに伝統構法（古民家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RC造・鉄骨造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市場動向（国土交通省・矢野経済研</a:t>
            </a:r>
            <a:r>
              <a:rPr sz="2000" b="1" dirty="0">
                <a:solidFill>
                  <a:srgbClr val="111111"/>
                </a:solidFill>
                <a:latin typeface="ＭＳ ゴシック"/>
              </a:rPr>
              <a:t> 令和7年）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新設住宅着工は減少傾向（右肩下がり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中古住宅市場は活発化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（中古一戸建て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 約6万棟）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空き家は増加。中古への流通促進が国の課題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インスペクション（建物調査</a:t>
            </a:r>
            <a:r>
              <a:rPr sz="2000" b="1" dirty="0">
                <a:solidFill>
                  <a:srgbClr val="111111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建物の状態を調べ、安心して売買・活用できるように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建物構法のメリット・デメリット（古民家＝伝統構法）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伝統構法（古民家）のメリット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日本の気候風土にあう長期耐用住宅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自然素材の快適さと情緒／夏涼しい風通し／固定資産税が安い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伝統構法（古民家）のデメリット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気密・断熱が低く冬寒い／状態が分かりにくい／水廻り設備が古い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在来工法（現代の木造</a:t>
            </a:r>
            <a:r>
              <a:rPr sz="2000" b="1" dirty="0">
                <a:solidFill>
                  <a:srgbClr val="111111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気候風土に適し最も多い／比較的安価／リノベの自由度が高い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200"/>
              </a:spcAft>
              <a:buNone/>
            </a:pPr>
            <a:r>
              <a:rPr sz="1800" b="1" dirty="0" err="1">
                <a:solidFill>
                  <a:srgbClr val="111111"/>
                </a:solidFill>
                <a:latin typeface="ＭＳ ゴシック"/>
              </a:rPr>
              <a:t>ポイント</a:t>
            </a:r>
            <a:r>
              <a:rPr sz="1800" b="1" dirty="0">
                <a:solidFill>
                  <a:srgbClr val="111111"/>
                </a:solidFill>
                <a:latin typeface="ＭＳ ゴシック"/>
              </a:rPr>
              <a:t>：</a:t>
            </a:r>
            <a:r>
              <a:rPr lang="ja-JP" altLang="en-US" sz="1800" b="1">
                <a:solidFill>
                  <a:srgbClr val="111111"/>
                </a:solidFill>
                <a:latin typeface="ＭＳ ゴシック"/>
              </a:rPr>
              <a:t>　　</a:t>
            </a:r>
            <a:endParaRPr lang="en-US" sz="18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200"/>
              </a:spcAft>
              <a:buNone/>
            </a:pPr>
            <a:r>
              <a:rPr lang="ja-JP" altLang="en-US" sz="1800" b="0">
                <a:solidFill>
                  <a:srgbClr val="222222"/>
                </a:solidFill>
                <a:latin typeface="ＭＳ ゴシック"/>
              </a:rPr>
              <a:t>　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古民家は「歴史が耐震性を証明」適切な維持管理と省エネ改修で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再生できる</a:t>
            </a:r>
            <a:endParaRPr sz="1800" b="1" dirty="0">
              <a:solidFill>
                <a:srgbClr val="E40000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安全な住まい・地震に強い住まい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安全な住まいとは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地震・災害に強い／有害物質がない／防犯・快適な室内環境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日本の気候風土には木造（在来・伝統）が適する</a:t>
            </a:r>
            <a:endParaRPr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地震に強い住まい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・建築基準法の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耐震等級は最高ランク3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昭和56年（1981）の新耐震基準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がひとつの分かれ目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伝統構法は「免震・制振」的な特性を活かす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耐震性が落ちている可能性のある家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昭和56年6月〜平成12年5月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の木造住宅は要チェック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・「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わが家の耐震診断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」＋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不安ならプロに依頼を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長く安心して住むために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メンテナンスのスケジュール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・屋根10〜15年、外壁・基礎ほかを定期点検し耐震性を保つ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雨漏り・シロアリ・湿気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は建物の寿命を縮める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有害物質のない住まい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シックハウス症候群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（ホルムアルデヒド・VOC）に注意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・法改正で24時間換気が義務化。換気が基本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断熱と気密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・断熱等級1〜7（</a:t>
            </a:r>
            <a:r>
              <a:rPr sz="1800" b="1" dirty="0">
                <a:solidFill>
                  <a:srgbClr val="222222"/>
                </a:solidFill>
                <a:latin typeface="ＭＳ ゴシック"/>
              </a:rPr>
              <a:t>UA値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）、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気密は</a:t>
            </a:r>
            <a:r>
              <a:rPr sz="1800" b="1" dirty="0" err="1">
                <a:solidFill>
                  <a:srgbClr val="222222"/>
                </a:solidFill>
                <a:latin typeface="ＭＳ ゴシック"/>
              </a:rPr>
              <a:t>C値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で表す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冷暖房の省エネ・結露防止に。両方をバランスよく確保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暮らしやすい住まい ― 動線と団欒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家事動線・生活動線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動線は短く直線的に、交差させない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のが理想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水廻り（浴室・洗面・トイレ）をまとめると家事がラク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行き止まりのない「回遊動線」も人気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家族の団欒を感じる家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リビング階段でコミュニケーションが増える（冷暖房効率は要注意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「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就寝分離」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で適度な距離感とプライバシーを両立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600"/>
              </a:spcAft>
              <a:buNone/>
            </a:pPr>
            <a:r>
              <a:rPr sz="1800" b="1" dirty="0" err="1">
                <a:solidFill>
                  <a:srgbClr val="111111"/>
                </a:solidFill>
                <a:latin typeface="ＭＳ ゴシック"/>
              </a:rPr>
              <a:t>ポイント：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間取りは“家族の関わり方”をデザインすること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家は買うものではなく“育てる”もの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注文住宅と建売住宅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注文＝間取り・素材を自分たちで決められる（手間はかかる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</a:t>
            </a: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建売＝すぐ住める・比較的リーズナブル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  <a:buNone/>
            </a:pPr>
            <a:r>
              <a:rPr sz="2000" b="1" dirty="0">
                <a:solidFill>
                  <a:srgbClr val="111111"/>
                </a:solidFill>
                <a:latin typeface="ＭＳ ゴシック"/>
              </a:rPr>
              <a:t>■ </a:t>
            </a:r>
            <a:r>
              <a:rPr sz="2000" b="1" dirty="0" err="1">
                <a:solidFill>
                  <a:srgbClr val="111111"/>
                </a:solidFill>
                <a:latin typeface="ＭＳ ゴシック"/>
              </a:rPr>
              <a:t>家は「育てる」もの</a:t>
            </a:r>
            <a:endParaRPr sz="20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住みながらDIY・塗装・素材交換で自分仕様に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家族の成長と共に、使いやすく愛着の湧く住まいへ</a:t>
            </a:r>
            <a:endParaRPr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Bef>
                <a:spcPts val="1000"/>
              </a:spcBef>
              <a:spcAft>
                <a:spcPts val="200"/>
              </a:spcAft>
              <a:buNone/>
            </a:pPr>
            <a:endParaRPr lang="en-US" sz="19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1000"/>
              </a:spcBef>
              <a:spcAft>
                <a:spcPts val="200"/>
              </a:spcAft>
              <a:buNone/>
            </a:pPr>
            <a:r>
              <a:rPr sz="1900" b="1" dirty="0">
                <a:solidFill>
                  <a:srgbClr val="111111"/>
                </a:solidFill>
                <a:latin typeface="ＭＳ ゴシック"/>
              </a:rPr>
              <a:t>第１章の結論：</a:t>
            </a:r>
            <a:endParaRPr lang="en-US" sz="19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1000"/>
              </a:spcBef>
              <a:spcAft>
                <a:spcPts val="200"/>
              </a:spcAft>
              <a:buNone/>
            </a:pPr>
            <a:r>
              <a:rPr lang="ja-JP" altLang="en-US" sz="1900" b="1">
                <a:solidFill>
                  <a:srgbClr val="111111"/>
                </a:solidFill>
                <a:latin typeface="ＭＳ ゴシック"/>
              </a:rPr>
              <a:t>　</a:t>
            </a:r>
            <a:r>
              <a:rPr sz="1900" b="0" dirty="0" err="1">
                <a:solidFill>
                  <a:srgbClr val="222222"/>
                </a:solidFill>
                <a:latin typeface="ＭＳ ゴシック"/>
              </a:rPr>
              <a:t>住まいは家族の器。買って終わりではなく、</a:t>
            </a:r>
            <a:r>
              <a:rPr sz="1900" b="1" dirty="0" err="1">
                <a:solidFill>
                  <a:srgbClr val="E40000"/>
                </a:solidFill>
                <a:latin typeface="ＭＳ ゴシック"/>
              </a:rPr>
              <a:t>育てて未来へつなぐ</a:t>
            </a:r>
            <a:endParaRPr sz="1900" b="1" dirty="0">
              <a:solidFill>
                <a:srgbClr val="E40000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第１章のまとめ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Aft>
                <a:spcPts val="700"/>
              </a:spcAft>
              <a:buFont typeface="Arial" panose="020B0604020202020204" pitchFamily="34" charset="0"/>
              <a:buNone/>
            </a:pPr>
            <a:r>
              <a:rPr sz="1800" b="1" dirty="0">
                <a:solidFill>
                  <a:srgbClr val="E40000"/>
                </a:solidFill>
                <a:latin typeface="ＭＳ ゴシック"/>
              </a:rPr>
              <a:t>① 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住まいは「建物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」＋「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家族の暮らしの器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」。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選び・育てる力が住教育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endParaRPr lang="en-US"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r>
              <a:rPr sz="1800" b="1" dirty="0">
                <a:solidFill>
                  <a:srgbClr val="E40000"/>
                </a:solidFill>
                <a:latin typeface="ＭＳ ゴシック"/>
              </a:rPr>
              <a:t>② 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日本の気候風土には木造・古民家（伝統構法）が適する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endParaRPr lang="en-US"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r>
              <a:rPr sz="1800" b="1" dirty="0">
                <a:solidFill>
                  <a:srgbClr val="E40000"/>
                </a:solidFill>
                <a:latin typeface="ＭＳ ゴシック"/>
              </a:rPr>
              <a:t>③ 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安全＝耐震・維持管理・健康（シックハウス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）・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断熱と気密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endParaRPr lang="en-US"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r>
              <a:rPr sz="1800" b="1" dirty="0">
                <a:solidFill>
                  <a:srgbClr val="E40000"/>
                </a:solidFill>
                <a:latin typeface="ＭＳ ゴシック"/>
              </a:rPr>
              <a:t>④ 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暮らしやすさは「動線」と「団欒」でデザインする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endParaRPr lang="en-US"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700"/>
              </a:spcAft>
              <a:buNone/>
            </a:pPr>
            <a:r>
              <a:rPr sz="1800" b="1" dirty="0">
                <a:solidFill>
                  <a:srgbClr val="E40000"/>
                </a:solidFill>
                <a:latin typeface="ＭＳ ゴシック"/>
              </a:rPr>
              <a:t>⑤ 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家は買って終わりでなく、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育てて未来につなぐ</a:t>
            </a:r>
            <a:endParaRPr sz="18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2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　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None/>
            </a:pPr>
            <a:r>
              <a:rPr sz="1900" b="0" dirty="0">
                <a:solidFill>
                  <a:srgbClr val="111111"/>
                </a:solidFill>
                <a:latin typeface="ＭＳ ゴシック"/>
              </a:rPr>
              <a:t>→ </a:t>
            </a:r>
            <a:r>
              <a:rPr sz="1900" b="0" dirty="0" err="1">
                <a:solidFill>
                  <a:srgbClr val="111111"/>
                </a:solidFill>
                <a:latin typeface="ＭＳ ゴシック"/>
              </a:rPr>
              <a:t>空き家・古民家を</a:t>
            </a:r>
            <a:r>
              <a:rPr sz="1900" b="1" dirty="0" err="1">
                <a:solidFill>
                  <a:srgbClr val="E40000"/>
                </a:solidFill>
                <a:latin typeface="ＭＳ ゴシック"/>
              </a:rPr>
              <a:t>「わが家の最適解」</a:t>
            </a:r>
            <a:r>
              <a:rPr sz="1900" b="0" dirty="0" err="1">
                <a:solidFill>
                  <a:srgbClr val="111111"/>
                </a:solidFill>
                <a:latin typeface="ＭＳ ゴシック"/>
              </a:rPr>
              <a:t>として活かす視点へ</a:t>
            </a:r>
            <a:endParaRPr sz="1900" b="0" dirty="0">
              <a:solidFill>
                <a:srgbClr val="111111"/>
              </a:solidFill>
              <a:latin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sz="2400" b="1">
                <a:solidFill>
                  <a:srgbClr val="111111"/>
                </a:solidFill>
                <a:latin typeface="游ゴシック"/>
              </a:rPr>
              <a:t>10月「住生活月間」に向けて ― お願い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 lnSpcReduction="10000"/>
          </a:bodyPr>
          <a:lstStyle/>
          <a:p>
            <a:pPr algn="l">
              <a:spcAft>
                <a:spcPts val="500"/>
              </a:spcAft>
              <a:buFont typeface="Arial" panose="020B0604020202020204" pitchFamily="34" charset="0"/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10月は「住生活月間」。10月19日は「住育の日」</a:t>
            </a:r>
          </a:p>
          <a:p>
            <a:pPr algn="l">
              <a:spcBef>
                <a:spcPts val="400"/>
              </a:spcBef>
              <a:spcAft>
                <a:spcPts val="100"/>
              </a:spcAft>
              <a:buNone/>
            </a:pPr>
            <a:endParaRPr lang="en-US" sz="19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100"/>
              </a:spcAft>
              <a:buNone/>
            </a:pPr>
            <a:r>
              <a:rPr lang="ja-JP" altLang="en-US" sz="1900" b="1">
                <a:solidFill>
                  <a:srgbClr val="111111"/>
                </a:solidFill>
                <a:latin typeface="ＭＳ ゴシック"/>
              </a:rPr>
              <a:t>　</a:t>
            </a:r>
            <a:r>
              <a:rPr sz="1900" b="1" dirty="0" err="1">
                <a:solidFill>
                  <a:srgbClr val="111111"/>
                </a:solidFill>
                <a:latin typeface="ＭＳ ゴシック"/>
              </a:rPr>
              <a:t>目標：</a:t>
            </a:r>
            <a:r>
              <a:rPr sz="1900" b="0" dirty="0" err="1">
                <a:solidFill>
                  <a:srgbClr val="222222"/>
                </a:solidFill>
                <a:latin typeface="ＭＳ ゴシック"/>
              </a:rPr>
              <a:t>この本『暮らしを育てる』を</a:t>
            </a:r>
            <a:r>
              <a:rPr sz="1900" b="0" dirty="0">
                <a:solidFill>
                  <a:srgbClr val="222222"/>
                </a:solidFill>
                <a:latin typeface="ＭＳ ゴシック"/>
              </a:rPr>
              <a:t>、</a:t>
            </a:r>
          </a:p>
          <a:p>
            <a:pPr algn="l">
              <a:spcAft>
                <a:spcPts val="600"/>
              </a:spcAft>
              <a:buNone/>
            </a:pPr>
            <a:r>
              <a:rPr sz="1900" b="0" dirty="0">
                <a:solidFill>
                  <a:srgbClr val="222222"/>
                </a:solidFill>
                <a:latin typeface="ＭＳ ゴシック"/>
              </a:rPr>
              <a:t>　　　</a:t>
            </a:r>
            <a:r>
              <a:rPr lang="ja-JP" altLang="en-US" sz="1900" b="0">
                <a:solidFill>
                  <a:srgbClr val="222222"/>
                </a:solidFill>
                <a:latin typeface="ＭＳ ゴシック"/>
              </a:rPr>
              <a:t>　　　　　　　　　　　</a:t>
            </a:r>
            <a:r>
              <a:rPr sz="2000" b="1" dirty="0" err="1">
                <a:solidFill>
                  <a:srgbClr val="E40000"/>
                </a:solidFill>
                <a:latin typeface="ＭＳ ゴシック"/>
              </a:rPr>
              <a:t>どれだけ多くの方に手に取っていただくか</a:t>
            </a:r>
            <a:endParaRPr sz="20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700">
                <a:solidFill>
                  <a:srgbClr val="222222"/>
                </a:solidFill>
                <a:latin typeface="ＭＳ ゴシック"/>
              </a:rPr>
              <a:t>　　</a:t>
            </a:r>
            <a:endParaRPr lang="en-US" altLang="ja-JP" sz="170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700" b="0">
                <a:solidFill>
                  <a:srgbClr val="222222"/>
                </a:solidFill>
                <a:latin typeface="ＭＳ ゴシック"/>
              </a:rPr>
              <a:t>　　　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一冊の本が、住まいを見つめ直すきっかけになります</a:t>
            </a:r>
            <a:r>
              <a:rPr lang="ja-JP" altLang="en-US" sz="1700" b="0">
                <a:solidFill>
                  <a:srgbClr val="222222"/>
                </a:solidFill>
                <a:latin typeface="ＭＳ ゴシック"/>
              </a:rPr>
              <a:t>。</a:t>
            </a:r>
            <a:r>
              <a:rPr sz="1800" b="1" dirty="0" err="1">
                <a:solidFill>
                  <a:srgbClr val="111111"/>
                </a:solidFill>
                <a:latin typeface="ＭＳ ゴシック"/>
              </a:rPr>
              <a:t>それが</a:t>
            </a:r>
            <a:r>
              <a:rPr sz="1800" b="1" dirty="0">
                <a:solidFill>
                  <a:srgbClr val="111111"/>
                </a:solidFill>
                <a:latin typeface="ＭＳ ゴシック"/>
              </a:rPr>
              <a:t>—</a:t>
            </a:r>
          </a:p>
          <a:p>
            <a:pPr algn="l">
              <a:spcAft>
                <a:spcPts val="400"/>
              </a:spcAft>
              <a:buNone/>
            </a:pPr>
            <a:r>
              <a:rPr sz="2200" b="1" dirty="0">
                <a:solidFill>
                  <a:srgbClr val="E40000"/>
                </a:solidFill>
                <a:latin typeface="ＭＳ ゴシック"/>
              </a:rPr>
              <a:t>　</a:t>
            </a:r>
            <a:r>
              <a:rPr lang="ja-JP" altLang="en-US" sz="2200" b="1">
                <a:solidFill>
                  <a:srgbClr val="E40000"/>
                </a:solidFill>
                <a:latin typeface="ＭＳ ゴシック"/>
              </a:rPr>
              <a:t>　</a:t>
            </a:r>
            <a:endParaRPr lang="en-US" altLang="ja-JP" sz="22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400"/>
              </a:spcAft>
              <a:buNone/>
            </a:pPr>
            <a:r>
              <a:rPr lang="ja-JP" altLang="en-US" sz="2200" b="1">
                <a:solidFill>
                  <a:srgbClr val="E40000"/>
                </a:solidFill>
                <a:latin typeface="ＭＳ ゴシック"/>
              </a:rPr>
              <a:t>　　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空き家課題の解決</a:t>
            </a:r>
            <a:r>
              <a:rPr sz="2200" b="1" dirty="0">
                <a:solidFill>
                  <a:srgbClr val="E40000"/>
                </a:solidFill>
                <a:latin typeface="ＭＳ ゴシック"/>
              </a:rPr>
              <a:t>　／　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古民家再生</a:t>
            </a:r>
            <a:r>
              <a:rPr sz="2200" b="1" dirty="0">
                <a:solidFill>
                  <a:srgbClr val="E40000"/>
                </a:solidFill>
                <a:latin typeface="ＭＳ ゴシック"/>
              </a:rPr>
              <a:t>　／　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地域活性化</a:t>
            </a:r>
            <a:endParaRPr sz="22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8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　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</a:rPr>
              <a:t>　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　　　　　　　　　　　　　　　　　　</a:t>
            </a:r>
            <a:endParaRPr lang="en-US"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800"/>
              </a:spcAft>
              <a:buNone/>
            </a:pPr>
            <a:r>
              <a:rPr lang="ja-JP" altLang="en-US" sz="1800">
                <a:solidFill>
                  <a:srgbClr val="222222"/>
                </a:solidFill>
                <a:latin typeface="ＭＳ ゴシック"/>
              </a:rPr>
              <a:t>　　　　　　　　　　　　　　　　　　　　　　　　　　　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へとつながります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endParaRPr lang="en-US" altLang="ja-JP" sz="160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600">
                <a:solidFill>
                  <a:srgbClr val="222222"/>
                </a:solidFill>
                <a:latin typeface="ＭＳ ゴシック"/>
              </a:rPr>
              <a:t>会員みなさんの</a:t>
            </a:r>
            <a:r>
              <a:rPr sz="1600" b="0" dirty="0" err="1">
                <a:solidFill>
                  <a:srgbClr val="222222"/>
                </a:solidFill>
                <a:latin typeface="ＭＳ ゴシック"/>
              </a:rPr>
              <a:t>お声がけが、未来の子ども達の住環境をつくります</a:t>
            </a:r>
            <a:endParaRPr sz="16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Bef>
                <a:spcPts val="800"/>
              </a:spcBef>
              <a:spcAft>
                <a:spcPts val="600"/>
              </a:spcAft>
              <a:buNone/>
            </a:pPr>
            <a:r>
              <a:rPr lang="ja-JP" altLang="en-US" sz="1400" b="0">
                <a:solidFill>
                  <a:srgbClr val="222222"/>
                </a:solidFill>
                <a:latin typeface="ＭＳ ゴシック"/>
              </a:rPr>
              <a:t>　　　　　　　　　　　　　　　　　　　　　　　　　　　　　</a:t>
            </a:r>
            <a:r>
              <a:rPr sz="1400" b="0" dirty="0">
                <a:solidFill>
                  <a:srgbClr val="222222"/>
                </a:solidFill>
                <a:latin typeface="ＭＳ ゴシック"/>
              </a:rPr>
              <a:t>（次回：9月＝第２章／10月＝第３章）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テーマ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1110</TotalTime>
  <Words>890</Words>
  <Application>Microsoft Macintosh PowerPoint</Application>
  <PresentationFormat>画面に合わせる (4:3)</PresentationFormat>
  <Paragraphs>159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0" baseType="lpstr">
      <vt:lpstr>ＭＳ ゴシック</vt:lpstr>
      <vt:lpstr>ＭＳ ゴシック</vt:lpstr>
      <vt:lpstr>游ゴシック</vt:lpstr>
      <vt:lpstr>Arial</vt:lpstr>
      <vt:lpstr>Calibri</vt:lpstr>
      <vt:lpstr>Calibri Light</vt:lpstr>
      <vt:lpstr>Office テーマ</vt:lpstr>
      <vt:lpstr>一般社団法人全国空き家アドバイザー協議会 ○○県○○支部  令和８年８月度例会</vt:lpstr>
      <vt:lpstr>住教育の必要性と、この本の活かし方</vt:lpstr>
      <vt:lpstr>第１章「住まいは家族の器」で学ぶこと</vt:lpstr>
      <vt:lpstr>住まいとは ― HOUSE と HOME</vt:lpstr>
      <vt:lpstr>住教育とは ― 安全・安心な住まい方を学ぶ</vt:lpstr>
      <vt:lpstr>住まいの種類と市場動向</vt:lpstr>
      <vt:lpstr>建物構法のメリット・デメリット（古民家＝伝統構法）</vt:lpstr>
      <vt:lpstr>安全な住まい・地震に強い住まい</vt:lpstr>
      <vt:lpstr>長く安心して住むために</vt:lpstr>
      <vt:lpstr>暮らしやすい住まい ― 動線と団欒</vt:lpstr>
      <vt:lpstr>家は買うものではなく“育てる”もの</vt:lpstr>
      <vt:lpstr>第１章のまとめ</vt:lpstr>
      <vt:lpstr>10月「住生活月間」に向けて ― お願い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幸一 井上</cp:lastModifiedBy>
  <cp:revision>12</cp:revision>
  <dcterms:created xsi:type="dcterms:W3CDTF">2021-02-04T05:15:42Z</dcterms:created>
  <dcterms:modified xsi:type="dcterms:W3CDTF">2026-07-20T20:24:22Z</dcterms:modified>
</cp:coreProperties>
</file>