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1874" r:id="rId2"/>
    <p:sldId id="257" r:id="rId3"/>
    <p:sldId id="1875" r:id="rId4"/>
    <p:sldId id="1876" r:id="rId5"/>
    <p:sldId id="1877" r:id="rId6"/>
    <p:sldId id="1878" r:id="rId7"/>
    <p:sldId id="1879" r:id="rId8"/>
    <p:sldId id="1880" r:id="rId9"/>
    <p:sldId id="1881" r:id="rId10"/>
    <p:sldId id="1882" r:id="rId11"/>
    <p:sldId id="1883" r:id="rId12"/>
    <p:sldId id="1884" r:id="rId13"/>
    <p:sldId id="1886" r:id="rId14"/>
    <p:sldId id="1887" r:id="rId15"/>
    <p:sldId id="188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486"/>
    <p:restoredTop sz="96327"/>
  </p:normalViewPr>
  <p:slideViewPr>
    <p:cSldViewPr snapToGrid="0" snapToObjects="1">
      <p:cViewPr varScale="1">
        <p:scale>
          <a:sx n="121" d="100"/>
          <a:sy n="121" d="100"/>
        </p:scale>
        <p:origin x="6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3F4EC-6253-EE42-9166-34A9284CF21D}" type="datetimeFigureOut">
              <a:rPr kumimoji="1" lang="ja-JP" altLang="en-US" smtClean="0"/>
              <a:t>2026/8/20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99D9A-8D10-F448-852B-63CFD7C91C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4925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499D9A-8D10-F448-852B-63CFD7C91C17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8339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54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161"/>
            <a:ext cx="7886700" cy="559119"/>
          </a:xfrm>
        </p:spPr>
        <p:txBody>
          <a:bodyPr>
            <a:normAutofit/>
          </a:bodyPr>
          <a:lstStyle>
            <a:lvl1pPr>
              <a:defRPr sz="24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4ED4897-232E-C24A-86FB-AD60E3257419}"/>
              </a:ext>
            </a:extLst>
          </p:cNvPr>
          <p:cNvSpPr/>
          <p:nvPr userDrawn="1"/>
        </p:nvSpPr>
        <p:spPr>
          <a:xfrm>
            <a:off x="0" y="638975"/>
            <a:ext cx="9144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44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37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800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2026/8/20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94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2026/8/20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5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2026/8/20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09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90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2026/8/20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95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304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 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2026/8/20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3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009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F26C270-389E-1A40-A3F3-26A2B283592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6391" y="26211"/>
            <a:ext cx="957609" cy="571324"/>
          </a:xfrm>
          <a:prstGeom prst="rect">
            <a:avLst/>
          </a:prstGeom>
        </p:spPr>
      </p:pic>
      <p:pic>
        <p:nvPicPr>
          <p:cNvPr id="9" name="図 8" descr="図形  中程度の精度で自動的に生成された説明">
            <a:extLst>
              <a:ext uri="{FF2B5EF4-FFF2-40B4-BE49-F238E27FC236}">
                <a16:creationId xmlns:a16="http://schemas.microsoft.com/office/drawing/2014/main" id="{BFE577FA-4153-BE4A-A84B-8E14EF489031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394" y="6296619"/>
            <a:ext cx="2797865" cy="53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8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11A8E9-5714-EB42-8AED-A46870A10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3752849"/>
            <a:ext cx="4445000" cy="2452687"/>
          </a:xfrm>
        </p:spPr>
        <p:txBody>
          <a:bodyPr anchor="ctr">
            <a:normAutofit/>
          </a:bodyPr>
          <a:lstStyle/>
          <a:p>
            <a:r>
              <a:rPr sz="1600" b="0" dirty="0" err="1">
                <a:solidFill>
                  <a:srgbClr val="222222"/>
                </a:solidFill>
                <a:latin typeface="游ゴシック"/>
              </a:rPr>
              <a:t>一般社団法人全国空き家アドバイザー協議会</a:t>
            </a:r>
            <a:endParaRPr kumimoji="1" lang="ja-JP" altLang="en-US" sz="2000" dirty="0"/>
          </a:p>
          <a:p>
            <a:pPr>
              <a:buNone/>
            </a:pPr>
            <a:r>
              <a:rPr sz="1600" b="0" dirty="0">
                <a:solidFill>
                  <a:srgbClr val="222222"/>
                </a:solidFill>
                <a:latin typeface="游ゴシック"/>
              </a:rPr>
              <a:t>○○</a:t>
            </a:r>
            <a:r>
              <a:rPr sz="1600" b="0" dirty="0" err="1">
                <a:solidFill>
                  <a:srgbClr val="222222"/>
                </a:solidFill>
                <a:latin typeface="游ゴシック"/>
              </a:rPr>
              <a:t>県</a:t>
            </a:r>
            <a:r>
              <a:rPr sz="1600" b="0" dirty="0">
                <a:solidFill>
                  <a:srgbClr val="222222"/>
                </a:solidFill>
                <a:latin typeface="游ゴシック"/>
              </a:rPr>
              <a:t>○○</a:t>
            </a:r>
            <a:r>
              <a:rPr sz="1600" b="0" dirty="0" err="1">
                <a:solidFill>
                  <a:srgbClr val="222222"/>
                </a:solidFill>
                <a:latin typeface="游ゴシック"/>
              </a:rPr>
              <a:t>支部</a:t>
            </a:r>
            <a:endParaRPr sz="1600" b="0" dirty="0">
              <a:solidFill>
                <a:srgbClr val="222222"/>
              </a:solidFill>
              <a:latin typeface="游ゴシック"/>
            </a:endParaRPr>
          </a:p>
          <a:p>
            <a:pPr>
              <a:buNone/>
            </a:pPr>
            <a:br>
              <a:rPr lang="en-US" sz="3600" b="1" dirty="0">
                <a:solidFill>
                  <a:srgbClr val="111111"/>
                </a:solidFill>
                <a:latin typeface="游ゴシック"/>
              </a:rPr>
            </a:br>
            <a:r>
              <a:rPr sz="3600" b="1" dirty="0">
                <a:solidFill>
                  <a:srgbClr val="111111"/>
                </a:solidFill>
                <a:latin typeface="游ゴシック"/>
              </a:rPr>
              <a:t>令和８年９月度例会</a:t>
            </a:r>
          </a:p>
        </p:txBody>
      </p:sp>
      <p:pic>
        <p:nvPicPr>
          <p:cNvPr id="4" name="コンテンツ プレースホルダー 8" descr="テキスト  中程度の精度で自動的に生成された説明">
            <a:extLst>
              <a:ext uri="{FF2B5EF4-FFF2-40B4-BE49-F238E27FC236}">
                <a16:creationId xmlns:a16="http://schemas.microsoft.com/office/drawing/2014/main" id="{F81D9DA0-1374-A940-8F93-0A450A5753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134428-8A6F-402C-A51B-EFCA2D806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3157" y="3752849"/>
            <a:ext cx="4633843" cy="2965451"/>
          </a:xfrm>
        </p:spPr>
        <p:txBody>
          <a:bodyPr wrap="square" anchor="ctr">
            <a:no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sz="1800" b="1" dirty="0" err="1">
                <a:solidFill>
                  <a:srgbClr val="222222"/>
                </a:solidFill>
                <a:latin typeface="游ゴシック"/>
              </a:rPr>
              <a:t>空き家課題解決を</a:t>
            </a:r>
            <a:endParaRPr lang="en-US" altLang="ja-JP" sz="2000" dirty="0"/>
          </a:p>
          <a:p>
            <a:pPr algn="ctr">
              <a:buNone/>
            </a:pPr>
            <a:r>
              <a:rPr sz="2200" b="1" dirty="0">
                <a:solidFill>
                  <a:srgbClr val="E40000"/>
                </a:solidFill>
                <a:latin typeface="游ゴシック"/>
              </a:rPr>
              <a:t>『</a:t>
            </a:r>
            <a:r>
              <a:rPr sz="2200" b="1" dirty="0" err="1">
                <a:solidFill>
                  <a:srgbClr val="E40000"/>
                </a:solidFill>
                <a:latin typeface="游ゴシック"/>
              </a:rPr>
              <a:t>暮らしを育てる</a:t>
            </a:r>
            <a:endParaRPr sz="2200" b="1" dirty="0">
              <a:solidFill>
                <a:srgbClr val="E40000"/>
              </a:solidFill>
              <a:latin typeface="游ゴシック"/>
            </a:endParaRPr>
          </a:p>
          <a:p>
            <a:pPr algn="ctr">
              <a:buNone/>
            </a:pPr>
            <a:r>
              <a:rPr sz="2200" b="1" dirty="0" err="1">
                <a:solidFill>
                  <a:srgbClr val="E40000"/>
                </a:solidFill>
                <a:latin typeface="游ゴシック"/>
              </a:rPr>
              <a:t>家族と未来につなぐ住教育</a:t>
            </a:r>
            <a:r>
              <a:rPr sz="2200" b="1" dirty="0">
                <a:solidFill>
                  <a:srgbClr val="E40000"/>
                </a:solidFill>
                <a:latin typeface="游ゴシック"/>
              </a:rPr>
              <a:t>』</a:t>
            </a:r>
          </a:p>
          <a:p>
            <a:pPr algn="ctr">
              <a:buNone/>
            </a:pPr>
            <a:r>
              <a:rPr sz="2000" b="1" dirty="0" err="1">
                <a:solidFill>
                  <a:srgbClr val="222222"/>
                </a:solidFill>
                <a:latin typeface="游ゴシック"/>
              </a:rPr>
              <a:t>から考える</a:t>
            </a:r>
            <a:r>
              <a:rPr sz="2000" b="1" dirty="0">
                <a:solidFill>
                  <a:srgbClr val="222222"/>
                </a:solidFill>
                <a:latin typeface="游ゴシック"/>
              </a:rPr>
              <a:t>  </a:t>
            </a:r>
          </a:p>
          <a:p>
            <a:pPr algn="ctr">
              <a:buNone/>
            </a:pPr>
            <a:r>
              <a:rPr sz="1400" b="0" dirty="0">
                <a:solidFill>
                  <a:srgbClr val="222222"/>
                </a:solidFill>
                <a:latin typeface="游ゴシック"/>
              </a:rPr>
              <a:t>全３回シリーズ（8月・9月・10月）</a:t>
            </a:r>
          </a:p>
          <a:p>
            <a:pPr algn="ctr">
              <a:buNone/>
            </a:pPr>
            <a:r>
              <a:rPr lang="ja-JP" altLang="en-US" sz="1400" b="0">
                <a:solidFill>
                  <a:srgbClr val="222222"/>
                </a:solidFill>
                <a:latin typeface="游ゴシック"/>
              </a:rPr>
              <a:t>９</a:t>
            </a:r>
            <a:r>
              <a:rPr sz="1400" b="0" dirty="0">
                <a:solidFill>
                  <a:srgbClr val="222222"/>
                </a:solidFill>
                <a:latin typeface="游ゴシック"/>
              </a:rPr>
              <a:t> … 第２章を学ぶ</a:t>
            </a:r>
            <a:br>
              <a:rPr lang="en-US" sz="1400" b="0" dirty="0">
                <a:solidFill>
                  <a:srgbClr val="222222"/>
                </a:solidFill>
                <a:latin typeface="游ゴシック"/>
              </a:rPr>
            </a:br>
            <a:r>
              <a:rPr lang="en-US" sz="1400" b="0" dirty="0">
                <a:solidFill>
                  <a:srgbClr val="FF0000"/>
                </a:solidFill>
                <a:latin typeface="游ゴシック"/>
              </a:rPr>
              <a:t>※</a:t>
            </a:r>
            <a:r>
              <a:rPr lang="ja-JP" altLang="en-US" sz="1400" b="0">
                <a:solidFill>
                  <a:srgbClr val="FF0000"/>
                </a:solidFill>
                <a:latin typeface="游ゴシック"/>
              </a:rPr>
              <a:t> 本を本部に依頼し、</a:t>
            </a:r>
            <a:r>
              <a:rPr lang="ja-JP" altLang="en-US" sz="1400">
                <a:solidFill>
                  <a:srgbClr val="FF0000"/>
                </a:solidFill>
                <a:latin typeface="游ゴシック"/>
              </a:rPr>
              <a:t>例会</a:t>
            </a:r>
            <a:r>
              <a:rPr lang="ja-JP" altLang="en-US" sz="1400" b="0">
                <a:solidFill>
                  <a:srgbClr val="FF0000"/>
                </a:solidFill>
                <a:latin typeface="游ゴシック"/>
              </a:rPr>
              <a:t>にご用意ください</a:t>
            </a:r>
            <a:endParaRPr sz="1400" b="0" dirty="0">
              <a:solidFill>
                <a:srgbClr val="FF0000"/>
              </a:solidFill>
              <a:latin typeface="游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027457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009652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ja-JP" altLang="en-US" sz="3400" b="1">
                <a:solidFill>
                  <a:srgbClr val="FF0000"/>
                </a:solidFill>
              </a:rPr>
              <a:t>住教育の必要性と、この本の活かし方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>
            <a:norm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None/>
            </a:pPr>
            <a:br>
              <a:rPr lang="ja-JP" altLang="en-US" sz="1100" b="0"/>
            </a:br>
            <a:br>
              <a:rPr lang="ja-JP" altLang="en-US" sz="1100" b="1"/>
            </a:br>
            <a:r>
              <a:rPr lang="ja-JP" altLang="en-US" sz="1100" b="1"/>
              <a:t>■ なぜ今「住教育」なのか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・住まいは家族の“器”。人生の大半を過ごす場所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・持ち家か賃貸か、新築か中古か</a:t>
            </a:r>
            <a:r>
              <a:rPr lang="en-US" altLang="ja-JP" sz="1100" b="0" dirty="0"/>
              <a:t>——</a:t>
            </a:r>
            <a:r>
              <a:rPr lang="ja-JP" altLang="en-US" sz="1100" b="0"/>
              <a:t>選択肢は多様化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・正しく選び判断する力＝</a:t>
            </a:r>
            <a:r>
              <a:rPr lang="ja-JP" altLang="en-US" sz="1100" b="1"/>
              <a:t>住生活リテラシー</a:t>
            </a:r>
            <a:r>
              <a:rPr lang="ja-JP" altLang="en-US" sz="1100" b="0"/>
              <a:t>が必要</a:t>
            </a:r>
          </a:p>
          <a:p>
            <a:pPr>
              <a:spcBef>
                <a:spcPts val="400"/>
              </a:spcBef>
              <a:spcAft>
                <a:spcPts val="400"/>
              </a:spcAft>
              <a:buNone/>
            </a:pPr>
            <a:r>
              <a:rPr lang="ja-JP" altLang="en-US" sz="1100" b="1"/>
              <a:t>■ この本の構成（全４章）</a:t>
            </a:r>
          </a:p>
          <a:p>
            <a:pPr>
              <a:spcAft>
                <a:spcPts val="200"/>
              </a:spcAft>
              <a:buNone/>
            </a:pPr>
            <a:r>
              <a:rPr lang="ja-JP" altLang="en-US" sz="1100" b="0"/>
              <a:t>・第１章 住まいは家族の器（8月に学びました）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・第２章 空き家問題（9月はここ）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・第３章 住みやすい家へのヒント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・第４章 住まいへの問題提起</a:t>
            </a:r>
          </a:p>
          <a:p>
            <a:pPr>
              <a:spcBef>
                <a:spcPts val="400"/>
              </a:spcBef>
              <a:spcAft>
                <a:spcPts val="400"/>
              </a:spcAft>
              <a:buNone/>
            </a:pPr>
            <a:r>
              <a:rPr lang="ja-JP" altLang="en-US" sz="1100" b="1"/>
              <a:t>■ この本の活かし方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・一度で答えは出ない。手間をかけて</a:t>
            </a:r>
          </a:p>
          <a:p>
            <a:pPr>
              <a:spcAft>
                <a:spcPts val="300"/>
              </a:spcAft>
              <a:buNone/>
            </a:pPr>
            <a:r>
              <a:rPr lang="ja-JP" altLang="en-US" sz="1100" b="1"/>
              <a:t>　“わが家の最適解”</a:t>
            </a:r>
            <a:r>
              <a:rPr lang="ja-JP" altLang="en-US" sz="1100" b="0"/>
              <a:t>を見つけて</a:t>
            </a:r>
            <a:endParaRPr lang="en-US" altLang="ja-JP" sz="1100" dirty="0"/>
          </a:p>
          <a:p>
            <a:pPr>
              <a:spcAft>
                <a:spcPts val="300"/>
              </a:spcAft>
              <a:buNone/>
            </a:pPr>
            <a:r>
              <a:rPr lang="ja-JP" altLang="en-US" sz="1100" b="0"/>
              <a:t>　</a:t>
            </a:r>
            <a:r>
              <a:rPr lang="ja-JP" altLang="en-US" sz="1100"/>
              <a:t>地域活性化のヒントを掴むための学びの本</a:t>
            </a:r>
            <a:endParaRPr lang="ja-JP" altLang="en-US" sz="1100" b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95D7B08-CF81-E067-6C1B-32217C60C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9653" y="1825625"/>
            <a:ext cx="2665194" cy="43513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第２章「空き家にならない家」で学ぶこと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この章は、空き家を「増やさない・放置しない・活かす」実務を学びます。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・空き家の現状 ― ９００万戸、７戸に１戸の時代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・なぜ日本には空き家が多いのか ― 制度と常識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・空き家の相続 ― ４つの期限、遺言と家族信託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・手放す前の備え ― 生前贈与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・相続土地国庫帰属制度</a:t>
            </a:r>
            <a:endParaRPr lang="ja-JP" altLang="en-US" sz="1800" b="0" dirty="0">
              <a:solidFill>
                <a:srgbClr val="222222"/>
              </a:solidFill>
              <a:latin typeface="ＭＳ ゴシック"/>
              <a:ea typeface="ＭＳ ゴシック"/>
            </a:endParaRP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・墓じまい・実家じまい・家じまい ― 終活として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・空き家の片付け ― 止まった「暮らしの環」を動かす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・空き家にしないために ― ６５歳までの話し合いと管理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・ワンストップサービスと、空き家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を活かす</a:t>
            </a:r>
            <a:r>
              <a:rPr lang="ja-JP" altLang="en-US" sz="1800">
                <a:solidFill>
                  <a:srgbClr val="222222"/>
                </a:solidFill>
                <a:latin typeface="ＭＳ ゴシック"/>
                <a:ea typeface="ＭＳ ゴシック"/>
              </a:rPr>
              <a:t>道筋</a:t>
            </a:r>
            <a:endParaRPr lang="ja-JP" altLang="en-US" sz="1800" b="0" dirty="0">
              <a:solidFill>
                <a:srgbClr val="222222"/>
              </a:solidFill>
              <a:latin typeface="ＭＳ ゴシック"/>
              <a:ea typeface="ＭＳ ゴシック"/>
            </a:endParaRPr>
          </a:p>
          <a:p>
            <a:pPr algn="l">
              <a:spcBef>
                <a:spcPts val="700"/>
              </a:spcBef>
              <a:spcAft>
                <a:spcPts val="200"/>
              </a:spcAft>
              <a:buNone/>
            </a:pPr>
            <a:r>
              <a:rPr lang="ja-JP" altLang="en-US" sz="18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キーメッセージ：</a:t>
            </a:r>
          </a:p>
          <a:p>
            <a:pPr algn="l">
              <a:spcAft>
                <a:spcPts val="2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　　最も効果的な対策は、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空き家を発生させないこと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。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空き家の現状 ― 数字で見る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全国の空き家は過去最高の約９００万戸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・令和５年 住宅・土地統計調査。５年で約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５１万戸の増加</a:t>
            </a:r>
            <a:endParaRPr lang="ja-JP" altLang="en-US" sz="1800" b="0" dirty="0">
              <a:solidFill>
                <a:srgbClr val="222222"/>
              </a:solidFill>
              <a:latin typeface="ＭＳ ゴシック"/>
              <a:ea typeface="ＭＳ ゴシック"/>
            </a:endParaRP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・賃貸・売却用・別荘を除く「解決すべき空き家」は約３８５万戸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・今は７戸に１戸。２０３３年には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４戸に１戸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との予測も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空家法の改正（令和５年）― 管理が問われる時代へ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・特定空家 … 指導→勧告（税の特例除外）→命令→代執行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・管理不全空家 … 放置すれば特定空家になる恐れの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ある家　</a:t>
            </a:r>
            <a:endParaRPr lang="en-US" altLang="ja-JP" sz="1800" b="0" dirty="0">
              <a:solidFill>
                <a:srgbClr val="222222"/>
              </a:solidFill>
              <a:latin typeface="ＭＳ ゴシック"/>
              <a:ea typeface="ＭＳ ゴシック"/>
            </a:endParaRPr>
          </a:p>
          <a:p>
            <a:pPr algn="l">
              <a:spcAft>
                <a:spcPts val="500"/>
              </a:spcAft>
              <a:buNone/>
            </a:pPr>
            <a:r>
              <a:rPr lang="ja-JP" altLang="en-US" sz="1800">
                <a:solidFill>
                  <a:srgbClr val="222222"/>
                </a:solidFill>
                <a:latin typeface="ＭＳ ゴシック"/>
                <a:ea typeface="ＭＳ ゴシック"/>
              </a:rPr>
              <a:t>　　　　　　　　　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指導→勧告（税の特例除外）</a:t>
            </a:r>
            <a:endParaRPr lang="ja-JP" altLang="en-US" sz="1800" b="0" dirty="0">
              <a:solidFill>
                <a:srgbClr val="222222"/>
              </a:solidFill>
              <a:latin typeface="ＭＳ ゴシック"/>
              <a:ea typeface="ＭＳ ゴシック"/>
            </a:endParaRP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放置が招くもの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・倒壊・避難経路の閉塞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／景観悪化／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シロアリ・獣害／失火・犯罪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・空き家は一軒の問題ではなく、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地域で取り組む問題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なぜ日本には空き家が多いのか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発生の要因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・人口減少・過疎化、高齢者の施設への転居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・相続手続きの複雑さと、権利関係の未整理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・固定資産税の住宅用地特例が、解体を止める方向に働く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「家は一代限り」という新しい常識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・古民家は三世代が住み継ぐ前提でつくられていた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・戦後の住宅不足から規格化住宅の大量生産へ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・新しい家をつくり続ける一方、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古い家は壊さず放置。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再活用の制度がないまま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価値観を問い直す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・欧米では古い住まいほど家賃が高い。経年に価値を見る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・今の常識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も、長い歴史の中で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はつい最近生まれたものです</a:t>
            </a:r>
            <a:endParaRPr lang="ja-JP" altLang="en-US" sz="1800" b="0" dirty="0">
              <a:solidFill>
                <a:srgbClr val="222222"/>
              </a:solidFill>
              <a:latin typeface="ＭＳ ゴシック"/>
              <a:ea typeface="ＭＳ ゴシック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空き家の相続 ― ４つの期限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相続はプラスもマイナスも引き継ぐ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・不動産も負債も承継。相続放棄・限定承認という選択も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・遺言があれば分割は円滑。しかし６０〜７９歳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で作成している割合は</a:t>
            </a:r>
            <a:r>
              <a:rPr lang="ja-JP" altLang="en-US" sz="1800" b="1">
                <a:solidFill>
                  <a:srgbClr val="E40000"/>
                </a:solidFill>
                <a:latin typeface="ＭＳ ゴシック"/>
                <a:ea typeface="ＭＳ ゴシック"/>
              </a:rPr>
              <a:t>約３.４％</a:t>
            </a:r>
            <a:endParaRPr lang="ja-JP" altLang="en-US" sz="1800" b="1" dirty="0">
              <a:solidFill>
                <a:srgbClr val="E40000"/>
              </a:solidFill>
              <a:latin typeface="ＭＳ ゴシック"/>
              <a:ea typeface="ＭＳ ゴシック"/>
            </a:endParaRP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４つの期限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・３か月 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… 相続放棄　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／　４か月 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… 準確定申告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・１０か月 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… 相続税の申告・納税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３年 … 相続登記（令和６年から義務化）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・登記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の徹底により、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国土の約２３％の所有者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不明土地の減少が期待される</a:t>
            </a:r>
            <a:endParaRPr lang="ja-JP" altLang="en-US" sz="1800" b="0" dirty="0">
              <a:solidFill>
                <a:srgbClr val="222222"/>
              </a:solidFill>
              <a:latin typeface="ＭＳ ゴシック"/>
              <a:ea typeface="ＭＳ ゴシック"/>
            </a:endParaRP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認知症に備える ― 家族信託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・信頼できる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家族へ財産の管理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・処分の権限を移す仕組み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・成年後見制度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より柔軟で、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生前から円滑な承継ができる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手放す前に備える ― 生前贈与・国庫帰属・贈与型賃貸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生前贈与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・年１１０万円超は申告が必要。税負担は相続時より高くなる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・相続時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精算課税制度や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配偶者控除を使い、計画的に進める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・最大のメリットは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相続争いの</a:t>
            </a:r>
            <a:r>
              <a:rPr lang="ja-JP" altLang="en-US" sz="1800" b="1">
                <a:solidFill>
                  <a:srgbClr val="E40000"/>
                </a:solidFill>
                <a:latin typeface="ＭＳ ゴシック"/>
                <a:ea typeface="ＭＳ ゴシック"/>
              </a:rPr>
              <a:t>予防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。税理士と相談しながら計画的に進める</a:t>
            </a:r>
            <a:endParaRPr lang="ja-JP" altLang="en-US" sz="1800" b="0" dirty="0">
              <a:solidFill>
                <a:srgbClr val="222222"/>
              </a:solidFill>
              <a:latin typeface="ＭＳ ゴシック"/>
              <a:ea typeface="ＭＳ ゴシック"/>
            </a:endParaRP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相続時土地国庫帰属制度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・相続・遺贈で得た土地を国庫へ。負担金は宅地・田畑で２０万円から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・「負動産」は持つ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だけでもリスク。隣地</a:t>
            </a:r>
            <a:r>
              <a:rPr lang="ja-JP" altLang="en-US" sz="1800">
                <a:solidFill>
                  <a:srgbClr val="222222"/>
                </a:solidFill>
                <a:latin typeface="ＭＳ ゴシック"/>
                <a:ea typeface="ＭＳ ゴシック"/>
              </a:rPr>
              <a:t>所有者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へ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の売却が早い場合も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贈与型賃貸住宅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・賃貸で住み、１０年後に賃貸継続か贈与かを選べる仕組み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・借り手はローンに頼らず住まいを、所有者は収益化と維持管理を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墓じまい・実家じまい・家じまい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増えている「じまい」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・墓じまい … 遺骨を永代供養などへ。離檀料や撤去費も必要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・実家じまい … 相続や施設入居を機に、片付けて売却・解体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・家じまい … 自分自身で、将来空き家にしないための整理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>
                <a:solidFill>
                  <a:srgbClr val="111111"/>
                </a:solidFill>
                <a:latin typeface="ＭＳ ゴシック"/>
                <a:ea typeface="ＭＳ ゴシック"/>
              </a:rPr>
              <a:t>■ 終活は、</a:t>
            </a: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元気なうちに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・遺品と不用品の分別は、時間も感情も大きな負担になる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・エンディングノートを作り、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財産分割については遺言書で意思を残す</a:t>
            </a:r>
            <a:endParaRPr lang="ja-JP" altLang="en-US" sz="1800" b="0" dirty="0">
              <a:solidFill>
                <a:srgbClr val="222222"/>
              </a:solidFill>
              <a:latin typeface="ＭＳ ゴシック"/>
              <a:ea typeface="ＭＳ ゴシック"/>
            </a:endParaRP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・暑い夏や寒い冬を避け、気候のいい時期に少しずつ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「住まいのエンディングノート」（無料）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・国土交通省・日本司法書士会連合会・全国空き家対策推進協議会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・不動産、ローン、家財、遺言の有無まで書き残せる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AE16DBC-06FA-0C70-07AF-F83A86E2C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6430" y="854462"/>
            <a:ext cx="1900539" cy="269162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CF04564-4C5E-2EF8-ADF2-907943610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4976" y="1598923"/>
            <a:ext cx="2383573" cy="17066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空き家の片付け ― 止まった「暮らしの環」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片付かないから、次に進めない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・空き家にしておく理由の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約８２％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が「物置」「仏壇の保管場所」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・暮らしは 買う→使う→しまう→戻す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→捨てる、という環</a:t>
            </a:r>
            <a:endParaRPr lang="ja-JP" altLang="en-US" sz="1800" b="0" dirty="0">
              <a:solidFill>
                <a:srgbClr val="222222"/>
              </a:solidFill>
              <a:latin typeface="ＭＳ ゴシック"/>
              <a:ea typeface="ＭＳ ゴシック"/>
            </a:endParaRP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・空き家は、この環が止まってしまった状態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片付けのポイント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・「とりあえず」「仮に」は禁句。いつか必要になる日は来ない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・聖域をつくらない。持っているものはどんどん普段使い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・収納法では解決しない。見える化し、捨てる基準を決める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捨てるためのコツ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・見ないで捨てる／その場で捨てる／小さなところから始める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・誰が捨てるのか役割分担を。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まずは自宅で実践してから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空き家にしないために ― ６５歳までの話し合いと管理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943278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６５歳までに、家の未来を話し合う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・高齢に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なるほど</a:t>
            </a:r>
            <a:r>
              <a:rPr lang="ja-JP" altLang="en-US" sz="1800">
                <a:solidFill>
                  <a:srgbClr val="222222"/>
                </a:solidFill>
                <a:latin typeface="ＭＳ ゴシック"/>
                <a:ea typeface="ＭＳ ゴシック"/>
              </a:rPr>
              <a:t>行動に移しにくくなる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。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元気なうちほど選択肢は多い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・結論を急がなくていい。</a:t>
            </a:r>
            <a:r>
              <a:rPr lang="ja-JP" altLang="en-US" sz="1800" b="1">
                <a:solidFill>
                  <a:srgbClr val="E40000"/>
                </a:solidFill>
                <a:latin typeface="ＭＳ ゴシック"/>
                <a:ea typeface="ＭＳ ゴシック"/>
              </a:rPr>
              <a:t>話し合える雰囲気づくり</a:t>
            </a:r>
            <a:r>
              <a:rPr lang="ja-JP" altLang="en-US" sz="1800">
                <a:solidFill>
                  <a:srgbClr val="222222"/>
                </a:solidFill>
                <a:latin typeface="ＭＳ ゴシック"/>
                <a:ea typeface="ＭＳ ゴシック"/>
              </a:rPr>
              <a:t>を優先</a:t>
            </a:r>
            <a:endParaRPr lang="ja-JP" altLang="en-US" sz="1800" dirty="0">
              <a:solidFill>
                <a:srgbClr val="222222"/>
              </a:solidFill>
              <a:latin typeface="ＭＳ ゴシック"/>
              <a:ea typeface="ＭＳ ゴシック"/>
            </a:endParaRP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・お正月やお盆、家族が集まる場を活かして繰り返し話す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管理は「自分で」か「業者に」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・所有者の８割以上は、空き家のある自治体に住んでいない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・協議会のYamori … 換気・通水・草木・郵便物を写真付きで報告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工事費は上がり続けている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・フルリフォーム 平成２１年 約７９０万円 → 令和７年 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１,２２０万円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・資材価格の高騰に加え、職人不足も深刻化。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手を入れられない家が放置されていく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ワンストップサービス ― 協議会の６つの機能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ja-JP" altLang="en-US" sz="17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窓口の多さが、所有者に「面倒だ</a:t>
            </a:r>
            <a:r>
              <a:rPr lang="ja-JP" altLang="en-US" sz="1700" b="0">
                <a:solidFill>
                  <a:srgbClr val="222222"/>
                </a:solidFill>
                <a:latin typeface="ＭＳ ゴシック"/>
                <a:ea typeface="ＭＳ ゴシック"/>
              </a:rPr>
              <a:t>」と</a:t>
            </a:r>
            <a:r>
              <a:rPr lang="ja-JP" altLang="en-US" sz="1700">
                <a:solidFill>
                  <a:srgbClr val="222222"/>
                </a:solidFill>
                <a:latin typeface="ＭＳ ゴシック"/>
                <a:ea typeface="ＭＳ ゴシック"/>
              </a:rPr>
              <a:t>感じさせ、対応を後回しにする一因に</a:t>
            </a:r>
            <a:endParaRPr lang="ja-JP" altLang="en-US" sz="1700" b="0" dirty="0">
              <a:solidFill>
                <a:srgbClr val="222222"/>
              </a:solidFill>
              <a:latin typeface="ＭＳ ゴシック"/>
              <a:ea typeface="ＭＳ ゴシック"/>
            </a:endParaRPr>
          </a:p>
          <a:p>
            <a:pPr algn="l">
              <a:spcAft>
                <a:spcPts val="750"/>
              </a:spcAft>
              <a:buNone/>
            </a:pPr>
            <a:r>
              <a:rPr lang="ja-JP" altLang="en-US" sz="1800" b="1" dirty="0">
                <a:latin typeface="ＭＳ ゴシック"/>
                <a:ea typeface="ＭＳ ゴシック"/>
              </a:rPr>
              <a:t>① </a:t>
            </a:r>
            <a:r>
              <a:rPr lang="ja-JP" altLang="en-US" sz="1800" b="0" dirty="0">
                <a:latin typeface="ＭＳ ゴシック"/>
                <a:ea typeface="ＭＳ ゴシック"/>
              </a:rPr>
              <a:t>空き家</a:t>
            </a:r>
            <a:r>
              <a:rPr lang="ja-JP" altLang="en-US" sz="1800" b="0">
                <a:latin typeface="ＭＳ ゴシック"/>
                <a:ea typeface="ＭＳ ゴシック"/>
              </a:rPr>
              <a:t>調査 ……… </a:t>
            </a:r>
            <a:r>
              <a:rPr lang="ja-JP" altLang="en-US" sz="1800" b="0" dirty="0">
                <a:latin typeface="ＭＳ ゴシック"/>
                <a:ea typeface="ＭＳ ゴシック"/>
              </a:rPr>
              <a:t>自治会単位でシルバー人材センターと連携</a:t>
            </a:r>
          </a:p>
          <a:p>
            <a:pPr algn="l">
              <a:spcAft>
                <a:spcPts val="750"/>
              </a:spcAft>
              <a:buNone/>
            </a:pPr>
            <a:r>
              <a:rPr lang="ja-JP" altLang="en-US" sz="1800" b="1" dirty="0">
                <a:latin typeface="ＭＳ ゴシック"/>
                <a:ea typeface="ＭＳ ゴシック"/>
              </a:rPr>
              <a:t>② </a:t>
            </a:r>
            <a:r>
              <a:rPr lang="ja-JP" altLang="en-US" sz="1800" b="0" dirty="0">
                <a:latin typeface="ＭＳ ゴシック"/>
                <a:ea typeface="ＭＳ ゴシック"/>
              </a:rPr>
              <a:t>空き家発生抑制 … 住教育推進機構・市町村と住育セミナー</a:t>
            </a:r>
          </a:p>
          <a:p>
            <a:pPr algn="l">
              <a:spcAft>
                <a:spcPts val="750"/>
              </a:spcAft>
              <a:buNone/>
            </a:pPr>
            <a:r>
              <a:rPr lang="ja-JP" altLang="en-US" sz="1800" b="1" dirty="0">
                <a:latin typeface="ＭＳ ゴシック"/>
                <a:ea typeface="ＭＳ ゴシック"/>
              </a:rPr>
              <a:t>③ </a:t>
            </a:r>
            <a:r>
              <a:rPr lang="ja-JP" altLang="en-US" sz="1800" b="0" dirty="0">
                <a:latin typeface="ＭＳ ゴシック"/>
                <a:ea typeface="ＭＳ ゴシック"/>
              </a:rPr>
              <a:t>空き家</a:t>
            </a:r>
            <a:r>
              <a:rPr lang="ja-JP" altLang="en-US" sz="1800" b="0">
                <a:latin typeface="ＭＳ ゴシック"/>
                <a:ea typeface="ＭＳ ゴシック"/>
              </a:rPr>
              <a:t>管理 ……… Yamori</a:t>
            </a:r>
            <a:r>
              <a:rPr lang="ja-JP" altLang="en-US" sz="1800" b="0" dirty="0">
                <a:latin typeface="ＭＳ ゴシック"/>
                <a:ea typeface="ＭＳ ゴシック"/>
              </a:rPr>
              <a:t>で定期的な管理を代行</a:t>
            </a:r>
          </a:p>
          <a:p>
            <a:pPr algn="l">
              <a:spcAft>
                <a:spcPts val="750"/>
              </a:spcAft>
              <a:buNone/>
            </a:pPr>
            <a:r>
              <a:rPr lang="ja-JP" altLang="en-US" sz="1800" b="1" dirty="0">
                <a:latin typeface="ＭＳ ゴシック"/>
                <a:ea typeface="ＭＳ ゴシック"/>
              </a:rPr>
              <a:t>④ </a:t>
            </a:r>
            <a:r>
              <a:rPr lang="ja-JP" altLang="en-US" sz="1800" b="0" dirty="0">
                <a:latin typeface="ＭＳ ゴシック"/>
                <a:ea typeface="ＭＳ ゴシック"/>
              </a:rPr>
              <a:t>空き家の</a:t>
            </a:r>
            <a:r>
              <a:rPr lang="ja-JP" altLang="en-US" sz="1800" b="0">
                <a:latin typeface="ＭＳ ゴシック"/>
                <a:ea typeface="ＭＳ ゴシック"/>
              </a:rPr>
              <a:t>活用 …… </a:t>
            </a:r>
            <a:r>
              <a:rPr lang="ja-JP" altLang="en-US" sz="1800" b="0" dirty="0">
                <a:latin typeface="ＭＳ ゴシック"/>
                <a:ea typeface="ＭＳ ゴシック"/>
              </a:rPr>
              <a:t>売却・民泊・賃貸。まちづくりと連携</a:t>
            </a:r>
          </a:p>
          <a:p>
            <a:pPr algn="l">
              <a:spcAft>
                <a:spcPts val="750"/>
              </a:spcAft>
              <a:buNone/>
            </a:pPr>
            <a:r>
              <a:rPr lang="ja-JP" altLang="en-US" sz="1800" b="1" dirty="0">
                <a:latin typeface="ＭＳ ゴシック"/>
                <a:ea typeface="ＭＳ ゴシック"/>
              </a:rPr>
              <a:t>⑤ </a:t>
            </a:r>
            <a:r>
              <a:rPr lang="ja-JP" altLang="en-US" sz="1800" b="0" dirty="0">
                <a:latin typeface="ＭＳ ゴシック"/>
                <a:ea typeface="ＭＳ ゴシック"/>
              </a:rPr>
              <a:t>空き家の</a:t>
            </a:r>
            <a:r>
              <a:rPr lang="ja-JP" altLang="en-US" sz="1800" b="0">
                <a:latin typeface="ＭＳ ゴシック"/>
                <a:ea typeface="ＭＳ ゴシック"/>
              </a:rPr>
              <a:t>除去 …… </a:t>
            </a:r>
            <a:r>
              <a:rPr lang="ja-JP" altLang="en-US" sz="1800" b="0" dirty="0">
                <a:latin typeface="ＭＳ ゴシック"/>
                <a:ea typeface="ＭＳ ゴシック"/>
              </a:rPr>
              <a:t>古材として再活用。古民家再生協会が対応</a:t>
            </a:r>
          </a:p>
          <a:p>
            <a:pPr algn="l">
              <a:spcAft>
                <a:spcPts val="750"/>
              </a:spcAft>
              <a:buNone/>
            </a:pPr>
            <a:r>
              <a:rPr lang="ja-JP" altLang="en-US" sz="1800" b="1" dirty="0">
                <a:latin typeface="ＭＳ ゴシック"/>
                <a:ea typeface="ＭＳ ゴシック"/>
              </a:rPr>
              <a:t>⑥ 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専門家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相談 …</a:t>
            </a:r>
            <a:r>
              <a:rPr lang="ja-JP" altLang="en-US" sz="1800" b="0">
                <a:latin typeface="ＭＳ ゴシック"/>
                <a:ea typeface="ＭＳ ゴシック"/>
              </a:rPr>
              <a:t>……</a:t>
            </a:r>
            <a:r>
              <a:rPr lang="en-US" altLang="ja-JP" sz="1800" b="0" dirty="0">
                <a:latin typeface="ＭＳ ゴシック"/>
                <a:ea typeface="ＭＳ ゴシック"/>
              </a:rPr>
              <a:t> 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弁護士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・司法書士・税理士・土地家屋調査士</a:t>
            </a:r>
          </a:p>
          <a:p>
            <a:pPr algn="l">
              <a:spcBef>
                <a:spcPts val="700"/>
              </a:spcBef>
              <a:spcAft>
                <a:spcPts val="200"/>
              </a:spcAft>
              <a:buNone/>
            </a:pPr>
            <a:r>
              <a:rPr lang="ja-JP" altLang="en-US" sz="18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ポイント：</a:t>
            </a:r>
          </a:p>
          <a:p>
            <a:pPr algn="l">
              <a:spcAft>
                <a:spcPts val="2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　　管理は空き家のある自治体で、活用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相談は現在住んでいる自治体で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。</a:t>
            </a:r>
          </a:p>
          <a:p>
            <a:pPr algn="l">
              <a:spcAft>
                <a:spcPts val="2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　　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全国組織だから、離れていても連携できる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。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空き家を活かす ― 二地域居住とツーリズム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0" y="735398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18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二地域居住 </a:t>
            </a:r>
            <a:r>
              <a:rPr lang="ja-JP" altLang="en-US" sz="1800" b="1">
                <a:solidFill>
                  <a:srgbClr val="111111"/>
                </a:solidFill>
                <a:latin typeface="ＭＳ ゴシック"/>
                <a:ea typeface="ＭＳ ゴシック"/>
              </a:rPr>
              <a:t>― 国が推し進める柱</a:t>
            </a:r>
            <a:endParaRPr lang="ja-JP" altLang="en-US" sz="1800" b="1" dirty="0">
              <a:solidFill>
                <a:srgbClr val="111111"/>
              </a:solidFill>
              <a:latin typeface="ＭＳ ゴシック"/>
              <a:ea typeface="ＭＳ ゴシック"/>
            </a:endParaRPr>
          </a:p>
          <a:p>
            <a:pPr algn="l">
              <a:spcAft>
                <a:spcPts val="500"/>
              </a:spcAft>
              <a:buNone/>
            </a:pPr>
            <a:r>
              <a:rPr lang="ja-JP" altLang="en-US" sz="16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・別荘との違いは「生活の拠点があること」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6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・オンラインの普及で、田舎に軸足を置く暮らしが可能に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6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・受け入れ側にも人材不足</a:t>
            </a:r>
            <a:r>
              <a:rPr lang="ja-JP" altLang="en-US" sz="1600" b="0">
                <a:solidFill>
                  <a:srgbClr val="222222"/>
                </a:solidFill>
                <a:latin typeface="ＭＳ ゴシック"/>
                <a:ea typeface="ＭＳ ゴシック"/>
              </a:rPr>
              <a:t>の解消や消費</a:t>
            </a:r>
            <a:r>
              <a:rPr lang="ja-JP" altLang="en-US" sz="1600">
                <a:solidFill>
                  <a:srgbClr val="222222"/>
                </a:solidFill>
                <a:latin typeface="ＭＳ ゴシック"/>
                <a:ea typeface="ＭＳ ゴシック"/>
              </a:rPr>
              <a:t>・</a:t>
            </a:r>
            <a:r>
              <a:rPr lang="ja-JP" altLang="en-US" sz="1600" b="0">
                <a:solidFill>
                  <a:srgbClr val="222222"/>
                </a:solidFill>
                <a:latin typeface="ＭＳ ゴシック"/>
                <a:ea typeface="ＭＳ ゴシック"/>
              </a:rPr>
              <a:t>税収の増加、活気が</a:t>
            </a:r>
            <a:r>
              <a:rPr lang="ja-JP" altLang="en-US" sz="16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生まれる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6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・令和６年の法改正</a:t>
            </a:r>
            <a:r>
              <a:rPr lang="ja-JP" altLang="en-US" sz="1600" b="0">
                <a:solidFill>
                  <a:srgbClr val="222222"/>
                </a:solidFill>
                <a:latin typeface="ＭＳ ゴシック"/>
                <a:ea typeface="ＭＳ ゴシック"/>
              </a:rPr>
              <a:t>で、支援法人</a:t>
            </a:r>
            <a:r>
              <a:rPr lang="ja-JP" altLang="en-US" sz="16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・協議会の仕組みが整った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18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観光とオーバーツーリズム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6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・令和７年の訪日客は約４,２６８万人。目標は６,０００万人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6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・木造空き家の約１割とされる</a:t>
            </a:r>
            <a:r>
              <a:rPr lang="ja-JP" altLang="en-US" sz="16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古民家を滞在型の観光施設へ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6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・交通と宿泊の逼迫、マナーの問題も同時に起きている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6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・受け入れる側の話し合いと柔軟さが、これから問われる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24BA45F-B447-9C45-208E-F596F96CC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930" y="4306859"/>
            <a:ext cx="3452776" cy="239485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事例 ― 古民家宿「傳次」（愛媛県松山市・興居島）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島の空き家が、島の入口になった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・松山からフェリーで１５分、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  <a:ea typeface="ＭＳ ゴシック"/>
              </a:rPr>
              <a:t>周囲２４km、約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９００人が暮らす島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・オーナーは空き家の増加を憂い、令和２年に古民家を購入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・決め手は、残されていた五右衛門風呂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こだわったのは耐震性能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・融資に加え、クラウドファンディングと各種補助金を活用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・風呂釜を交換し、おくどさんも使えるように補修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・床材や建具は別の古民家の古材を再利用。祖母の箪笥を置いた</a:t>
            </a:r>
          </a:p>
          <a:p>
            <a:pPr algn="l">
              <a:spcBef>
                <a:spcPts val="900"/>
              </a:spcBef>
              <a:spcAft>
                <a:spcPts val="350"/>
              </a:spcAft>
              <a:buNone/>
            </a:pPr>
            <a:r>
              <a:rPr lang="ja-JP" altLang="en-US" sz="2000" b="1" dirty="0">
                <a:solidFill>
                  <a:srgbClr val="111111"/>
                </a:solidFill>
                <a:latin typeface="ＭＳ ゴシック"/>
                <a:ea typeface="ＭＳ ゴシック"/>
              </a:rPr>
              <a:t>■ 波紋のように広がる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・コーヒースタンド、クラフトビール、うどん店が生まれた</a:t>
            </a:r>
          </a:p>
          <a:p>
            <a:pPr algn="l">
              <a:spcAft>
                <a:spcPts val="5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・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一人ひとり</a:t>
            </a:r>
            <a:r>
              <a:rPr lang="ja-JP" altLang="en-US" sz="1800" b="1">
                <a:solidFill>
                  <a:srgbClr val="E40000"/>
                </a:solidFill>
                <a:latin typeface="ＭＳ ゴシック"/>
                <a:ea typeface="ＭＳ ゴシック"/>
              </a:rPr>
              <a:t>の行動が輪と</a:t>
            </a:r>
            <a:r>
              <a:rPr lang="ja-JP" altLang="en-US" sz="18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なり、島は動き出した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>
                <a:solidFill>
                  <a:srgbClr val="111111"/>
                </a:solidFill>
                <a:latin typeface="游ゴシック"/>
                <a:ea typeface="游ゴシック"/>
              </a:rPr>
              <a:t>第２章のまとめ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/>
          </a:bodyPr>
          <a:lstStyle/>
          <a:p>
            <a:pPr algn="l">
              <a:spcAft>
                <a:spcPts val="750"/>
              </a:spcAft>
              <a:buNone/>
            </a:pPr>
            <a:r>
              <a:rPr lang="ja-JP" altLang="en-US" sz="1800" b="1" dirty="0">
                <a:latin typeface="ＭＳ ゴシック"/>
                <a:ea typeface="ＭＳ ゴシック"/>
              </a:rPr>
              <a:t>① </a:t>
            </a:r>
            <a:r>
              <a:rPr lang="ja-JP" altLang="en-US" sz="1800" b="0" dirty="0">
                <a:latin typeface="ＭＳ ゴシック"/>
                <a:ea typeface="ＭＳ ゴシック"/>
              </a:rPr>
              <a:t>空き家は約９００万戸、７戸に１戸。放置は地域のリスクになる</a:t>
            </a:r>
          </a:p>
          <a:p>
            <a:pPr algn="l">
              <a:spcAft>
                <a:spcPts val="750"/>
              </a:spcAft>
              <a:buNone/>
            </a:pPr>
            <a:r>
              <a:rPr lang="ja-JP" altLang="en-US" sz="1800" b="1" dirty="0">
                <a:latin typeface="ＭＳ ゴシック"/>
                <a:ea typeface="ＭＳ ゴシック"/>
              </a:rPr>
              <a:t>② </a:t>
            </a:r>
            <a:r>
              <a:rPr lang="ja-JP" altLang="en-US" sz="1800" b="0" dirty="0">
                <a:latin typeface="ＭＳ ゴシック"/>
                <a:ea typeface="ＭＳ ゴシック"/>
              </a:rPr>
              <a:t>増えた原因は、制度と「家は一代限り」という新しい常識</a:t>
            </a:r>
          </a:p>
          <a:p>
            <a:pPr algn="l">
              <a:spcAft>
                <a:spcPts val="750"/>
              </a:spcAft>
              <a:buNone/>
            </a:pPr>
            <a:r>
              <a:rPr lang="ja-JP" altLang="en-US" sz="1800" b="1" dirty="0">
                <a:latin typeface="ＭＳ ゴシック"/>
                <a:ea typeface="ＭＳ ゴシック"/>
              </a:rPr>
              <a:t>③ </a:t>
            </a:r>
            <a:r>
              <a:rPr lang="ja-JP" altLang="en-US" sz="1800" b="0" dirty="0">
                <a:latin typeface="ＭＳ ゴシック"/>
                <a:ea typeface="ＭＳ ゴシック"/>
              </a:rPr>
              <a:t>相続には４つの期限。</a:t>
            </a:r>
            <a:r>
              <a:rPr lang="ja-JP" altLang="en-US" sz="1800" b="0">
                <a:latin typeface="ＭＳ ゴシック"/>
                <a:ea typeface="ＭＳ ゴシック"/>
              </a:rPr>
              <a:t>登記義務化</a:t>
            </a:r>
            <a:r>
              <a:rPr lang="ja-JP" altLang="en-US" sz="1800">
                <a:latin typeface="ＭＳ ゴシック"/>
                <a:ea typeface="ＭＳ ゴシック"/>
              </a:rPr>
              <a:t>により、早めの備えが必要</a:t>
            </a:r>
            <a:endParaRPr lang="ja-JP" altLang="en-US" sz="1800" b="0" dirty="0">
              <a:latin typeface="ＭＳ ゴシック"/>
              <a:ea typeface="ＭＳ ゴシック"/>
            </a:endParaRPr>
          </a:p>
          <a:p>
            <a:pPr algn="l">
              <a:spcAft>
                <a:spcPts val="750"/>
              </a:spcAft>
              <a:buNone/>
            </a:pPr>
            <a:r>
              <a:rPr lang="ja-JP" altLang="en-US" sz="1800" b="1" dirty="0">
                <a:latin typeface="ＭＳ ゴシック"/>
                <a:ea typeface="ＭＳ ゴシック"/>
              </a:rPr>
              <a:t>④ </a:t>
            </a:r>
            <a:r>
              <a:rPr lang="ja-JP" altLang="en-US" sz="1800" b="0" dirty="0">
                <a:latin typeface="ＭＳ ゴシック"/>
                <a:ea typeface="ＭＳ ゴシック"/>
              </a:rPr>
              <a:t>入口は「片付け」。止まった暮らしの環を動かすことから</a:t>
            </a:r>
          </a:p>
          <a:p>
            <a:pPr algn="l">
              <a:spcAft>
                <a:spcPts val="750"/>
              </a:spcAft>
              <a:buNone/>
            </a:pPr>
            <a:r>
              <a:rPr lang="ja-JP" altLang="en-US" sz="1800" b="1" dirty="0">
                <a:latin typeface="ＭＳ ゴシック"/>
                <a:ea typeface="ＭＳ ゴシック"/>
              </a:rPr>
              <a:t>⑤ </a:t>
            </a: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最も効果的な対策は、空き家を発生させないこと</a:t>
            </a:r>
          </a:p>
          <a:p>
            <a:pPr algn="l">
              <a:spcBef>
                <a:spcPts val="600"/>
              </a:spcBef>
              <a:spcAft>
                <a:spcPts val="200"/>
              </a:spcAft>
              <a:buNone/>
            </a:pPr>
            <a:r>
              <a:rPr lang="ja-JP" altLang="en-US" sz="1900" b="0" dirty="0">
                <a:solidFill>
                  <a:srgbClr val="111111"/>
                </a:solidFill>
                <a:latin typeface="ＭＳ ゴシック"/>
                <a:ea typeface="ＭＳ ゴシック"/>
              </a:rPr>
              <a:t>→ 空き家は「負動産」ではなく、</a:t>
            </a:r>
            <a:r>
              <a:rPr lang="ja-JP" altLang="en-US" sz="1900" b="1" dirty="0">
                <a:solidFill>
                  <a:srgbClr val="E40000"/>
                </a:solidFill>
                <a:latin typeface="ＭＳ ゴシック"/>
                <a:ea typeface="ＭＳ ゴシック"/>
              </a:rPr>
              <a:t>地域の資源</a:t>
            </a:r>
            <a:r>
              <a:rPr lang="ja-JP" altLang="en-US" sz="1900" b="0" dirty="0">
                <a:solidFill>
                  <a:srgbClr val="111111"/>
                </a:solidFill>
                <a:latin typeface="ＭＳ ゴシック"/>
                <a:ea typeface="ＭＳ ゴシック"/>
              </a:rPr>
              <a:t>として活かせる</a:t>
            </a:r>
          </a:p>
          <a:p>
            <a:pPr algn="l">
              <a:spcAft>
                <a:spcPts val="200"/>
              </a:spcAft>
              <a:buNone/>
            </a:pPr>
            <a:endParaRPr lang="ja-JP" altLang="en-US" sz="1900" b="0" dirty="0">
              <a:solidFill>
                <a:srgbClr val="111111"/>
              </a:solidFill>
              <a:latin typeface="ＭＳ ゴシック"/>
              <a:ea typeface="ＭＳ ゴシック"/>
            </a:endParaRPr>
          </a:p>
          <a:p>
            <a:pPr algn="l">
              <a:spcAft>
                <a:spcPts val="2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　　坂村真民の詩「あとから来る者のために」に導かれて。</a:t>
            </a:r>
          </a:p>
          <a:p>
            <a:pPr algn="l">
              <a:spcAft>
                <a:spcPts val="200"/>
              </a:spcAft>
              <a:buNone/>
            </a:pPr>
            <a:r>
              <a:rPr lang="ja-JP" altLang="en-US" sz="1800" b="0" dirty="0">
                <a:solidFill>
                  <a:srgbClr val="222222"/>
                </a:solidFill>
                <a:latin typeface="ＭＳ ゴシック"/>
                <a:ea typeface="ＭＳ ゴシック"/>
              </a:rPr>
              <a:t>　　空き家課題の解決も、後世の人々のために今取り組む仕事です。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ja-JP" altLang="en-US" b="1">
                <a:solidFill>
                  <a:srgbClr val="111111"/>
                </a:solidFill>
                <a:latin typeface="游ゴシック"/>
              </a:rPr>
              <a:t>１０</a:t>
            </a:r>
            <a:r>
              <a:rPr sz="2400" b="1" dirty="0" err="1">
                <a:solidFill>
                  <a:srgbClr val="111111"/>
                </a:solidFill>
                <a:latin typeface="游ゴシック"/>
              </a:rPr>
              <a:t>月「住生活月間」に向けて</a:t>
            </a:r>
            <a:r>
              <a:rPr sz="2400" b="1" dirty="0">
                <a:solidFill>
                  <a:srgbClr val="111111"/>
                </a:solidFill>
                <a:latin typeface="游ゴシック"/>
              </a:rPr>
              <a:t> ― </a:t>
            </a:r>
            <a:r>
              <a:rPr sz="2400" b="1" dirty="0" err="1">
                <a:solidFill>
                  <a:srgbClr val="111111"/>
                </a:solidFill>
                <a:latin typeface="游ゴシック"/>
              </a:rPr>
              <a:t>お願い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722" y="1092237"/>
            <a:ext cx="8742556" cy="5187026"/>
          </a:xfrm>
        </p:spPr>
        <p:txBody>
          <a:bodyPr wrap="square">
            <a:normAutofit fontScale="92500" lnSpcReduction="10000"/>
          </a:bodyPr>
          <a:lstStyle/>
          <a:p>
            <a:pPr algn="l">
              <a:spcAft>
                <a:spcPts val="500"/>
              </a:spcAft>
              <a:buFont typeface="Arial" panose="020B0604020202020204" pitchFamily="34" charset="0"/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・</a:t>
            </a:r>
            <a:r>
              <a:rPr lang="ja-JP" altLang="en-US" sz="1800" b="1">
                <a:solidFill>
                  <a:srgbClr val="E40000"/>
                </a:solidFill>
                <a:latin typeface="ＭＳ ゴシック"/>
              </a:rPr>
              <a:t>１０</a:t>
            </a:r>
            <a:r>
              <a:rPr sz="1800" b="1" dirty="0" err="1">
                <a:solidFill>
                  <a:srgbClr val="E40000"/>
                </a:solidFill>
                <a:latin typeface="ＭＳ ゴシック"/>
              </a:rPr>
              <a:t>月は「住生活月間</a:t>
            </a:r>
            <a:r>
              <a:rPr sz="1800" b="1" dirty="0">
                <a:solidFill>
                  <a:srgbClr val="E40000"/>
                </a:solidFill>
                <a:latin typeface="ＭＳ ゴシック"/>
              </a:rPr>
              <a:t>」。</a:t>
            </a:r>
            <a:r>
              <a:rPr lang="en-US" sz="1800" b="1" dirty="0">
                <a:solidFill>
                  <a:srgbClr val="E40000"/>
                </a:solidFill>
                <a:latin typeface="ＭＳ ゴシック"/>
              </a:rPr>
              <a:t>１０</a:t>
            </a:r>
            <a:r>
              <a:rPr lang="ja-JP" altLang="en-US" sz="1800" b="1">
                <a:solidFill>
                  <a:srgbClr val="E40000"/>
                </a:solidFill>
                <a:latin typeface="ＭＳ ゴシック"/>
              </a:rPr>
              <a:t>月１９</a:t>
            </a:r>
            <a:r>
              <a:rPr sz="1800" b="1" dirty="0" err="1">
                <a:solidFill>
                  <a:srgbClr val="E40000"/>
                </a:solidFill>
                <a:latin typeface="ＭＳ ゴシック"/>
              </a:rPr>
              <a:t>日は「住育の日</a:t>
            </a:r>
            <a:r>
              <a:rPr sz="1800" b="1" dirty="0">
                <a:solidFill>
                  <a:srgbClr val="E40000"/>
                </a:solidFill>
                <a:latin typeface="ＭＳ ゴシック"/>
              </a:rPr>
              <a:t>」</a:t>
            </a:r>
          </a:p>
          <a:p>
            <a:pPr algn="l">
              <a:spcBef>
                <a:spcPts val="400"/>
              </a:spcBef>
              <a:spcAft>
                <a:spcPts val="100"/>
              </a:spcAft>
              <a:buNone/>
            </a:pPr>
            <a:endParaRPr lang="en-US" sz="19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Bef>
                <a:spcPts val="400"/>
              </a:spcBef>
              <a:spcAft>
                <a:spcPts val="100"/>
              </a:spcAft>
              <a:buNone/>
            </a:pPr>
            <a:r>
              <a:rPr lang="ja-JP" altLang="en-US" sz="1900" b="1">
                <a:solidFill>
                  <a:srgbClr val="111111"/>
                </a:solidFill>
                <a:latin typeface="ＭＳ ゴシック"/>
              </a:rPr>
              <a:t>　</a:t>
            </a:r>
            <a:r>
              <a:rPr sz="1900" b="1" dirty="0" err="1">
                <a:solidFill>
                  <a:srgbClr val="111111"/>
                </a:solidFill>
                <a:latin typeface="ＭＳ ゴシック"/>
              </a:rPr>
              <a:t>目標：</a:t>
            </a:r>
            <a:r>
              <a:rPr sz="1900" b="0" dirty="0" err="1">
                <a:solidFill>
                  <a:srgbClr val="222222"/>
                </a:solidFill>
                <a:latin typeface="ＭＳ ゴシック"/>
              </a:rPr>
              <a:t>この本『暮らしを育てる』を</a:t>
            </a:r>
            <a:r>
              <a:rPr sz="1900" b="0" dirty="0">
                <a:solidFill>
                  <a:srgbClr val="222222"/>
                </a:solidFill>
                <a:latin typeface="ＭＳ ゴシック"/>
              </a:rPr>
              <a:t>、</a:t>
            </a:r>
          </a:p>
          <a:p>
            <a:pPr algn="l">
              <a:spcAft>
                <a:spcPts val="600"/>
              </a:spcAft>
              <a:buNone/>
            </a:pPr>
            <a:r>
              <a:rPr sz="1900" b="0" dirty="0">
                <a:solidFill>
                  <a:srgbClr val="222222"/>
                </a:solidFill>
                <a:latin typeface="ＭＳ ゴシック"/>
              </a:rPr>
              <a:t>　　　</a:t>
            </a:r>
            <a:r>
              <a:rPr lang="ja-JP" altLang="en-US" sz="1900" b="0">
                <a:solidFill>
                  <a:srgbClr val="222222"/>
                </a:solidFill>
                <a:latin typeface="ＭＳ ゴシック"/>
              </a:rPr>
              <a:t>　　　　　　　　　　　</a:t>
            </a:r>
            <a:r>
              <a:rPr sz="2000" b="1" dirty="0" err="1">
                <a:solidFill>
                  <a:srgbClr val="E40000"/>
                </a:solidFill>
                <a:latin typeface="ＭＳ ゴシック"/>
              </a:rPr>
              <a:t>どれだけ多くの方に手に取っていただくか</a:t>
            </a:r>
            <a:endParaRPr sz="2000" b="1" dirty="0">
              <a:solidFill>
                <a:srgbClr val="E40000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lang="ja-JP" altLang="en-US" sz="1700">
                <a:solidFill>
                  <a:srgbClr val="222222"/>
                </a:solidFill>
                <a:latin typeface="ＭＳ ゴシック"/>
              </a:rPr>
              <a:t>　　</a:t>
            </a:r>
            <a:endParaRPr lang="en-US" altLang="ja-JP" sz="170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lang="ja-JP" altLang="en-US" sz="1700" b="0">
                <a:solidFill>
                  <a:srgbClr val="222222"/>
                </a:solidFill>
                <a:latin typeface="ＭＳ ゴシック"/>
              </a:rPr>
              <a:t>　　　</a:t>
            </a:r>
            <a:r>
              <a:rPr sz="1700" b="0" dirty="0" err="1">
                <a:solidFill>
                  <a:srgbClr val="222222"/>
                </a:solidFill>
                <a:latin typeface="ＭＳ ゴシック"/>
              </a:rPr>
              <a:t>一冊の本が、住まいを見つめ直すきっかけになります</a:t>
            </a:r>
            <a:r>
              <a:rPr lang="ja-JP" altLang="en-US" sz="1700" b="0">
                <a:solidFill>
                  <a:srgbClr val="222222"/>
                </a:solidFill>
                <a:latin typeface="ＭＳ ゴシック"/>
              </a:rPr>
              <a:t>。</a:t>
            </a:r>
            <a:endParaRPr lang="en-US" altLang="ja-JP" sz="17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endParaRPr lang="en-US" sz="1800" b="1" dirty="0">
              <a:solidFill>
                <a:srgbClr val="111111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r>
              <a:rPr sz="1800" dirty="0" err="1">
                <a:solidFill>
                  <a:srgbClr val="111111"/>
                </a:solidFill>
                <a:latin typeface="ＭＳ ゴシック"/>
              </a:rPr>
              <a:t>それが</a:t>
            </a:r>
            <a:r>
              <a:rPr sz="1800" b="1" dirty="0">
                <a:solidFill>
                  <a:srgbClr val="111111"/>
                </a:solidFill>
                <a:latin typeface="ＭＳ ゴシック"/>
              </a:rPr>
              <a:t>—</a:t>
            </a:r>
            <a:endParaRPr lang="en-US" altLang="ja-JP" sz="2200" b="1" dirty="0">
              <a:solidFill>
                <a:srgbClr val="E40000"/>
              </a:solidFill>
              <a:latin typeface="ＭＳ ゴシック"/>
            </a:endParaRPr>
          </a:p>
          <a:p>
            <a:pPr algn="ctr">
              <a:spcAft>
                <a:spcPts val="400"/>
              </a:spcAft>
              <a:buNone/>
            </a:pPr>
            <a:r>
              <a:rPr lang="ja-JP" altLang="en-US" sz="2200" b="1">
                <a:solidFill>
                  <a:srgbClr val="E40000"/>
                </a:solidFill>
                <a:latin typeface="ＭＳ ゴシック"/>
              </a:rPr>
              <a:t>　　</a:t>
            </a:r>
            <a:r>
              <a:rPr lang="en-US" altLang="ja-JP" sz="2200" b="1" dirty="0">
                <a:solidFill>
                  <a:srgbClr val="E40000"/>
                </a:solidFill>
                <a:latin typeface="ＭＳ ゴシック"/>
              </a:rPr>
              <a:t>【</a:t>
            </a:r>
            <a:r>
              <a:rPr sz="2200" b="1" dirty="0" err="1">
                <a:solidFill>
                  <a:srgbClr val="E40000"/>
                </a:solidFill>
                <a:latin typeface="ＭＳ ゴシック"/>
              </a:rPr>
              <a:t>空き家課題の解決</a:t>
            </a:r>
            <a:r>
              <a:rPr lang="en-US" altLang="ja-JP" sz="2200" b="1" dirty="0">
                <a:solidFill>
                  <a:srgbClr val="E40000"/>
                </a:solidFill>
                <a:latin typeface="ＭＳ ゴシック"/>
              </a:rPr>
              <a:t>】【</a:t>
            </a:r>
            <a:r>
              <a:rPr sz="2200" b="1" dirty="0" err="1">
                <a:solidFill>
                  <a:srgbClr val="E40000"/>
                </a:solidFill>
                <a:latin typeface="ＭＳ ゴシック"/>
              </a:rPr>
              <a:t>古民家再生</a:t>
            </a:r>
            <a:r>
              <a:rPr lang="en-US" altLang="ja-JP" sz="2200" b="1" dirty="0">
                <a:solidFill>
                  <a:srgbClr val="E40000"/>
                </a:solidFill>
                <a:latin typeface="ＭＳ ゴシック"/>
              </a:rPr>
              <a:t>】【</a:t>
            </a:r>
            <a:r>
              <a:rPr sz="2200" b="1" dirty="0" err="1">
                <a:solidFill>
                  <a:srgbClr val="E40000"/>
                </a:solidFill>
                <a:latin typeface="ＭＳ ゴシック"/>
              </a:rPr>
              <a:t>地域活性化</a:t>
            </a:r>
            <a:r>
              <a:rPr lang="en-US" altLang="ja-JP" sz="2200" b="1" dirty="0">
                <a:solidFill>
                  <a:srgbClr val="E40000"/>
                </a:solidFill>
                <a:latin typeface="ＭＳ ゴシック"/>
              </a:rPr>
              <a:t>】</a:t>
            </a:r>
            <a:endParaRPr sz="2200" b="1" dirty="0">
              <a:solidFill>
                <a:srgbClr val="E40000"/>
              </a:solidFill>
              <a:latin typeface="ＭＳ ゴシック"/>
            </a:endParaRPr>
          </a:p>
          <a:p>
            <a:pPr algn="r">
              <a:spcAft>
                <a:spcPts val="800"/>
              </a:spcAft>
              <a:buNone/>
            </a:pPr>
            <a:r>
              <a:rPr sz="1800" b="0" dirty="0">
                <a:solidFill>
                  <a:srgbClr val="222222"/>
                </a:solidFill>
                <a:latin typeface="ＭＳ ゴシック"/>
              </a:rPr>
              <a:t>　</a:t>
            </a:r>
            <a:r>
              <a:rPr lang="ja-JP" altLang="en-US" sz="1800" b="0">
                <a:solidFill>
                  <a:srgbClr val="222222"/>
                </a:solidFill>
                <a:latin typeface="ＭＳ ゴシック"/>
              </a:rPr>
              <a:t>　</a:t>
            </a:r>
            <a:r>
              <a:rPr sz="1800" b="0" dirty="0">
                <a:solidFill>
                  <a:srgbClr val="222222"/>
                </a:solidFill>
                <a:latin typeface="ＭＳ ゴシック"/>
              </a:rPr>
              <a:t>　　　　　　　　　　　　　　　　　　</a:t>
            </a:r>
            <a:r>
              <a:rPr lang="ja-JP" altLang="en-US" sz="1800">
                <a:solidFill>
                  <a:srgbClr val="222222"/>
                </a:solidFill>
                <a:latin typeface="ＭＳ ゴシック"/>
              </a:rPr>
              <a:t>　　　　　　　　　　　　　　　　　　　　　　　　　　　</a:t>
            </a:r>
            <a:r>
              <a:rPr sz="1800" b="0" dirty="0" err="1">
                <a:solidFill>
                  <a:srgbClr val="222222"/>
                </a:solidFill>
                <a:latin typeface="ＭＳ ゴシック"/>
              </a:rPr>
              <a:t>へとつながります</a:t>
            </a:r>
            <a:endParaRPr sz="1800" b="0" dirty="0">
              <a:solidFill>
                <a:srgbClr val="222222"/>
              </a:solidFill>
              <a:latin typeface="ＭＳ ゴシック"/>
            </a:endParaRPr>
          </a:p>
          <a:p>
            <a:pPr algn="l">
              <a:spcAft>
                <a:spcPts val="300"/>
              </a:spcAft>
              <a:buNone/>
            </a:pPr>
            <a:endParaRPr lang="en-US" altLang="ja-JP" sz="1600" dirty="0">
              <a:solidFill>
                <a:srgbClr val="222222"/>
              </a:solidFill>
              <a:latin typeface="ＭＳ ゴシック"/>
            </a:endParaRPr>
          </a:p>
          <a:p>
            <a:pPr algn="r">
              <a:spcAft>
                <a:spcPts val="300"/>
              </a:spcAft>
              <a:buNone/>
            </a:pPr>
            <a:r>
              <a:rPr lang="ja-JP" altLang="en-US" sz="1600">
                <a:solidFill>
                  <a:srgbClr val="222222"/>
                </a:solidFill>
                <a:latin typeface="ＭＳ ゴシック"/>
              </a:rPr>
              <a:t>会員の皆さんの</a:t>
            </a:r>
            <a:r>
              <a:rPr sz="1600" b="0" dirty="0" err="1">
                <a:solidFill>
                  <a:srgbClr val="222222"/>
                </a:solidFill>
                <a:latin typeface="ＭＳ ゴシック"/>
              </a:rPr>
              <a:t>お声がけが、未来の子ども</a:t>
            </a:r>
            <a:r>
              <a:rPr lang="en-US" sz="1600" dirty="0" err="1">
                <a:solidFill>
                  <a:srgbClr val="222222"/>
                </a:solidFill>
                <a:latin typeface="ＭＳ ゴシック"/>
              </a:rPr>
              <a:t>たち</a:t>
            </a:r>
            <a:r>
              <a:rPr sz="1600" b="0" dirty="0" err="1">
                <a:solidFill>
                  <a:srgbClr val="222222"/>
                </a:solidFill>
                <a:latin typeface="ＭＳ ゴシック"/>
              </a:rPr>
              <a:t>の住環境をつくります</a:t>
            </a:r>
            <a:endParaRPr sz="1600" b="0" dirty="0">
              <a:solidFill>
                <a:srgbClr val="222222"/>
              </a:solidFill>
              <a:latin typeface="ＭＳ ゴシック"/>
            </a:endParaRPr>
          </a:p>
          <a:p>
            <a:pPr algn="r">
              <a:spcBef>
                <a:spcPts val="800"/>
              </a:spcBef>
              <a:spcAft>
                <a:spcPts val="600"/>
              </a:spcAft>
              <a:buNone/>
            </a:pPr>
            <a:r>
              <a:rPr lang="ja-JP" altLang="en-US" sz="1400" b="0">
                <a:solidFill>
                  <a:srgbClr val="222222"/>
                </a:solidFill>
                <a:latin typeface="ＭＳ ゴシック"/>
              </a:rPr>
              <a:t>　　　　　　　　　　　　　　　　　　　　　　　　　　　　　</a:t>
            </a:r>
            <a:r>
              <a:rPr sz="1400" b="0" dirty="0">
                <a:solidFill>
                  <a:srgbClr val="222222"/>
                </a:solidFill>
                <a:latin typeface="ＭＳ ゴシック"/>
              </a:rPr>
              <a:t>（</a:t>
            </a:r>
            <a:r>
              <a:rPr sz="1400" b="0" dirty="0" err="1">
                <a:solidFill>
                  <a:srgbClr val="222222"/>
                </a:solidFill>
                <a:latin typeface="ＭＳ ゴシック"/>
              </a:rPr>
              <a:t>次回</a:t>
            </a:r>
            <a:r>
              <a:rPr sz="1400" b="0" dirty="0">
                <a:solidFill>
                  <a:srgbClr val="222222"/>
                </a:solidFill>
                <a:latin typeface="ＭＳ ゴシック"/>
              </a:rPr>
              <a:t>：</a:t>
            </a:r>
            <a:r>
              <a:rPr lang="ja-JP" altLang="en-US" sz="1400">
                <a:solidFill>
                  <a:srgbClr val="222222"/>
                </a:solidFill>
                <a:latin typeface="ＭＳ ゴシック"/>
              </a:rPr>
              <a:t>１０</a:t>
            </a:r>
            <a:r>
              <a:rPr sz="1400" b="0" dirty="0">
                <a:solidFill>
                  <a:srgbClr val="222222"/>
                </a:solidFill>
                <a:latin typeface="ＭＳ ゴシック"/>
              </a:rPr>
              <a:t>月＝第３章）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テーマ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1379</TotalTime>
  <Words>2000</Words>
  <Application>Microsoft Macintosh PowerPoint</Application>
  <PresentationFormat>画面に合わせる (4:3)</PresentationFormat>
  <Paragraphs>176</Paragraphs>
  <Slides>15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1" baseType="lpstr">
      <vt:lpstr>ＭＳ ゴシック</vt:lpstr>
      <vt:lpstr>游ゴシック</vt:lpstr>
      <vt:lpstr>Arial</vt:lpstr>
      <vt:lpstr>Calibri</vt:lpstr>
      <vt:lpstr>Calibri Light</vt:lpstr>
      <vt:lpstr>Office テーマ</vt:lpstr>
      <vt:lpstr>一般社団法人全国空き家アドバイザー協議会 ○○県○○支部  令和８年９月度例会</vt:lpstr>
      <vt:lpstr>住教育の必要性と、この本の活かし方</vt:lpstr>
      <vt:lpstr>第２章「空き家にならない家」で学ぶこと</vt:lpstr>
      <vt:lpstr>空き家の現状 ― 数字で見る</vt:lpstr>
      <vt:lpstr>なぜ日本には空き家が多いのか</vt:lpstr>
      <vt:lpstr>空き家の相続 ― ４つの期限</vt:lpstr>
      <vt:lpstr>手放す前に備える ― 生前贈与・国庫帰属・贈与型賃貸</vt:lpstr>
      <vt:lpstr>墓じまい・実家じまい・家じまい</vt:lpstr>
      <vt:lpstr>空き家の片付け ― 止まった「暮らしの環」</vt:lpstr>
      <vt:lpstr>空き家にしないために ― ６５歳までの話し合いと管理</vt:lpstr>
      <vt:lpstr>ワンストップサービス ― 協議会の６つの機能</vt:lpstr>
      <vt:lpstr>空き家を活かす ― 二地域居住とツーリズム</vt:lpstr>
      <vt:lpstr>事例 ― 古民家宿「傳次」（愛媛県松山市・興居島）</vt:lpstr>
      <vt:lpstr>第２章のまとめ</vt:lpstr>
      <vt:lpstr>１０月「住生活月間」に向けて ― お願い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2435</dc:creator>
  <cp:lastModifiedBy>健太 山名</cp:lastModifiedBy>
  <cp:revision>17</cp:revision>
  <dcterms:created xsi:type="dcterms:W3CDTF">2021-02-04T05:15:42Z</dcterms:created>
  <dcterms:modified xsi:type="dcterms:W3CDTF">2026-08-20T08:29:47Z</dcterms:modified>
</cp:coreProperties>
</file>