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874" r:id="rId2"/>
    <p:sldId id="257" r:id="rId3"/>
    <p:sldId id="1875" r:id="rId4"/>
    <p:sldId id="1876" r:id="rId5"/>
    <p:sldId id="1877" r:id="rId6"/>
    <p:sldId id="1878" r:id="rId7"/>
    <p:sldId id="1879" r:id="rId8"/>
    <p:sldId id="1880" r:id="rId9"/>
    <p:sldId id="1881" r:id="rId10"/>
    <p:sldId id="1882" r:id="rId11"/>
    <p:sldId id="1883" r:id="rId12"/>
    <p:sldId id="1884" r:id="rId13"/>
    <p:sldId id="1886" r:id="rId14"/>
    <p:sldId id="1887" r:id="rId15"/>
    <p:sldId id="1888" r:id="rId16"/>
    <p:sldId id="1889" r:id="rId17"/>
    <p:sldId id="1890" r:id="rId18"/>
    <p:sldId id="1891" r:id="rId19"/>
    <p:sldId id="1892" r:id="rId20"/>
    <p:sldId id="1893" r:id="rId21"/>
    <p:sldId id="1894" r:id="rId22"/>
    <p:sldId id="1895" r:id="rId23"/>
    <p:sldId id="1896" r:id="rId24"/>
    <p:sldId id="1897" r:id="rId25"/>
    <p:sldId id="188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410"/>
    <p:restoredTop sz="96327"/>
  </p:normalViewPr>
  <p:slideViewPr>
    <p:cSldViewPr snapToGrid="0" snapToObjects="1">
      <p:cViewPr varScale="1">
        <p:scale>
          <a:sx n="93" d="100"/>
          <a:sy n="93" d="100"/>
        </p:scale>
        <p:origin x="8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  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445000" cy="2452687"/>
          </a:xfrm>
        </p:spPr>
        <p:txBody>
          <a:bodyPr anchor="ctr">
            <a:normAutofit/>
          </a:bodyPr>
          <a:lstStyle/>
          <a:p>
            <a:r>
              <a:rPr sz="1600" b="0" dirty="0" err="1">
                <a:solidFill>
                  <a:srgbClr val="222222"/>
                </a:solidFill>
                <a:latin typeface="游ゴシック"/>
              </a:rPr>
              <a:t>一般社団法人全国空き家アドバイザー協議会</a:t>
            </a:r>
            <a:endParaRPr kumimoji="1" lang="ja-JP" altLang="en-US" sz="2000" dirty="0"/>
          </a:p>
          <a:p>
            <a:pPr>
              <a:buNone/>
            </a:pPr>
            <a:r>
              <a:rPr sz="1600" b="0" dirty="0">
                <a:solidFill>
                  <a:srgbClr val="222222"/>
                </a:solidFill>
                <a:latin typeface="游ゴシック"/>
              </a:rPr>
              <a:t>○○</a:t>
            </a:r>
            <a:r>
              <a:rPr sz="1600" b="0" dirty="0" err="1">
                <a:solidFill>
                  <a:srgbClr val="222222"/>
                </a:solidFill>
                <a:latin typeface="游ゴシック"/>
              </a:rPr>
              <a:t>県</a:t>
            </a:r>
            <a:r>
              <a:rPr sz="1600" b="0" dirty="0">
                <a:solidFill>
                  <a:srgbClr val="222222"/>
                </a:solidFill>
                <a:latin typeface="游ゴシック"/>
              </a:rPr>
              <a:t>○○</a:t>
            </a:r>
            <a:r>
              <a:rPr sz="1600" b="0" dirty="0" err="1">
                <a:solidFill>
                  <a:srgbClr val="222222"/>
                </a:solidFill>
                <a:latin typeface="游ゴシック"/>
              </a:rPr>
              <a:t>支部</a:t>
            </a:r>
            <a:endParaRPr sz="1600" b="0" dirty="0">
              <a:solidFill>
                <a:srgbClr val="222222"/>
              </a:solidFill>
              <a:latin typeface="游ゴシック"/>
            </a:endParaRPr>
          </a:p>
          <a:p>
            <a:pPr>
              <a:buNone/>
            </a:pPr>
            <a:br>
              <a:rPr lang="en-US" sz="3200" b="1" dirty="0">
                <a:solidFill>
                  <a:srgbClr val="111111"/>
                </a:solidFill>
                <a:latin typeface="游ゴシック"/>
              </a:rPr>
            </a:br>
            <a:r>
              <a:rPr sz="3200" b="1" dirty="0">
                <a:solidFill>
                  <a:srgbClr val="111111"/>
                </a:solidFill>
                <a:latin typeface="游ゴシック"/>
              </a:rPr>
              <a:t>令和８年</a:t>
            </a:r>
            <a:r>
              <a:rPr lang="ja-JP" altLang="en-US" sz="3200" b="1">
                <a:solidFill>
                  <a:srgbClr val="111111"/>
                </a:solidFill>
                <a:latin typeface="游ゴシック"/>
              </a:rPr>
              <a:t>１０</a:t>
            </a:r>
            <a:r>
              <a:rPr sz="3200" b="1" dirty="0" err="1">
                <a:solidFill>
                  <a:srgbClr val="111111"/>
                </a:solidFill>
                <a:latin typeface="游ゴシック"/>
              </a:rPr>
              <a:t>月度例会</a:t>
            </a:r>
            <a:endParaRPr sz="3200" b="1" dirty="0">
              <a:solidFill>
                <a:srgbClr val="111111"/>
              </a:solidFill>
              <a:latin typeface="游ゴシック"/>
            </a:endParaRPr>
          </a:p>
        </p:txBody>
      </p:sp>
      <p:pic>
        <p:nvPicPr>
          <p:cNvPr id="4" name="コンテンツ プレースホルダー 8" descr="テキスト  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157" y="3752849"/>
            <a:ext cx="4633843" cy="2965451"/>
          </a:xfrm>
        </p:spPr>
        <p:txBody>
          <a:bodyPr wrap="square"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sz="1800" b="1" dirty="0" err="1">
                <a:solidFill>
                  <a:srgbClr val="222222"/>
                </a:solidFill>
                <a:latin typeface="游ゴシック"/>
              </a:rPr>
              <a:t>空き家課題解決を</a:t>
            </a:r>
            <a:endParaRPr lang="en-US" altLang="ja-JP" sz="2000" dirty="0"/>
          </a:p>
          <a:p>
            <a:pPr algn="ctr">
              <a:buNone/>
            </a:pPr>
            <a:r>
              <a:rPr sz="2200" b="1" dirty="0">
                <a:solidFill>
                  <a:srgbClr val="E40000"/>
                </a:solidFill>
                <a:latin typeface="游ゴシック"/>
              </a:rPr>
              <a:t>『</a:t>
            </a:r>
            <a:r>
              <a:rPr sz="2200" b="1" dirty="0" err="1">
                <a:solidFill>
                  <a:srgbClr val="E40000"/>
                </a:solidFill>
                <a:latin typeface="游ゴシック"/>
              </a:rPr>
              <a:t>暮らしを育てる</a:t>
            </a:r>
            <a:endParaRPr sz="2200" b="1" dirty="0">
              <a:solidFill>
                <a:srgbClr val="E40000"/>
              </a:solidFill>
              <a:latin typeface="游ゴシック"/>
            </a:endParaRPr>
          </a:p>
          <a:p>
            <a:pPr algn="ctr">
              <a:buNone/>
            </a:pPr>
            <a:r>
              <a:rPr sz="2200" b="1" dirty="0" err="1">
                <a:solidFill>
                  <a:srgbClr val="E40000"/>
                </a:solidFill>
                <a:latin typeface="游ゴシック"/>
              </a:rPr>
              <a:t>家族と未来につなぐ住教育</a:t>
            </a:r>
            <a:r>
              <a:rPr sz="2200" b="1" dirty="0">
                <a:solidFill>
                  <a:srgbClr val="E40000"/>
                </a:solidFill>
                <a:latin typeface="游ゴシック"/>
              </a:rPr>
              <a:t>』</a:t>
            </a:r>
          </a:p>
          <a:p>
            <a:pPr algn="ctr">
              <a:buNone/>
            </a:pPr>
            <a:r>
              <a:rPr sz="2000" b="1" dirty="0" err="1">
                <a:solidFill>
                  <a:srgbClr val="222222"/>
                </a:solidFill>
                <a:latin typeface="游ゴシック"/>
              </a:rPr>
              <a:t>から考える</a:t>
            </a:r>
            <a:r>
              <a:rPr sz="2000" b="1" dirty="0">
                <a:solidFill>
                  <a:srgbClr val="222222"/>
                </a:solidFill>
                <a:latin typeface="游ゴシック"/>
              </a:rPr>
              <a:t>  </a:t>
            </a:r>
          </a:p>
          <a:p>
            <a:pPr algn="ctr">
              <a:buNone/>
            </a:pPr>
            <a:r>
              <a:rPr sz="1400" b="0" dirty="0">
                <a:solidFill>
                  <a:srgbClr val="222222"/>
                </a:solidFill>
                <a:latin typeface="游ゴシック"/>
              </a:rPr>
              <a:t>全３回シリーズ（</a:t>
            </a:r>
            <a:r>
              <a:rPr lang="ja-JP" altLang="en-US" sz="1400" b="0">
                <a:solidFill>
                  <a:srgbClr val="222222"/>
                </a:solidFill>
                <a:latin typeface="游ゴシック"/>
              </a:rPr>
              <a:t>８</a:t>
            </a:r>
            <a:r>
              <a:rPr sz="1400" b="0" dirty="0" err="1">
                <a:solidFill>
                  <a:srgbClr val="222222"/>
                </a:solidFill>
                <a:latin typeface="游ゴシック"/>
              </a:rPr>
              <a:t>月</a:t>
            </a:r>
            <a:r>
              <a:rPr sz="1400" b="0" dirty="0">
                <a:solidFill>
                  <a:srgbClr val="222222"/>
                </a:solidFill>
                <a:latin typeface="游ゴシック"/>
              </a:rPr>
              <a:t>・</a:t>
            </a:r>
            <a:r>
              <a:rPr lang="ja-JP" altLang="en-US" sz="1400" b="0">
                <a:solidFill>
                  <a:srgbClr val="222222"/>
                </a:solidFill>
                <a:latin typeface="游ゴシック"/>
              </a:rPr>
              <a:t>９</a:t>
            </a:r>
            <a:r>
              <a:rPr sz="1400" b="0" dirty="0" err="1">
                <a:solidFill>
                  <a:srgbClr val="222222"/>
                </a:solidFill>
                <a:latin typeface="游ゴシック"/>
              </a:rPr>
              <a:t>月</a:t>
            </a:r>
            <a:r>
              <a:rPr sz="1400" b="0" dirty="0">
                <a:solidFill>
                  <a:srgbClr val="222222"/>
                </a:solidFill>
                <a:latin typeface="游ゴシック"/>
              </a:rPr>
              <a:t>・</a:t>
            </a:r>
            <a:r>
              <a:rPr lang="ja-JP" altLang="en-US" sz="1400">
                <a:solidFill>
                  <a:srgbClr val="222222"/>
                </a:solidFill>
                <a:latin typeface="游ゴシック"/>
              </a:rPr>
              <a:t>１０</a:t>
            </a:r>
            <a:r>
              <a:rPr sz="1400" b="0" dirty="0" err="1">
                <a:solidFill>
                  <a:srgbClr val="222222"/>
                </a:solidFill>
                <a:latin typeface="游ゴシック"/>
              </a:rPr>
              <a:t>月</a:t>
            </a:r>
            <a:r>
              <a:rPr sz="1400" b="0" dirty="0">
                <a:solidFill>
                  <a:srgbClr val="222222"/>
                </a:solidFill>
                <a:latin typeface="游ゴシック"/>
              </a:rPr>
              <a:t>）</a:t>
            </a:r>
          </a:p>
          <a:p>
            <a:pPr algn="ctr">
              <a:buNone/>
            </a:pPr>
            <a:r>
              <a:rPr lang="ja-JP" altLang="en-US" sz="1400">
                <a:solidFill>
                  <a:srgbClr val="222222"/>
                </a:solidFill>
                <a:latin typeface="游ゴシック"/>
              </a:rPr>
              <a:t>１０</a:t>
            </a:r>
            <a:r>
              <a:rPr sz="1400" b="0" dirty="0" err="1">
                <a:solidFill>
                  <a:srgbClr val="222222"/>
                </a:solidFill>
                <a:latin typeface="游ゴシック"/>
              </a:rPr>
              <a:t>月</a:t>
            </a:r>
            <a:r>
              <a:rPr sz="1400" b="0" dirty="0">
                <a:solidFill>
                  <a:srgbClr val="222222"/>
                </a:solidFill>
                <a:latin typeface="游ゴシック"/>
              </a:rPr>
              <a:t> … 第３章・第４章を学ぶ（最終回）</a:t>
            </a:r>
            <a:br>
              <a:rPr lang="en-US" sz="1400" b="0" dirty="0">
                <a:solidFill>
                  <a:srgbClr val="222222"/>
                </a:solidFill>
                <a:latin typeface="游ゴシック"/>
              </a:rPr>
            </a:br>
            <a:r>
              <a:rPr lang="en-US" sz="1400" b="0" dirty="0">
                <a:solidFill>
                  <a:srgbClr val="FF0000"/>
                </a:solidFill>
                <a:latin typeface="游ゴシック"/>
              </a:rPr>
              <a:t>※</a:t>
            </a:r>
            <a:r>
              <a:rPr lang="ja-JP" altLang="en-US" sz="1400" b="0">
                <a:solidFill>
                  <a:srgbClr val="FF0000"/>
                </a:solidFill>
                <a:latin typeface="游ゴシック"/>
              </a:rPr>
              <a:t> 本を本部に依頼して</a:t>
            </a:r>
            <a:r>
              <a:rPr lang="ja-JP" altLang="en-US" sz="1400">
                <a:solidFill>
                  <a:srgbClr val="FF0000"/>
                </a:solidFill>
                <a:latin typeface="游ゴシック"/>
              </a:rPr>
              <a:t>例会</a:t>
            </a:r>
            <a:r>
              <a:rPr lang="ja-JP" altLang="en-US" sz="1400" b="0">
                <a:solidFill>
                  <a:srgbClr val="FF0000"/>
                </a:solidFill>
                <a:latin typeface="游ゴシック"/>
              </a:rPr>
              <a:t>にご用意くださいませ</a:t>
            </a:r>
            <a:endParaRPr sz="1400" b="0" dirty="0">
              <a:solidFill>
                <a:srgbClr val="FF0000"/>
              </a:solidFill>
              <a:latin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ja-JP" altLang="en-US" sz="3400" b="1">
                <a:solidFill>
                  <a:srgbClr val="FF0000"/>
                </a:solidFill>
              </a:rPr>
              <a:t>住教育の必要性と、この本の活かし方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br>
              <a:rPr lang="ja-JP" altLang="en-US" sz="1100" b="0"/>
            </a:br>
            <a:br>
              <a:rPr lang="ja-JP" altLang="en-US" sz="1100" b="1"/>
            </a:br>
            <a:r>
              <a:rPr lang="ja-JP" altLang="en-US" sz="1100" b="1"/>
              <a:t>■ なぜ今「住教育」なのか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・住まいは家族の“器”。人生の大半を過ごす場所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・持ち家か賃貸か、新築か中古か</a:t>
            </a:r>
            <a:r>
              <a:rPr lang="en-US" altLang="ja-JP" sz="1100" b="0" dirty="0"/>
              <a:t>——</a:t>
            </a:r>
            <a:r>
              <a:rPr lang="ja-JP" altLang="en-US" sz="1100" b="0"/>
              <a:t>選択肢は多様化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・正しく選び判断する力＝</a:t>
            </a:r>
            <a:r>
              <a:rPr lang="ja-JP" altLang="en-US" sz="1100" b="1"/>
              <a:t>住生活リテラシー</a:t>
            </a:r>
            <a:r>
              <a:rPr lang="ja-JP" altLang="en-US" sz="1100" b="0"/>
              <a:t>が必要</a:t>
            </a:r>
          </a:p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ja-JP" altLang="en-US" sz="1100" b="1"/>
              <a:t>■ この本の構成（全４章）</a:t>
            </a:r>
          </a:p>
          <a:p>
            <a:pPr>
              <a:spcAft>
                <a:spcPts val="200"/>
              </a:spcAft>
              <a:buNone/>
            </a:pPr>
            <a:r>
              <a:rPr lang="ja-JP" altLang="en-US" sz="1100" b="0"/>
              <a:t>・第１章 住まいは家族の器（8月に学びました）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・第２章 空き家問題（9月に学びました）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・第３章 古民家が教えてくれること（10月はここ）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・第４章 住みやすい家へのヒント（10月はここ）</a:t>
            </a:r>
          </a:p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ja-JP" altLang="en-US" sz="1100" b="1"/>
              <a:t>■ この本の活かし方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・一度で答えは出ない。手間をかけて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1"/>
              <a:t>　“わが家の最適解”</a:t>
            </a:r>
            <a:r>
              <a:rPr lang="ja-JP" altLang="en-US" sz="1100" b="0"/>
              <a:t>を見つけて</a:t>
            </a:r>
            <a:endParaRPr lang="en-US" altLang="ja-JP" sz="1100" dirty="0"/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　</a:t>
            </a:r>
            <a:r>
              <a:rPr lang="ja-JP" altLang="en-US" sz="1100"/>
              <a:t>地域活性化のヒントを掴む学びの本</a:t>
            </a:r>
            <a:endParaRPr lang="ja-JP" altLang="en-US" sz="1100" b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5D7B08-CF81-E067-6C1B-32217C60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53" y="1825625"/>
            <a:ext cx="2665194" cy="4351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ja-JP" altLang="en-US" sz="3100" b="1"/>
              <a:t>第３章「古民家が教えてくれること」で学ぶこと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ja-JP" altLang="en-US" sz="1300" b="0"/>
              <a:t>第３章は、日本の住まいの原点である古民家から学びます。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・先人が語る日本の住まい ― 陰翳礼讃と徒然草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・古民家とは ― 建築基準法以前の石場建ての家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・ハレとケ、結（ゆい）と普請 ― 家は地域の仕事だった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・免震的と耐震的 ― 伝統構法と在来工法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・夏を快適に過ごす工夫 ― 深い軒・土壁・高い床下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・木を知る ― 森林国日本と、木の性質</a:t>
            </a:r>
          </a:p>
          <a:p>
            <a:pPr>
              <a:spcAft>
                <a:spcPts val="500"/>
              </a:spcAft>
              <a:buNone/>
            </a:pPr>
            <a:r>
              <a:rPr lang="ja-JP" altLang="en-US" sz="1300" b="0"/>
              <a:t>・古材と循環型建築 ― 木は伐られてからも強くなる</a:t>
            </a:r>
          </a:p>
          <a:p>
            <a:pPr>
              <a:spcBef>
                <a:spcPts val="700"/>
              </a:spcBef>
              <a:spcAft>
                <a:spcPts val="200"/>
              </a:spcAft>
              <a:buNone/>
            </a:pPr>
            <a:r>
              <a:rPr lang="ja-JP" altLang="en-US" sz="1300" b="1"/>
              <a:t>キーメッセージ：</a:t>
            </a:r>
          </a:p>
          <a:p>
            <a:pPr>
              <a:spcAft>
                <a:spcPts val="200"/>
              </a:spcAft>
              <a:buNone/>
            </a:pPr>
            <a:r>
              <a:rPr lang="ja-JP" altLang="en-US" sz="1300" b="0"/>
              <a:t>　　古民家は、</a:t>
            </a:r>
            <a:r>
              <a:rPr lang="ja-JP" altLang="en-US" sz="1300" b="1"/>
              <a:t>持続可能な住まいの教科書</a:t>
            </a:r>
            <a:r>
              <a:rPr lang="ja-JP" altLang="en-US" sz="1300" b="0"/>
              <a:t>である。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D573DE8-9DC9-F7F1-6128-05D0AD90F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2684844"/>
            <a:ext cx="3886200" cy="2632899"/>
          </a:xfrm>
          <a:prstGeom prst="rect">
            <a:avLst/>
          </a:prstGeom>
          <a:noFill/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7E6D7E8-F935-86D5-B756-A33036685A12}"/>
              </a:ext>
            </a:extLst>
          </p:cNvPr>
          <p:cNvSpPr txBox="1"/>
          <p:nvPr/>
        </p:nvSpPr>
        <p:spPr>
          <a:xfrm>
            <a:off x="5423338" y="5530632"/>
            <a:ext cx="2496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第</a:t>
            </a:r>
            <a:r>
              <a:rPr kumimoji="1" lang="en-US" altLang="ja-JP" dirty="0"/>
              <a:t>12</a:t>
            </a:r>
            <a:r>
              <a:rPr kumimoji="1" lang="ja-JP" altLang="en-US"/>
              <a:t>回　再築大賞作品</a:t>
            </a:r>
            <a:endParaRPr kumimoji="1" lang="en-US" altLang="ja-JP" dirty="0"/>
          </a:p>
          <a:p>
            <a:r>
              <a:rPr kumimoji="1" lang="ja-JP" altLang="en-US"/>
              <a:t>（国土交通大臣賞）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先人が語る、日本の住まい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陰翳礼讃（谷崎潤一郎・昭和８年）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・西洋は部屋を明るくし、日本は陰翳を認めて活かした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・大きな屋根の下に広がる暗がりこそ、日本の美意識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・金箔の屏風は、ほの暗い室内で光を返す装置だった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徒然草（吉田兼好・鎌倉末期）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・家は夏を旨とすべし。冬はどこにでも住める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・浅く流す水の方が涼しい。天井が高いと冬は寒い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銀の匙（中勘助）に描かれた普請の風景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・家を建てる日、材木を運ぶ馬や牛を子どもが見に行った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・住まいの知恵は、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文学の中にも残されています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古民家とは ― 建築基準法以前の住まい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古民家の定義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・建築基準法の制定前に建てられた木造軸組の住まい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・自然石の上に柱を建てる石場建て基礎。自然素材でできている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・現代の在来工法よりも長持ちする、長期耐用住宅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いま、古民家はブームです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・若い世代が地方の古民家を買い、自然に近い暮らしを発信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・広い敷地と自然素材。少し不便でも落ちつく住まい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・固定資産税の評価では、建物の価値はほぼ無料に近い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ただし、見極めは難しい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・増改築を重ねており、建築当時のままのものは少ない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手入れがされていれば、地震にも強い建物です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300" b="1" dirty="0">
                <a:solidFill>
                  <a:srgbClr val="111111"/>
                </a:solidFill>
                <a:latin typeface="游ゴシック"/>
                <a:ea typeface="游ゴシック"/>
              </a:rPr>
              <a:t>古民家と今の家の違い ― 間取りは暮らしの写し鏡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852346"/>
          </a:xfrm>
        </p:spPr>
        <p:txBody>
          <a:bodyPr wrap="square">
            <a:normAutofit fontScale="92500" lnSpcReduction="2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田の字型から、個室へ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・古民家は大黒柱を中心とした田の字型。土間と広縁がある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・南にハレ（座敷）、北にケ（台所・納戸）を配した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・大正時代に中廊下式が流行し、現代は就寝分離の間取りへ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・床座式・就寝一体から、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椅子座式・個室の暮らし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へ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9A1583-AC51-7EB0-EB37-1DBAA007F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4583"/>
            <a:ext cx="9144000" cy="333340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ハレとケ、結（ゆい）と普請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ハレとケ ― 非日常と日常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・ハレは冠婚葬祭や祭り、ケは普段の日常生活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・ケは稲や米に関わる言葉。ケが枯れる＝ケガレ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・古民家の南はハレの空間、北はケの生活空間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結（ゆい）― 無償の地域扶助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・田植えや屋根の葺き替えを、集落総出で助け合った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・沖縄ではユイマール。アジア圏に広くみられる考え方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・対義語の「やとう」は、頼むべき家々を問うが原義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普請（ふしん）― 家づくりは地域の公共事業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過疎や空き家の課題も、結の考え方に糸口があります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免震的と耐震的 ― 伝統構法と在来工法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898066"/>
          </a:xfrm>
        </p:spPr>
        <p:txBody>
          <a:bodyPr wrap="square">
            <a:normAutofit fontScale="92500" lnSpcReduction="2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同じ木造でも、地震への考え方は正反対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・伝統構法は大きく揺れて力を逃す。土壁が壊れて力を吸収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・在来工法は基礎に緊結し、筋交いと耐力壁で変形を抑える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・新築木造軸組の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９９％が在来工法。伝統構法は１％未満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・免震・制振の考え方は、いま高層建築では主流です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753" y="3170303"/>
            <a:ext cx="5060494" cy="31089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夏を快適に過ごす工夫 ― 電気のない時代の知恵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898066"/>
          </a:xfrm>
        </p:spPr>
        <p:txBody>
          <a:bodyPr wrap="square">
            <a:normAutofit fontScale="92500" lnSpcReduction="2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自然に逆らわず、寄り添う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・深い軒 … 夏の日射を遮り、冬は奥まで光を導く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・漆喰と土壁 … 日射を反射し、熱容量で温度変化を小さく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・茅葺き屋根 … 断熱効果。濡れた茅は気化熱で建物を冷やす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・高い床下・壁の少ない間取り・軽い建具・中庭の通風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305" y="3170303"/>
            <a:ext cx="5431390" cy="31089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木を知る ― 日本は世界第３位の森林国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898066"/>
          </a:xfrm>
        </p:spPr>
        <p:txBody>
          <a:bodyPr wrap="square">
            <a:normAutofit fontScale="92500" lnSpcReduction="2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森は、戦後の住宅建設のために植えられた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・国土の約68％が森林。人工林1,000万ha、天然林1,300万ha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・1964年の木材輸入自由化で、山の木が切られず放置林に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・花粉症の背景にも、手入れされない人工林があります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・輸入材は高温多湿の日本では腐りやすい。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地元の木を使う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138" y="3170303"/>
            <a:ext cx="4757724" cy="31089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木の性質 ― 含水率と強度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898066"/>
          </a:xfrm>
        </p:spPr>
        <p:txBody>
          <a:bodyPr wrap="square">
            <a:normAutofit fontScale="92500" lnSpcReduction="2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木は、乾くほど強くなる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・建築基準法では、平均含水率20％以下の木材を使う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・気乾状態は13〜17％。強度試験の基準は含水率15％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・築30年の住宅では、地面に近い土台ほど含水率が高い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・調湿・断熱・衝撃吸収・吸音・紫外線の吸収。木は多機能です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155" y="3170303"/>
            <a:ext cx="4221690" cy="31089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木の弱点 ― 腐朽とシロアリ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木材腐朽菌が育つ四つの条件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・栄養（木材そのもの）／酸素／温度20〜30℃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高い湿気（含水率28％以上）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・四つのうち私たちが管理できるのは、湿気だけです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・だから古民家は床を高く取り、床下に風を通しました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シロアリ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・世界に約3,000種。日本ではヤマトとイエシロアリが主な被害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・ヤマトは地面から1mまで、イエシロアリは小屋裏まで食害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・温暖化と貿易で、アメリカカンザイシロアリの被害も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・一般には五年ごとの薬剤散布。まずは湿気を断つ工夫から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300" b="1" dirty="0">
                <a:solidFill>
                  <a:srgbClr val="111111"/>
                </a:solidFill>
                <a:latin typeface="游ゴシック"/>
                <a:ea typeface="游ゴシック"/>
              </a:rPr>
              <a:t>古材と循環型建築 ― 木は伐られてからも強くなる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623746"/>
          </a:xfrm>
        </p:spPr>
        <p:txBody>
          <a:bodyPr wrap="square">
            <a:normAutofit lnSpcReduction="1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古材（コザイ）という考え方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・古材は新材より強く、一本一本に個性がある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・「フルザイ」ではなく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「コザイ」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という呼び方を提唱しました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・環境省が古材リユースを紹介、古材卸売業も産業分類に追加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065" y="2895983"/>
            <a:ext cx="4589870" cy="338328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長持ちさせる工夫と、古民家鑑定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直しながら使う仕組み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・真壁 … 柱を露出させ、傷みにすぐ気づける構造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・根継ぎ … 柱を丸ごとでなく、腐った足元だけを交換する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・金輪継ぎ … 木栓と楔で締める、加工しやすい継手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・貫と楔 … 地震時に緩むことで、柱が折れるのを防ぐ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古民家鑑定士（平成21年創設）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・非破壊で360項目以上を調査し、総合調査報告書にまとめる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・劣化・耐震性能・床下の状態を、冷静に判断できる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どこを優先して直すか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が分かる。全国の支部で調査できます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第４章「住みやすい家へのヒント」で学ぶこと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第４章は、家と暮らしと町のつながりを考えます。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・子どもを育む家 ― スキンシップと生活習慣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・住まいの記憶が人をつくる ― 五感と感性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・地域とつながる住まい ― 塀を低くする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・住育学校とは ― 大人が住まいを学ぶ場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・住教育インストラクターの現場 ― 全国の実践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・気候風土適応住宅 ― 国が認めた日本の家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・失われつつある家の儀式 ― 地鎮祭と上棟式</a:t>
            </a:r>
          </a:p>
          <a:p>
            <a:pPr algn="l">
              <a:spcBef>
                <a:spcPts val="700"/>
              </a:spcBef>
              <a:spcAft>
                <a:spcPts val="200"/>
              </a:spcAft>
              <a:buNone/>
            </a:pPr>
            <a:r>
              <a:rPr lang="ja-JP" altLang="en-US" sz="18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キーメッセージ：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家を育てることは家族を育て、そして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町を育てること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63BBADF-B7D9-D32F-6AED-1D773FBF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456" y="1092237"/>
            <a:ext cx="2692503" cy="382908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子どもを育む家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4950000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家庭は、最初の社会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・乳幼児期のスキンシップが情緒を育てる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・生活習慣が身についた子は情操面でもよい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・洗面所やトイレの混雑が習慣化を妨げる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子ども部屋をどうするか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・中学生以上の</a:t>
            </a:r>
            <a:r>
              <a:rPr lang="ja-JP" altLang="en-US" sz="17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95％</a:t>
            </a: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が自分の部屋を持つ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・低学年は居間で学ぶ方が安心感につながる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・高学年からは個室が精神形成の場になる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・自室を使う期間は、実は十年に満たない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・お金のことも家庭で学べます（右図）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000" y="1820757"/>
            <a:ext cx="3559999" cy="37299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住まいの記憶が、人をつくる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住まいは「巣まい」から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・明るさ、天井の高さ、匂い、風、素材の質感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・五感で感じたすべてが、その人の感性をつくる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・心地よさの物差しは、育った家でつくられます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今の住まいを見つめ直す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・窓 … 南向きの大きな窓か、北面の小さな窓か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・室内 … 天井が高く明るいか、低くて暗いか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・素材 … 自然素材の柔らかさか、無機質な質感か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・温度湿度・風通し・トイレの明るさ・外観の印象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良い記憶が積み重なるように、意図してつくる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地域とつながる住まい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塀を低くする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・庭を街に開くと、通りすがりの挨拶が交わしやすくなる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・低い塀は、実は防犯にもつながります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・ガーデンビレッジ北川原（平成15年設計）では道路を広く取り、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塀を建てず、電線を地中化。資産価値の落ちない街を目指した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・住人同士の仲がよく、訪問販売は逆に来にくいそうです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集まる場をつくる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・店舗併用住宅、たまり場、子ども第三の居場所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・お祭りなど、地域の人が集まる機会は減っています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少しだけ家を開くことから、まちは元気になります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FA14C6A-01F1-B6D6-5E68-084400A12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103" y="3685750"/>
            <a:ext cx="2825750" cy="16129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住育学校とは ― 大人が住まいを学ぶ場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4950000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自分の家を、知っていますか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・建てられたのはいつか、壁の中はどうか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・車は車検、体は健康診断。では、家は？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・住まいは人生で最も高い買い物といわれます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学べること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・生涯住居費は50年で</a:t>
            </a:r>
            <a:r>
              <a:rPr lang="ja-JP" altLang="en-US" sz="17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4,000〜6,000万円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・耐震、室内の空気、断熱、バリアフリー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・生前贈与、相続、二地域居住、古民家活用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7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家は買うものではなく、育てるもの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・空き家は六軒に一軒の時代です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17638D1-5F8D-69F6-6A6B-791F2AF6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587" y="1058846"/>
            <a:ext cx="2603175" cy="365714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住教育インストラクターの現場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1989506"/>
          </a:xfrm>
        </p:spPr>
        <p:txBody>
          <a:bodyPr wrap="square">
            <a:normAutofit lnSpcReduction="10000"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全国で、</a:t>
            </a:r>
            <a:r>
              <a:rPr lang="ja-JP" altLang="en-US" sz="2000" b="1">
                <a:solidFill>
                  <a:srgbClr val="111111"/>
                </a:solidFill>
                <a:latin typeface="ＭＳ ゴシック"/>
                <a:ea typeface="ＭＳ ゴシック"/>
              </a:rPr>
              <a:t>住育学校・住教育セミナーが開催されています。</a:t>
            </a:r>
            <a:endParaRPr lang="ja-JP" altLang="en-US" sz="2000" b="1" dirty="0">
              <a:solidFill>
                <a:srgbClr val="111111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・山城京子さん（福岡県みやま市）… 12年目。小中高への出前講座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・畑正枝さん（京都府亀岡市）… 住まいるラボ、DIY、カードゲーム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・淀川洋子さん（福岡県太宰府市）… 行政・社協・民生委員と連携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空き家になる前の前から、暮らしの話をする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AD37A3F-7A5E-95CC-8430-201B61CF3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635" y="3244065"/>
            <a:ext cx="2160053" cy="30430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54FCED9-9A86-0E6C-1D37-8C619B75E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22" y="3244065"/>
            <a:ext cx="3955551" cy="296666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F5DB4FC-3760-4410-52C9-80DCC5107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688" y="3245349"/>
            <a:ext cx="2160053" cy="305399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気候風土適応住宅 ― 国が認めた日本の家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4950000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風土を生かした住まい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・深い軒や庇で日射と雨を遮る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・木・土・和紙で調湿と断熱を図る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・外皮基準は適用外として推進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認められる仕様の例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・土壁塗り、落とし込み板壁（校倉造）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・面戸板表しの天井、地元の木製建具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・令和７年から茅葺き屋根とせがい造りも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9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地域ごとの基準づくり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・滋賀県は県産材の手刻みと竿縁天井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・長崎県は和風と洋館型の二つのモデル</a:t>
            </a:r>
          </a:p>
        </p:txBody>
      </p:sp>
      <p:pic>
        <p:nvPicPr>
          <p:cNvPr id="10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000" y="1519099"/>
            <a:ext cx="3560000" cy="433330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日本の伝統と、家の儀式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茶道と数寄屋 ― 真行草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・真は書院造り、行は数寄屋、草は草庵の茶室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・四季を感じ、自然に寄り添い、相手を敬いもてなす心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・令和５年に茶の湯住宅推進機構を設立。米国へも展開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地鎮祭と上棟式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・地鎮祭は土地の神に許しを得る儀式。30分ほどで終わります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・上棟式は職人の労をねぎらい、工事の無事を祈る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・「建前」の語源には、棟梁とその妻の伝説が残ります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太子講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・聖徳太子を職能神として祀り、技術の向上と親睦を祈る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儀式は、感謝を形にするもの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。家族の思い出として残したい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空き家にしない、家の育て方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早めの出口戦略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・誰が住むか、売るか、貸すか、解体か。方向性を決める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・権利関係を明確にし、相続登記を早めに済ませる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負動産ではなく、富動産に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・先行投資してリフォーム、またはDIY可の物件として貸す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・宿泊施設、時間貸しスペース、ワーケーション施設として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・老朽化が激しければ更地にして駐車場や太陽光発電に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維持管理と、地域との共生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・見守りサービスで定期点検を代行してもらう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・庭木の手入れと防犯。近所との良好な関係を保つ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家を閉じず、いつでも使える状態にしておく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300" b="1" dirty="0">
                <a:solidFill>
                  <a:srgbClr val="111111"/>
                </a:solidFill>
                <a:latin typeface="游ゴシック"/>
                <a:ea typeface="游ゴシック"/>
              </a:rPr>
              <a:t>未来の子どもたちのために ― 第３章・第４章のまとめ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①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古民家は、日本の気候風土が育てた持続可能な住まい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②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木は伐られてからも強くなる。古材は循環型建築の核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③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家は家族の記憶をつくり、子どもの感性を育てる器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④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家を育てることは家族を育て、町を育てることになる</a:t>
            </a:r>
          </a:p>
          <a:p>
            <a:pPr algn="l">
              <a:spcBef>
                <a:spcPts val="600"/>
              </a:spcBef>
              <a:spcAft>
                <a:spcPts val="200"/>
              </a:spcAft>
              <a:buNone/>
            </a:pPr>
            <a:r>
              <a:rPr lang="ja-JP" altLang="en-US" sz="1900" b="0" dirty="0">
                <a:solidFill>
                  <a:srgbClr val="111111"/>
                </a:solidFill>
                <a:latin typeface="ＭＳ ゴシック"/>
                <a:ea typeface="ＭＳ ゴシック"/>
              </a:rPr>
              <a:t>限界集落は20,372集落。過疎地域の三割に達しています（2019年）</a:t>
            </a:r>
          </a:p>
          <a:p>
            <a:pPr algn="l">
              <a:spcBef>
                <a:spcPts val="700"/>
              </a:spcBef>
              <a:spcAft>
                <a:spcPts val="200"/>
              </a:spcAft>
              <a:buNone/>
            </a:pPr>
            <a:r>
              <a:rPr lang="ja-JP" altLang="en-US" sz="18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今日からできること：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地域の行事に顔を出す／空き家を見つけたら気にかける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子や孫と家の未来を話す／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壊す前に、活かす道を探す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10月は「住生活月間」― 最終回のお願い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 lnSpcReduction="10000"/>
          </a:bodyPr>
          <a:lstStyle/>
          <a:p>
            <a:pPr algn="l">
              <a:spcAft>
                <a:spcPts val="500"/>
              </a:spcAft>
              <a:buFont typeface="Arial" panose="020B0604020202020204" pitchFamily="34" charset="0"/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10月は「住生活月間」。10月19日は「住育の日」</a:t>
            </a:r>
          </a:p>
          <a:p>
            <a:pPr algn="l">
              <a:spcBef>
                <a:spcPts val="400"/>
              </a:spcBef>
              <a:spcAft>
                <a:spcPts val="100"/>
              </a:spcAft>
              <a:buNone/>
            </a:pPr>
            <a:endParaRPr lang="en-US" sz="19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100"/>
              </a:spcAft>
              <a:buNone/>
            </a:pPr>
            <a:r>
              <a:rPr lang="ja-JP" altLang="en-US" sz="1900" b="1">
                <a:solidFill>
                  <a:srgbClr val="111111"/>
                </a:solidFill>
                <a:latin typeface="ＭＳ ゴシック"/>
              </a:rPr>
              <a:t>　</a:t>
            </a:r>
            <a:r>
              <a:rPr sz="1900" b="1" dirty="0" err="1">
                <a:solidFill>
                  <a:srgbClr val="111111"/>
                </a:solidFill>
                <a:latin typeface="ＭＳ ゴシック"/>
              </a:rPr>
              <a:t>目標：</a:t>
            </a:r>
            <a:r>
              <a:rPr sz="1900" b="0" dirty="0" err="1">
                <a:solidFill>
                  <a:srgbClr val="222222"/>
                </a:solidFill>
                <a:latin typeface="ＭＳ ゴシック"/>
              </a:rPr>
              <a:t>この本『暮らしを育てる』を</a:t>
            </a:r>
            <a:r>
              <a:rPr sz="1900" b="0" dirty="0">
                <a:solidFill>
                  <a:srgbClr val="222222"/>
                </a:solidFill>
                <a:latin typeface="ＭＳ ゴシック"/>
              </a:rPr>
              <a:t>、</a:t>
            </a:r>
          </a:p>
          <a:p>
            <a:pPr algn="l">
              <a:spcAft>
                <a:spcPts val="600"/>
              </a:spcAft>
              <a:buNone/>
            </a:pPr>
            <a:r>
              <a:rPr sz="1900" b="0" dirty="0">
                <a:solidFill>
                  <a:srgbClr val="222222"/>
                </a:solidFill>
                <a:latin typeface="ＭＳ ゴシック"/>
              </a:rPr>
              <a:t>　　　</a:t>
            </a:r>
            <a:r>
              <a:rPr lang="ja-JP" altLang="en-US" sz="1900" b="0">
                <a:solidFill>
                  <a:srgbClr val="222222"/>
                </a:solidFill>
                <a:latin typeface="ＭＳ ゴシック"/>
              </a:rPr>
              <a:t>　　　　　　　　　　　</a:t>
            </a:r>
            <a:r>
              <a:rPr sz="2000" b="1" dirty="0" err="1">
                <a:solidFill>
                  <a:srgbClr val="E40000"/>
                </a:solidFill>
                <a:latin typeface="ＭＳ ゴシック"/>
              </a:rPr>
              <a:t>どれだけ多くの方に手に取っていただくか</a:t>
            </a:r>
            <a:endParaRPr sz="20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700">
                <a:solidFill>
                  <a:srgbClr val="222222"/>
                </a:solidFill>
                <a:latin typeface="ＭＳ ゴシック"/>
              </a:rPr>
              <a:t>　　</a:t>
            </a:r>
            <a:endParaRPr lang="en-US" altLang="ja-JP" sz="170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700" b="0">
                <a:solidFill>
                  <a:srgbClr val="222222"/>
                </a:solidFill>
                <a:latin typeface="ＭＳ ゴシック"/>
              </a:rPr>
              <a:t>　　　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一冊の本が、住まいを見つめ直すきっかけになります</a:t>
            </a:r>
            <a:r>
              <a:rPr lang="ja-JP" altLang="en-US" sz="1700" b="0">
                <a:solidFill>
                  <a:srgbClr val="222222"/>
                </a:solidFill>
                <a:latin typeface="ＭＳ ゴシック"/>
              </a:rPr>
              <a:t>。</a:t>
            </a:r>
            <a:r>
              <a:rPr sz="1800" b="1" dirty="0" err="1">
                <a:solidFill>
                  <a:srgbClr val="111111"/>
                </a:solidFill>
                <a:latin typeface="ＭＳ ゴシック"/>
              </a:rPr>
              <a:t>それが</a:t>
            </a:r>
            <a:r>
              <a:rPr sz="1800" b="1" dirty="0">
                <a:solidFill>
                  <a:srgbClr val="111111"/>
                </a:solidFill>
                <a:latin typeface="ＭＳ ゴシック"/>
              </a:rPr>
              <a:t>—</a:t>
            </a:r>
          </a:p>
          <a:p>
            <a:pPr algn="l">
              <a:spcAft>
                <a:spcPts val="400"/>
              </a:spcAft>
              <a:buNone/>
            </a:pPr>
            <a:r>
              <a:rPr sz="2200" b="1" dirty="0">
                <a:solidFill>
                  <a:srgbClr val="E40000"/>
                </a:solidFill>
                <a:latin typeface="ＭＳ ゴシック"/>
              </a:rPr>
              <a:t>　</a:t>
            </a:r>
            <a:r>
              <a:rPr lang="ja-JP" altLang="en-US" sz="2200" b="1">
                <a:solidFill>
                  <a:srgbClr val="E40000"/>
                </a:solidFill>
                <a:latin typeface="ＭＳ ゴシック"/>
              </a:rPr>
              <a:t>　</a:t>
            </a:r>
            <a:endParaRPr lang="en-US" altLang="ja-JP" sz="22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400"/>
              </a:spcAft>
              <a:buNone/>
            </a:pPr>
            <a:r>
              <a:rPr lang="ja-JP" altLang="en-US" sz="2200" b="1">
                <a:solidFill>
                  <a:srgbClr val="E40000"/>
                </a:solidFill>
                <a:latin typeface="ＭＳ ゴシック"/>
              </a:rPr>
              <a:t>　　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空き家課題の解決</a:t>
            </a:r>
            <a:r>
              <a:rPr sz="2200" b="1" dirty="0">
                <a:solidFill>
                  <a:srgbClr val="E40000"/>
                </a:solidFill>
                <a:latin typeface="ＭＳ ゴシック"/>
              </a:rPr>
              <a:t>　／　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古民家再生</a:t>
            </a:r>
            <a:r>
              <a:rPr sz="2200" b="1" dirty="0">
                <a:solidFill>
                  <a:srgbClr val="E40000"/>
                </a:solidFill>
                <a:latin typeface="ＭＳ ゴシック"/>
              </a:rPr>
              <a:t>　／　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地域活性化</a:t>
            </a:r>
            <a:endParaRPr sz="22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8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　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</a:rPr>
              <a:t>　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　　　　　　　　　　　　　　　　　　</a:t>
            </a:r>
            <a:endParaRPr lang="en-US"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800"/>
              </a:spcAft>
              <a:buNone/>
            </a:pPr>
            <a:r>
              <a:rPr lang="ja-JP" altLang="en-US" sz="1800">
                <a:solidFill>
                  <a:srgbClr val="222222"/>
                </a:solidFill>
                <a:latin typeface="ＭＳ ゴシック"/>
              </a:rPr>
              <a:t>　　　　　　　　　　　　　　　　　　　　　　　　　　　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へとつながります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endParaRPr lang="en-US" altLang="ja-JP" sz="160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600">
                <a:solidFill>
                  <a:srgbClr val="222222"/>
                </a:solidFill>
                <a:latin typeface="ＭＳ ゴシック"/>
              </a:rPr>
              <a:t>会員みなさんの</a:t>
            </a:r>
            <a:r>
              <a:rPr sz="1600" b="0" dirty="0" err="1">
                <a:solidFill>
                  <a:srgbClr val="222222"/>
                </a:solidFill>
                <a:latin typeface="ＭＳ ゴシック"/>
              </a:rPr>
              <a:t>お声がけが、未来の子ども達の住環境をつくります</a:t>
            </a:r>
            <a:endParaRPr sz="16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600"/>
              </a:spcAft>
              <a:buNone/>
            </a:pPr>
            <a:r>
              <a:rPr lang="ja-JP" altLang="en-US" sz="1400" b="0">
                <a:solidFill>
                  <a:srgbClr val="222222"/>
                </a:solidFill>
                <a:latin typeface="ＭＳ ゴシック"/>
              </a:rPr>
              <a:t>　　　　　　　　　　　　　　　　　　　　　　　　　　　　　</a:t>
            </a:r>
            <a:r>
              <a:rPr sz="1400" b="0" dirty="0">
                <a:solidFill>
                  <a:srgbClr val="222222"/>
                </a:solidFill>
                <a:latin typeface="ＭＳ ゴシック"/>
              </a:rPr>
              <a:t>（全３回シリーズ 完結）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1143</TotalTime>
  <Words>2727</Words>
  <Application>Microsoft Office PowerPoint</Application>
  <PresentationFormat>画面に合わせる (4:3)</PresentationFormat>
  <Paragraphs>246</Paragraphs>
  <Slides>25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1" baseType="lpstr">
      <vt:lpstr>ＭＳ ゴシック</vt:lpstr>
      <vt:lpstr>游ゴシック</vt:lpstr>
      <vt:lpstr>Arial</vt:lpstr>
      <vt:lpstr>Calibri</vt:lpstr>
      <vt:lpstr>Calibri Light</vt:lpstr>
      <vt:lpstr>Office テーマ</vt:lpstr>
      <vt:lpstr>一般社団法人全国空き家アドバイザー協議会 ○○県○○支部  令和８年１０月度例会</vt:lpstr>
      <vt:lpstr>住教育の必要性と、この本の活かし方</vt:lpstr>
      <vt:lpstr>第３章「古民家が教えてくれること」で学ぶこと</vt:lpstr>
      <vt:lpstr>先人が語る、日本の住まい</vt:lpstr>
      <vt:lpstr>古民家とは ― 建築基準法以前の住まい</vt:lpstr>
      <vt:lpstr>古民家と今の家の違い ― 間取りは暮らしの写し鏡</vt:lpstr>
      <vt:lpstr>ハレとケ、結（ゆい）と普請</vt:lpstr>
      <vt:lpstr>免震的と耐震的 ― 伝統構法と在来工法</vt:lpstr>
      <vt:lpstr>夏を快適に過ごす工夫 ― 電気のない時代の知恵</vt:lpstr>
      <vt:lpstr>木を知る ― 日本は世界第３位の森林国</vt:lpstr>
      <vt:lpstr>木の性質 ― 含水率と強度</vt:lpstr>
      <vt:lpstr>木の弱点 ― 腐朽とシロアリ</vt:lpstr>
      <vt:lpstr>古材と循環型建築 ― 木は伐られてからも強くなる</vt:lpstr>
      <vt:lpstr>長持ちさせる工夫と、古民家鑑定</vt:lpstr>
      <vt:lpstr>第４章「住みやすい家へのヒント」で学ぶこと</vt:lpstr>
      <vt:lpstr>子どもを育む家</vt:lpstr>
      <vt:lpstr>住まいの記憶が、人をつくる</vt:lpstr>
      <vt:lpstr>地域とつながる住まい</vt:lpstr>
      <vt:lpstr>住育学校とは ― 大人が住まいを学ぶ場</vt:lpstr>
      <vt:lpstr>住教育インストラクターの現場</vt:lpstr>
      <vt:lpstr>気候風土適応住宅 ― 国が認めた日本の家</vt:lpstr>
      <vt:lpstr>日本の伝統と、家の儀式</vt:lpstr>
      <vt:lpstr>空き家にしない、家の育て方</vt:lpstr>
      <vt:lpstr>未来の子どもたちのために ― 第３章・第４章のまとめ</vt:lpstr>
      <vt:lpstr>10月は「住生活月間」― 最終回のお願い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公宏 河野</cp:lastModifiedBy>
  <cp:revision>19</cp:revision>
  <dcterms:created xsi:type="dcterms:W3CDTF">2021-02-04T05:15:42Z</dcterms:created>
  <dcterms:modified xsi:type="dcterms:W3CDTF">2026-09-29T01:17:40Z</dcterms:modified>
</cp:coreProperties>
</file>